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7" r:id="rId2"/>
  </p:sldMasterIdLst>
  <p:notesMasterIdLst>
    <p:notesMasterId r:id="rId23"/>
  </p:notesMasterIdLst>
  <p:sldIdLst>
    <p:sldId id="257" r:id="rId3"/>
    <p:sldId id="292" r:id="rId4"/>
    <p:sldId id="1746" r:id="rId5"/>
    <p:sldId id="1747" r:id="rId6"/>
    <p:sldId id="1748" r:id="rId7"/>
    <p:sldId id="1749" r:id="rId8"/>
    <p:sldId id="1759" r:id="rId9"/>
    <p:sldId id="1760" r:id="rId10"/>
    <p:sldId id="1750" r:id="rId11"/>
    <p:sldId id="1761" r:id="rId12"/>
    <p:sldId id="1762" r:id="rId13"/>
    <p:sldId id="1764" r:id="rId14"/>
    <p:sldId id="1763" r:id="rId15"/>
    <p:sldId id="1751" r:id="rId16"/>
    <p:sldId id="1752" r:id="rId17"/>
    <p:sldId id="1753" r:id="rId18"/>
    <p:sldId id="1754" r:id="rId19"/>
    <p:sldId id="1755" r:id="rId20"/>
    <p:sldId id="1756" r:id="rId21"/>
    <p:sldId id="1757"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6483" autoAdjust="0"/>
  </p:normalViewPr>
  <p:slideViewPr>
    <p:cSldViewPr snapToGrid="0" showGuides="1">
      <p:cViewPr varScale="1">
        <p:scale>
          <a:sx n="85" d="100"/>
          <a:sy n="85" d="100"/>
        </p:scale>
        <p:origin x="307"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2962"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9E8B-8668-4EE9-81CF-39121E276770}" type="datetimeFigureOut">
              <a:rPr lang="zh-CN" altLang="en-US" smtClean="0"/>
              <a:t>2024-12-29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www.cnefn.co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www.cnefn.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C2BA2EA-0DB4-5484-FBFC-0E71A12AFACA}"/>
              </a:ext>
            </a:extLst>
          </p:cNvPr>
          <p:cNvGrpSpPr/>
          <p:nvPr/>
        </p:nvGrpSpPr>
        <p:grpSpPr>
          <a:xfrm>
            <a:off x="0" y="1"/>
            <a:ext cx="12192000" cy="6857999"/>
            <a:chOff x="0" y="1"/>
            <a:chExt cx="12192000" cy="6857999"/>
          </a:xfrm>
        </p:grpSpPr>
        <p:sp>
          <p:nvSpPr>
            <p:cNvPr id="12" name="Freeform: Shape 11">
              <a:extLst>
                <a:ext uri="{FF2B5EF4-FFF2-40B4-BE49-F238E27FC236}">
                  <a16:creationId xmlns:a16="http://schemas.microsoft.com/office/drawing/2014/main" id="{EEE2ED10-78F5-13A7-DD81-BFEB77FCE9B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1" name="Freeform: Shape 20">
              <a:extLst>
                <a:ext uri="{FF2B5EF4-FFF2-40B4-BE49-F238E27FC236}">
                  <a16:creationId xmlns:a16="http://schemas.microsoft.com/office/drawing/2014/main" id="{ADEA8044-42DC-E6A5-7F83-DF79EAA3C4C9}"/>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Shape 24">
              <a:extLst>
                <a:ext uri="{FF2B5EF4-FFF2-40B4-BE49-F238E27FC236}">
                  <a16:creationId xmlns:a16="http://schemas.microsoft.com/office/drawing/2014/main" id="{136728BC-88E3-D787-D79C-3841C503C956}"/>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0" name="Freeform: Shape 19">
              <a:extLst>
                <a:ext uri="{FF2B5EF4-FFF2-40B4-BE49-F238E27FC236}">
                  <a16:creationId xmlns:a16="http://schemas.microsoft.com/office/drawing/2014/main" id="{248A414C-56B7-1507-E8C4-D688EAAFF3E6}"/>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ctrTitle" hasCustomPrompt="1"/>
          </p:nvPr>
        </p:nvSpPr>
        <p:spPr>
          <a:xfrm>
            <a:off x="660399" y="1271123"/>
            <a:ext cx="5435601" cy="2628147"/>
          </a:xfrm>
          <a:prstGeom prst="rect">
            <a:avLst/>
          </a:prstGeom>
        </p:spPr>
        <p:txBody>
          <a:bodyPr wrap="square" anchor="b">
            <a:normAutofit/>
          </a:bodyPr>
          <a:lstStyle>
            <a:lvl1pPr>
              <a:lnSpc>
                <a:spcPct val="100000"/>
              </a:lnSpc>
              <a:defRPr sz="5400">
                <a:ln w="19050">
                  <a:noFill/>
                </a:ln>
                <a:solidFill>
                  <a:schemeClr val="tx1"/>
                </a:solidFill>
              </a:defRPr>
            </a:lvl1pPr>
          </a:lstStyle>
          <a:p>
            <a:pPr lvl="0"/>
            <a:r>
              <a:rPr lang="en-US"/>
              <a:t>Click to add title</a:t>
            </a:r>
          </a:p>
        </p:txBody>
      </p:sp>
      <p:sp>
        <p:nvSpPr>
          <p:cNvPr id="9" name="Subtitle 8"/>
          <p:cNvSpPr>
            <a:spLocks noGrp="1"/>
          </p:cNvSpPr>
          <p:nvPr>
            <p:ph type="subTitle" sz="quarter" idx="1" hasCustomPrompt="1"/>
          </p:nvPr>
        </p:nvSpPr>
        <p:spPr>
          <a:xfrm>
            <a:off x="660400" y="4123350"/>
            <a:ext cx="3962400" cy="707672"/>
          </a:xfrm>
          <a:prstGeom prst="snip2DiagRect">
            <a:avLst>
              <a:gd name="adj1" fmla="val 0"/>
              <a:gd name="adj2" fmla="val 36408"/>
            </a:avLst>
          </a:prstGeom>
          <a:solidFill>
            <a:schemeClr val="accent1"/>
          </a:solidFill>
          <a:ln>
            <a:noFill/>
          </a:ln>
        </p:spPr>
        <p:txBody>
          <a:bodyPr vert="horz" wrap="square" lIns="91440" tIns="45720" rIns="91440" bIns="45720" rtlCol="0" anchor="ctr" anchorCtr="0">
            <a:normAutofit/>
          </a:bodyPr>
          <a:lstStyle>
            <a:lvl1pPr marL="0" indent="0" algn="ctr">
              <a:lnSpc>
                <a:spcPct val="100000"/>
              </a:lnSpc>
              <a:buNone/>
              <a:defRPr lang="en-US" sz="1800" dirty="0">
                <a:solidFill>
                  <a:srgbClr val="FFFFFF"/>
                </a:solidFill>
                <a:latin typeface="+mj-lt"/>
              </a:defRPr>
            </a:lvl1pPr>
          </a:lstStyle>
          <a:p>
            <a:pPr lvl="0"/>
            <a:r>
              <a:rPr lang="en-US"/>
              <a:t>Click to add subtitle</a:t>
            </a:r>
          </a:p>
        </p:txBody>
      </p:sp>
      <p:sp>
        <p:nvSpPr>
          <p:cNvPr id="4" name="Text Placeholder 3"/>
          <p:cNvSpPr>
            <a:spLocks noGrp="1"/>
          </p:cNvSpPr>
          <p:nvPr>
            <p:ph type="body" sz="quarter" idx="13" hasCustomPrompt="1"/>
          </p:nvPr>
        </p:nvSpPr>
        <p:spPr>
          <a:xfrm>
            <a:off x="9817099" y="5857100"/>
            <a:ext cx="1701801"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9817099" y="5569554"/>
            <a:ext cx="1701801" cy="276999"/>
          </a:xfrm>
          <a:prstGeom prst="rect">
            <a:avLst/>
          </a:prstGeom>
        </p:spPr>
        <p:txBody>
          <a:bodyPr wrap="none">
            <a:normAutofit/>
          </a:bodyPr>
          <a:lstStyle>
            <a:lvl1pPr marL="0" indent="0" algn="r">
              <a:lnSpc>
                <a:spcPct val="100000"/>
              </a:lnSpc>
              <a:buNone/>
              <a:defRPr sz="1200"/>
            </a:lvl1pPr>
          </a:lstStyle>
          <a:p>
            <a:pPr lvl="0"/>
            <a:r>
              <a:rPr lang="en-US"/>
              <a:t>www.officeplus.cn</a:t>
            </a:r>
          </a:p>
        </p:txBody>
      </p:sp>
      <p:sp>
        <p:nvSpPr>
          <p:cNvPr id="6" name="Subtitle 8">
            <a:extLst>
              <a:ext uri="{FF2B5EF4-FFF2-40B4-BE49-F238E27FC236}">
                <a16:creationId xmlns:a16="http://schemas.microsoft.com/office/drawing/2014/main" id="{9F15F119-D26A-D311-17E9-7A1C29D3B78C}"/>
              </a:ext>
            </a:extLst>
          </p:cNvPr>
          <p:cNvSpPr txBox="1">
            <a:spLocks/>
          </p:cNvSpPr>
          <p:nvPr userDrawn="1"/>
        </p:nvSpPr>
        <p:spPr>
          <a:xfrm>
            <a:off x="1312408" y="3769514"/>
            <a:ext cx="3962400" cy="707672"/>
          </a:xfrm>
          <a:prstGeom prst="rect">
            <a:avLst/>
          </a:prstGeom>
        </p:spPr>
        <p:txBody>
          <a:bodyPr vert="horz" wrap="square"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郭  琨     </a:t>
            </a:r>
            <a:r>
              <a:rPr lang="en-US" altLang="zh-CN"/>
              <a:t>guokun@ucas.ac.cn </a:t>
            </a:r>
            <a:endParaRPr lang="zh-CN" altLang="en-US" dirty="0"/>
          </a:p>
        </p:txBody>
      </p:sp>
      <p:sp>
        <p:nvSpPr>
          <p:cNvPr id="8" name="文本框 7">
            <a:extLst>
              <a:ext uri="{FF2B5EF4-FFF2-40B4-BE49-F238E27FC236}">
                <a16:creationId xmlns:a16="http://schemas.microsoft.com/office/drawing/2014/main" id="{7FB85CC8-313A-6EEC-13A2-1B0A3A02978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9200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none">
                <a:solidFill>
                  <a:srgbClr val="1C4885"/>
                </a:solidFill>
                <a:latin typeface="微软雅黑"/>
                <a:cs typeface="微软雅黑"/>
              </a:defRPr>
            </a:lvl1pPr>
          </a:lstStyle>
          <a:p>
            <a:endParaRPr dirty="0"/>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9715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32075" y="354012"/>
            <a:ext cx="7481887" cy="3743325"/>
          </a:xfrm>
          <a:prstGeom prst="rect">
            <a:avLst/>
          </a:prstGeom>
        </p:spPr>
      </p:pic>
      <p:sp>
        <p:nvSpPr>
          <p:cNvPr id="17" name="bg object 17"/>
          <p:cNvSpPr/>
          <p:nvPr/>
        </p:nvSpPr>
        <p:spPr>
          <a:xfrm>
            <a:off x="0" y="4902200"/>
            <a:ext cx="12192000" cy="1955800"/>
          </a:xfrm>
          <a:custGeom>
            <a:avLst/>
            <a:gdLst/>
            <a:ahLst/>
            <a:cxnLst/>
            <a:rect l="l" t="t" r="r" b="b"/>
            <a:pathLst>
              <a:path w="12192000" h="1955800">
                <a:moveTo>
                  <a:pt x="12192000" y="0"/>
                </a:moveTo>
                <a:lnTo>
                  <a:pt x="0" y="0"/>
                </a:lnTo>
                <a:lnTo>
                  <a:pt x="0" y="1955799"/>
                </a:lnTo>
                <a:lnTo>
                  <a:pt x="12192000" y="1955799"/>
                </a:lnTo>
                <a:lnTo>
                  <a:pt x="12192000" y="0"/>
                </a:lnTo>
                <a:close/>
              </a:path>
            </a:pathLst>
          </a:custGeom>
          <a:solidFill>
            <a:srgbClr val="1C4885"/>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6804025" y="3178175"/>
            <a:ext cx="5387975" cy="3481387"/>
          </a:xfrm>
          <a:prstGeom prst="rect">
            <a:avLst/>
          </a:prstGeom>
        </p:spPr>
      </p:pic>
      <p:sp>
        <p:nvSpPr>
          <p:cNvPr id="2" name="Holder 2"/>
          <p:cNvSpPr>
            <a:spLocks noGrp="1"/>
          </p:cNvSpPr>
          <p:nvPr>
            <p:ph type="title"/>
          </p:nvPr>
        </p:nvSpPr>
        <p:spPr>
          <a:xfrm>
            <a:off x="1801812" y="2020930"/>
            <a:ext cx="7696200" cy="923330"/>
          </a:xfrm>
        </p:spPr>
        <p:txBody>
          <a:bodyPr lIns="0" tIns="0" rIns="0" bIns="0"/>
          <a:lstStyle>
            <a:lvl1pPr>
              <a:defRPr sz="6000" b="1" i="0" u="none">
                <a:solidFill>
                  <a:srgbClr val="1C4885"/>
                </a:solidFill>
                <a:latin typeface="微软雅黑"/>
                <a:cs typeface="微软雅黑"/>
              </a:defRPr>
            </a:lvl1pPr>
          </a:lstStyle>
          <a:p>
            <a:endParaRPr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3" name="文本框 2">
            <a:extLst>
              <a:ext uri="{FF2B5EF4-FFF2-40B4-BE49-F238E27FC236}">
                <a16:creationId xmlns:a16="http://schemas.microsoft.com/office/drawing/2014/main" id="{AA91E7C5-121F-3D02-FA31-01446CAB2B19}"/>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082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32075" y="354012"/>
            <a:ext cx="7481887" cy="3743325"/>
          </a:xfrm>
          <a:prstGeom prst="rect">
            <a:avLst/>
          </a:prstGeom>
        </p:spPr>
      </p:pic>
      <p:sp>
        <p:nvSpPr>
          <p:cNvPr id="17" name="bg object 17"/>
          <p:cNvSpPr/>
          <p:nvPr/>
        </p:nvSpPr>
        <p:spPr>
          <a:xfrm>
            <a:off x="0" y="4902200"/>
            <a:ext cx="12192000" cy="1955800"/>
          </a:xfrm>
          <a:custGeom>
            <a:avLst/>
            <a:gdLst/>
            <a:ahLst/>
            <a:cxnLst/>
            <a:rect l="l" t="t" r="r" b="b"/>
            <a:pathLst>
              <a:path w="12192000" h="1955800">
                <a:moveTo>
                  <a:pt x="12192000" y="0"/>
                </a:moveTo>
                <a:lnTo>
                  <a:pt x="0" y="0"/>
                </a:lnTo>
                <a:lnTo>
                  <a:pt x="0" y="1955799"/>
                </a:lnTo>
                <a:lnTo>
                  <a:pt x="12192000" y="1955799"/>
                </a:lnTo>
                <a:lnTo>
                  <a:pt x="12192000" y="0"/>
                </a:lnTo>
                <a:close/>
              </a:path>
            </a:pathLst>
          </a:custGeom>
          <a:solidFill>
            <a:srgbClr val="1C4885"/>
          </a:solidFill>
        </p:spPr>
        <p:txBody>
          <a:bodyPr wrap="square" lIns="0" tIns="0" rIns="0" bIns="0" rtlCol="0"/>
          <a:lstStyle/>
          <a:p>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2" name="图片 1">
            <a:extLst>
              <a:ext uri="{FF2B5EF4-FFF2-40B4-BE49-F238E27FC236}">
                <a16:creationId xmlns:a16="http://schemas.microsoft.com/office/drawing/2014/main" id="{BA877FD2-EC91-4964-E64B-863298129F9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444" t="28523" r="15556" b="31566"/>
          <a:stretch/>
        </p:blipFill>
        <p:spPr>
          <a:xfrm>
            <a:off x="10363200" y="124298"/>
            <a:ext cx="1564445" cy="891982"/>
          </a:xfrm>
          <a:prstGeom prst="rect">
            <a:avLst/>
          </a:prstGeom>
        </p:spPr>
      </p:pic>
      <p:sp>
        <p:nvSpPr>
          <p:cNvPr id="3" name="文本框 2">
            <a:extLst>
              <a:ext uri="{FF2B5EF4-FFF2-40B4-BE49-F238E27FC236}">
                <a16:creationId xmlns:a16="http://schemas.microsoft.com/office/drawing/2014/main" id="{E25B7915-B493-3464-11AC-0A95F533811E}"/>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45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a:xfrm>
            <a:off x="9448800" y="6492875"/>
            <a:ext cx="2743200" cy="365125"/>
          </a:xfrm>
        </p:spPr>
        <p:txBody>
          <a:bodyPr vert="horz" lIns="91440" tIns="45720" rIns="91440" bIns="45720" rtlCol="0" anchor="ctr"/>
          <a:lstStyle>
            <a:lvl1pPr>
              <a:defRPr lang="zh-CN" altLang="en-US" smtClean="0">
                <a:solidFill>
                  <a:schemeClr val="tx1"/>
                </a:solidFill>
                <a:latin typeface="Times New Roman" panose="02020603050405020304" pitchFamily="18" charset="0"/>
                <a:cs typeface="Times New Roman" panose="02020603050405020304" pitchFamily="18" charset="0"/>
              </a:defRPr>
            </a:lvl1pPr>
          </a:lstStyle>
          <a:p>
            <a:fld id="{4ACC282F-46A4-C349-A9CC-652D87AD36FB}" type="slidenum">
              <a:rPr lang="en-US" altLang="zh-CN" smtClean="0"/>
              <a:t>‹#›</a:t>
            </a:fld>
            <a:endParaRPr lang="en-US"/>
          </a:p>
        </p:txBody>
      </p:sp>
    </p:spTree>
    <p:extLst>
      <p:ext uri="{BB962C8B-B14F-4D97-AF65-F5344CB8AC3E}">
        <p14:creationId xmlns:p14="http://schemas.microsoft.com/office/powerpoint/2010/main" val="329756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91D85A-5B52-8986-1853-15643400A7B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2C0923B-B9EB-06EE-80E2-639790517447}"/>
                </a:ext>
              </a:extLst>
            </p:cNvPr>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0" name="Rectangle 9">
              <a:extLst>
                <a:ext uri="{FF2B5EF4-FFF2-40B4-BE49-F238E27FC236}">
                  <a16:creationId xmlns:a16="http://schemas.microsoft.com/office/drawing/2014/main" id="{DFDE82C8-4C60-2D4E-F0D7-C941C357D4EE}"/>
                </a:ext>
              </a:extLst>
            </p:cNvPr>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8" name="Content Placeholder 7"/>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E2982A54-1ED4-49C6-8154-FC2019FF8FB3}"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11" name="文本框 10">
            <a:extLst>
              <a:ext uri="{FF2B5EF4-FFF2-40B4-BE49-F238E27FC236}">
                <a16:creationId xmlns:a16="http://schemas.microsoft.com/office/drawing/2014/main" id="{858D79E4-52AF-3359-106D-E3AE8DBC837E}"/>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36215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solidFill>
                  <a:schemeClr val="accent1"/>
                </a:solidFill>
              </a:defRPr>
            </a:lvl1pPr>
          </a:lstStyle>
          <a:p>
            <a:pPr lvl="0"/>
            <a:r>
              <a:rPr lang="en-US"/>
              <a:t>Agenda</a:t>
            </a:r>
          </a:p>
        </p:txBody>
      </p:sp>
      <p:sp>
        <p:nvSpPr>
          <p:cNvPr id="7" name="Content Placeholder 6"/>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6" name="Group 5"/>
          <p:cNvGrpSpPr/>
          <p:nvPr/>
        </p:nvGrpSpPr>
        <p:grpSpPr>
          <a:xfrm>
            <a:off x="2626456" y="1500188"/>
            <a:ext cx="994563" cy="4634686"/>
            <a:chOff x="2626456" y="1500188"/>
            <a:chExt cx="994563" cy="4634686"/>
          </a:xfrm>
        </p:grpSpPr>
        <p:cxnSp>
          <p:nvCxnSpPr>
            <p:cNvPr id="8" name="Straight Connector 7"/>
            <p:cNvCxnSpPr>
              <a:cxnSpLocks/>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9" name="Freeform: Shape 8"/>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
        <p:nvSpPr>
          <p:cNvPr id="11" name="文本框 10">
            <a:extLst>
              <a:ext uri="{FF2B5EF4-FFF2-40B4-BE49-F238E27FC236}">
                <a16:creationId xmlns:a16="http://schemas.microsoft.com/office/drawing/2014/main" id="{E4FA37E3-37AE-7987-AED2-8FDB9DADD825}"/>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27587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25F195-132B-F73E-9E2A-627C8019A57A}"/>
              </a:ext>
            </a:extLst>
          </p:cNvPr>
          <p:cNvGrpSpPr/>
          <p:nvPr/>
        </p:nvGrpSpPr>
        <p:grpSpPr>
          <a:xfrm flipH="1">
            <a:off x="0" y="1"/>
            <a:ext cx="12192000" cy="6857999"/>
            <a:chOff x="0" y="1"/>
            <a:chExt cx="12192000" cy="6857999"/>
          </a:xfrm>
        </p:grpSpPr>
        <p:sp>
          <p:nvSpPr>
            <p:cNvPr id="12" name="Freeform: Shape 11">
              <a:extLst>
                <a:ext uri="{FF2B5EF4-FFF2-40B4-BE49-F238E27FC236}">
                  <a16:creationId xmlns:a16="http://schemas.microsoft.com/office/drawing/2014/main" id="{3C30612D-2E54-BA62-F777-B991357E895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028BCDCB-6009-1C16-FD91-7E045015899F}"/>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Shape 13">
              <a:extLst>
                <a:ext uri="{FF2B5EF4-FFF2-40B4-BE49-F238E27FC236}">
                  <a16:creationId xmlns:a16="http://schemas.microsoft.com/office/drawing/2014/main" id="{4B2165AC-F67E-647D-D369-DF56E9487B48}"/>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5" name="Freeform: Shape 14">
              <a:extLst>
                <a:ext uri="{FF2B5EF4-FFF2-40B4-BE49-F238E27FC236}">
                  <a16:creationId xmlns:a16="http://schemas.microsoft.com/office/drawing/2014/main" id="{7D406329-1BF8-C8CD-DCCB-A6343A341803}"/>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64778" y="2349500"/>
            <a:ext cx="4854121" cy="997615"/>
          </a:xfrm>
          <a:prstGeom prst="rect">
            <a:avLst/>
          </a:prstGeom>
        </p:spPr>
        <p:txBody>
          <a:bodyPr>
            <a:noAutofit/>
          </a:bodyPr>
          <a:lstStyle>
            <a:lvl1pPr algn="l">
              <a:lnSpc>
                <a:spcPct val="100000"/>
              </a:lnSpc>
              <a:defRPr sz="3600"/>
            </a:lvl1pPr>
          </a:lstStyle>
          <a:p>
            <a:pPr lvl="0"/>
            <a:r>
              <a:rPr lang="en-US" dirty="0"/>
              <a:t>Click to add title</a:t>
            </a:r>
          </a:p>
        </p:txBody>
      </p:sp>
      <p:sp>
        <p:nvSpPr>
          <p:cNvPr id="25" name="Text Placeholder 24"/>
          <p:cNvSpPr>
            <a:spLocks noGrp="1"/>
          </p:cNvSpPr>
          <p:nvPr>
            <p:ph type="body" sz="quarter" idx="1" hasCustomPrompt="1"/>
          </p:nvPr>
        </p:nvSpPr>
        <p:spPr>
          <a:xfrm>
            <a:off x="6664778" y="3358969"/>
            <a:ext cx="4854121" cy="1213031"/>
          </a:xfrm>
          <a:prstGeom prst="rect">
            <a:avLst/>
          </a:prstGeom>
        </p:spPr>
        <p:txBody>
          <a:bodyPr anchor="t">
            <a:normAutofit/>
          </a:bodyPr>
          <a:lstStyle>
            <a:lvl1pPr marL="0" indent="0" algn="l">
              <a:lnSpc>
                <a:spcPct val="120000"/>
              </a:lnSpc>
              <a:buFont typeface="+mj-lt"/>
              <a:buNone/>
              <a:defRPr sz="1600" b="0">
                <a:solidFill>
                  <a:schemeClr val="tx1"/>
                </a:solidFill>
                <a:latin typeface="+mn-lt"/>
              </a:defRPr>
            </a:lvl1pPr>
          </a:lstStyle>
          <a:p>
            <a:pPr lvl="0"/>
            <a:r>
              <a:rPr lang="en-US" dirty="0"/>
              <a:t>Click to add text</a:t>
            </a:r>
          </a:p>
        </p:txBody>
      </p:sp>
      <p:sp>
        <p:nvSpPr>
          <p:cNvPr id="4" name="Date Placeholder 3"/>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6" name="Footer Placeholder 5"/>
          <p:cNvSpPr>
            <a:spLocks noGrp="1"/>
          </p:cNvSpPr>
          <p:nvPr>
            <p:ph type="ftr" sz="quarter" idx="11"/>
          </p:nvPr>
        </p:nvSpPr>
        <p:spPr/>
        <p:txBody>
          <a:bodyPr/>
          <a:lstStyle/>
          <a:p>
            <a:r>
              <a:rPr lang="af-ZA" altLang="zh-CN" dirty="0"/>
              <a:t>OfficePLUS</a:t>
            </a:r>
            <a:endParaRPr lang="zh-CN" altLang="en-US" dirty="0"/>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pPr/>
              <a:t>‹#›</a:t>
            </a:fld>
            <a:endParaRPr lang="en-US" altLang="zh-CN"/>
          </a:p>
        </p:txBody>
      </p:sp>
      <p:sp>
        <p:nvSpPr>
          <p:cNvPr id="3" name="文本框 2">
            <a:extLst>
              <a:ext uri="{FF2B5EF4-FFF2-40B4-BE49-F238E27FC236}">
                <a16:creationId xmlns:a16="http://schemas.microsoft.com/office/drawing/2014/main" id="{EE6BC4AB-8106-C68C-CEBC-EEE82F7ADC73}"/>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34571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60399" y="0"/>
            <a:ext cx="10858500" cy="1028700"/>
          </a:xfrm>
          <a:prstGeom prst="rect">
            <a:avLst/>
          </a:prstGeom>
        </p:spPr>
        <p:txBody>
          <a:bodyPr anchor="b" anchorCtr="0">
            <a:normAutofit/>
          </a:bodyPr>
          <a:lstStyle>
            <a:lvl1pPr>
              <a:lnSpc>
                <a:spcPct val="100000"/>
              </a:lnSpc>
              <a:defRPr>
                <a:solidFill>
                  <a:schemeClr val="tx1"/>
                </a:solidFill>
              </a:defRPr>
            </a:lvl1pPr>
          </a:lstStyle>
          <a:p>
            <a:pPr lvl="0"/>
            <a:r>
              <a:rPr lang="en-US" dirty="0"/>
              <a:t>Click to add title</a:t>
            </a:r>
          </a:p>
        </p:txBody>
      </p:sp>
      <p:sp>
        <p:nvSpPr>
          <p:cNvPr id="2" name="Date Placeholder 1"/>
          <p:cNvSpPr>
            <a:spLocks noGrp="1"/>
          </p:cNvSpPr>
          <p:nvPr>
            <p:ph type="dt" sz="half" idx="10"/>
          </p:nvPr>
        </p:nvSpPr>
        <p:spPr/>
        <p:txBody>
          <a:bodyPr/>
          <a:lstStyle/>
          <a:p>
            <a:fld id="{A9643B38-FCD2-4D0A-90BC-740ACC77290F}"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7" name="文本框 6">
            <a:extLst>
              <a:ext uri="{FF2B5EF4-FFF2-40B4-BE49-F238E27FC236}">
                <a16:creationId xmlns:a16="http://schemas.microsoft.com/office/drawing/2014/main" id="{AE245DE6-1689-4E22-95BE-855014FADF9F}"/>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96860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t>2024-12-29</a:t>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pPr/>
              <a:t>‹#›</a:t>
            </a:fld>
            <a:endParaRPr lang="en-US"/>
          </a:p>
        </p:txBody>
      </p:sp>
      <p:sp>
        <p:nvSpPr>
          <p:cNvPr id="6" name="文本框 5">
            <a:extLst>
              <a:ext uri="{FF2B5EF4-FFF2-40B4-BE49-F238E27FC236}">
                <a16:creationId xmlns:a16="http://schemas.microsoft.com/office/drawing/2014/main" id="{66C3783C-E0A4-CC10-D018-CCA49A37905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82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1FE9EA-5E2A-9308-11A7-ABC923621175}"/>
              </a:ext>
            </a:extLst>
          </p:cNvPr>
          <p:cNvGrpSpPr/>
          <p:nvPr/>
        </p:nvGrpSpPr>
        <p:grpSpPr>
          <a:xfrm>
            <a:off x="0" y="1"/>
            <a:ext cx="12192000" cy="6857999"/>
            <a:chOff x="0" y="1"/>
            <a:chExt cx="12192000" cy="6857999"/>
          </a:xfrm>
        </p:grpSpPr>
        <p:sp>
          <p:nvSpPr>
            <p:cNvPr id="11" name="Freeform: Shape 10">
              <a:extLst>
                <a:ext uri="{FF2B5EF4-FFF2-40B4-BE49-F238E27FC236}">
                  <a16:creationId xmlns:a16="http://schemas.microsoft.com/office/drawing/2014/main" id="{0ACE01FE-899C-F89E-F85F-299517B39DA9}"/>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Shape 11">
              <a:extLst>
                <a:ext uri="{FF2B5EF4-FFF2-40B4-BE49-F238E27FC236}">
                  <a16:creationId xmlns:a16="http://schemas.microsoft.com/office/drawing/2014/main" id="{D9147833-8652-8FBB-E2FA-4C806C9B86F6}"/>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A0C303C3-FD97-B773-BE05-6357449E1705}"/>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4" name="Freeform: Shape 13">
              <a:extLst>
                <a:ext uri="{FF2B5EF4-FFF2-40B4-BE49-F238E27FC236}">
                  <a16:creationId xmlns:a16="http://schemas.microsoft.com/office/drawing/2014/main" id="{E9712FDB-526A-C4CC-384F-AC50265EC9BD}"/>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0401" y="1271123"/>
            <a:ext cx="4837791" cy="3347656"/>
          </a:xfrm>
          <a:prstGeom prst="rect">
            <a:avLst/>
          </a:prstGeom>
        </p:spPr>
        <p:txBody>
          <a:bodyPr wrap="square" anchor="b">
            <a:normAutofit/>
          </a:bodyPr>
          <a:lstStyle>
            <a:lvl1pPr>
              <a:lnSpc>
                <a:spcPct val="100000"/>
              </a:lnSpc>
              <a:defRPr sz="8000">
                <a:ln w="19050">
                  <a:noFill/>
                </a:ln>
                <a:solidFill>
                  <a:schemeClr val="tx1"/>
                </a:solidFill>
              </a:defRPr>
            </a:lvl1pPr>
          </a:lstStyle>
          <a:p>
            <a:pPr lvl="0"/>
            <a:r>
              <a:rPr lang="en-US"/>
              <a:t>Click to add title</a:t>
            </a:r>
          </a:p>
        </p:txBody>
      </p:sp>
      <p:sp>
        <p:nvSpPr>
          <p:cNvPr id="4" name="Text Placeholder 3"/>
          <p:cNvSpPr>
            <a:spLocks noGrp="1"/>
          </p:cNvSpPr>
          <p:nvPr>
            <p:ph type="body" sz="quarter" idx="13" hasCustomPrompt="1"/>
          </p:nvPr>
        </p:nvSpPr>
        <p:spPr>
          <a:xfrm>
            <a:off x="2359070" y="5857100"/>
            <a:ext cx="1698670"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660400" y="5857101"/>
            <a:ext cx="1698670" cy="276999"/>
          </a:xfrm>
          <a:prstGeom prst="rect">
            <a:avLst/>
          </a:prstGeom>
        </p:spPr>
        <p:txBody>
          <a:bodyPr wrap="none">
            <a:normAutofit/>
          </a:bodyPr>
          <a:lstStyle>
            <a:lvl1pPr marL="0" indent="0" algn="l">
              <a:lnSpc>
                <a:spcPct val="100000"/>
              </a:lnSpc>
              <a:buNone/>
              <a:defRPr sz="1200"/>
            </a:lvl1pPr>
          </a:lstStyle>
          <a:p>
            <a:pPr lvl="0"/>
            <a:r>
              <a:rPr lang="en-US"/>
              <a:t>www.officeplus.cn</a:t>
            </a:r>
          </a:p>
        </p:txBody>
      </p:sp>
      <p:sp>
        <p:nvSpPr>
          <p:cNvPr id="3" name="文本框 2">
            <a:extLst>
              <a:ext uri="{FF2B5EF4-FFF2-40B4-BE49-F238E27FC236}">
                <a16:creationId xmlns:a16="http://schemas.microsoft.com/office/drawing/2014/main" id="{F12F68C3-A51C-C556-278C-A6D634E6FF80}"/>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75873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0704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81000" y="137160"/>
            <a:ext cx="6688138" cy="553998"/>
          </a:xfrm>
        </p:spPr>
        <p:txBody>
          <a:bodyPr lIns="0" tIns="0" rIns="0" bIns="0"/>
          <a:lstStyle>
            <a:lvl1pPr>
              <a:defRPr sz="3600" b="1" i="0" u="none">
                <a:solidFill>
                  <a:srgbClr val="1C4885"/>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dirty="0"/>
          </a:p>
        </p:txBody>
      </p:sp>
      <p:sp>
        <p:nvSpPr>
          <p:cNvPr id="3" name="Holder 3"/>
          <p:cNvSpPr>
            <a:spLocks noGrp="1"/>
          </p:cNvSpPr>
          <p:nvPr>
            <p:ph type="body" idx="1"/>
          </p:nvPr>
        </p:nvSpPr>
        <p:spPr>
          <a:xfrm>
            <a:off x="838200" y="1371600"/>
            <a:ext cx="5309870" cy="307777"/>
          </a:xfrm>
        </p:spPr>
        <p:txBody>
          <a:bodyPr lIns="0" tIns="0" rIns="0" bIns="0"/>
          <a:lstStyle>
            <a:lvl1pPr>
              <a:defRPr sz="2000" b="1" i="0">
                <a:solidFill>
                  <a:srgbClr val="404040"/>
                </a:solidFill>
                <a:latin typeface="微软雅黑" panose="020B0503020204020204" pitchFamily="34" charset="-122"/>
                <a:ea typeface="微软雅黑" panose="020B0503020204020204" pitchFamily="34" charset="-122"/>
                <a:cs typeface="微软雅黑" panose="020B0503020204020204" pitchFamily="34" charset="-122"/>
              </a:defRPr>
            </a:lvl1pPr>
          </a:lstStyle>
          <a:p>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914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www.cnefn.com/" TargetMode="External"/><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2024-12-29</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88912"/>
            <a:ext cx="144780" cy="463550"/>
          </a:xfrm>
          <a:custGeom>
            <a:avLst/>
            <a:gdLst/>
            <a:ahLst/>
            <a:cxnLst/>
            <a:rect l="l" t="t" r="r" b="b"/>
            <a:pathLst>
              <a:path w="144780" h="463550">
                <a:moveTo>
                  <a:pt x="144463" y="0"/>
                </a:moveTo>
                <a:lnTo>
                  <a:pt x="0" y="0"/>
                </a:lnTo>
                <a:lnTo>
                  <a:pt x="0" y="463550"/>
                </a:lnTo>
                <a:lnTo>
                  <a:pt x="144463" y="463550"/>
                </a:lnTo>
                <a:lnTo>
                  <a:pt x="144463" y="0"/>
                </a:lnTo>
                <a:close/>
              </a:path>
            </a:pathLst>
          </a:custGeom>
          <a:solidFill>
            <a:srgbClr val="1C4885"/>
          </a:solidFill>
        </p:spPr>
        <p:txBody>
          <a:bodyPr wrap="square" lIns="0" tIns="0" rIns="0" bIns="0" rtlCol="0"/>
          <a:lstStyle/>
          <a:p>
            <a:endParaRPr/>
          </a:p>
        </p:txBody>
      </p:sp>
      <p:sp>
        <p:nvSpPr>
          <p:cNvPr id="2" name="Holder 2"/>
          <p:cNvSpPr>
            <a:spLocks noGrp="1"/>
          </p:cNvSpPr>
          <p:nvPr>
            <p:ph type="title"/>
          </p:nvPr>
        </p:nvSpPr>
        <p:spPr>
          <a:xfrm>
            <a:off x="352977" y="137160"/>
            <a:ext cx="9324423" cy="553998"/>
          </a:xfrm>
          <a:prstGeom prst="rect">
            <a:avLst/>
          </a:prstGeom>
        </p:spPr>
        <p:txBody>
          <a:bodyPr wrap="square" lIns="0" tIns="0" rIns="0" bIns="0">
            <a:spAutoFit/>
          </a:bodyPr>
          <a:lstStyle/>
          <a:p>
            <a:pPr lvl="0"/>
            <a:endParaRPr dirty="0"/>
          </a:p>
        </p:txBody>
      </p:sp>
      <p:sp>
        <p:nvSpPr>
          <p:cNvPr id="3" name="Holder 3"/>
          <p:cNvSpPr>
            <a:spLocks noGrp="1"/>
          </p:cNvSpPr>
          <p:nvPr>
            <p:ph type="body" idx="1"/>
          </p:nvPr>
        </p:nvSpPr>
        <p:spPr>
          <a:xfrm>
            <a:off x="758825" y="1295400"/>
            <a:ext cx="5309870" cy="123111"/>
          </a:xfrm>
          <a:prstGeom prst="rect">
            <a:avLst/>
          </a:prstGeom>
        </p:spPr>
        <p:txBody>
          <a:bodyPr wrap="square" lIns="0" tIns="0" rIns="0" bIns="0">
            <a:spAutoFit/>
          </a:bodyPr>
          <a:lstStyle>
            <a:lvl1pPr>
              <a:defRPr sz="800" b="0" i="0">
                <a:solidFill>
                  <a:srgbClr val="404040"/>
                </a:solidFill>
                <a:latin typeface="微软雅黑"/>
                <a:cs typeface="微软雅黑"/>
              </a:defRPr>
            </a:lvl1pPr>
          </a:lstStyle>
          <a:p>
            <a:endParaRPr/>
          </a:p>
        </p:txBody>
      </p:sp>
      <p:sp>
        <p:nvSpPr>
          <p:cNvPr id="6" name="Holder 6"/>
          <p:cNvSpPr>
            <a:spLocks noGrp="1"/>
          </p:cNvSpPr>
          <p:nvPr>
            <p:ph type="sldNum" sz="quarter" idx="7"/>
          </p:nvPr>
        </p:nvSpPr>
        <p:spPr>
          <a:xfrm>
            <a:off x="9367962" y="6625494"/>
            <a:ext cx="2804160" cy="215444"/>
          </a:xfrm>
          <a:prstGeom prst="rect">
            <a:avLst/>
          </a:prstGeom>
        </p:spPr>
        <p:txBody>
          <a:bodyPr wrap="square" lIns="0" tIns="0" rIns="0" bIns="0">
            <a:spAutoFit/>
          </a:bodyPr>
          <a:lstStyle>
            <a:lvl1pPr algn="r">
              <a:defRPr sz="1400">
                <a:solidFill>
                  <a:schemeClr val="tx1"/>
                </a:solidFill>
                <a:latin typeface="Californian FB" panose="0207040306080B030204" pitchFamily="18" charset="0"/>
                <a:cs typeface="Times New Roman" panose="02020603050405020304" pitchFamily="18" charset="0"/>
              </a:defRPr>
            </a:lvl1pPr>
          </a:lstStyle>
          <a:p>
            <a:fld id="{B6F15528-21DE-4FAA-801E-634DDDAF4B2B}" type="slidenum">
              <a:rPr lang="en-US" altLang="zh-CN" smtClean="0"/>
              <a:pPr/>
              <a:t>‹#›</a:t>
            </a:fld>
            <a:endParaRPr lang="en-US" altLang="zh-CN"/>
          </a:p>
        </p:txBody>
      </p:sp>
      <p:sp>
        <p:nvSpPr>
          <p:cNvPr id="4" name="文本框 3">
            <a:extLst>
              <a:ext uri="{FF2B5EF4-FFF2-40B4-BE49-F238E27FC236}">
                <a16:creationId xmlns:a16="http://schemas.microsoft.com/office/drawing/2014/main" id="{E7C902F9-553A-0F4B-DC64-3270A76A898B}"/>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8">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097281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defRPr sz="3600" b="1" i="0" u="none">
          <a:solidFill>
            <a:srgbClr val="1C4885"/>
          </a:solidFill>
          <a:latin typeface="微软雅黑" panose="020B0503020204020204" pitchFamily="34" charset="-122"/>
          <a:ea typeface="微软雅黑" panose="020B0503020204020204" pitchFamily="34" charset="-122"/>
          <a:cs typeface="+mj-cs"/>
        </a:defRPr>
      </a:lvl1pPr>
    </p:titleStyle>
    <p:bodyStyle>
      <a:lvl1pPr marL="0">
        <a:defRPr sz="900">
          <a:latin typeface="微软雅黑" panose="020B0503020204020204" pitchFamily="34" charset="-122"/>
          <a:ea typeface="微软雅黑" panose="020B0503020204020204" pitchFamily="34" charset="-122"/>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15727" y="1495203"/>
            <a:ext cx="5435601" cy="2628147"/>
          </a:xfrm>
        </p:spPr>
        <p:txBody>
          <a:bodyPr wrap="square">
            <a:normAutofit/>
          </a:bodyPr>
          <a:lstStyle/>
          <a:p>
            <a:r>
              <a:rPr lang="zh-CN" altLang="en-US" sz="6400" b="1" dirty="0">
                <a:solidFill>
                  <a:schemeClr val="accent1">
                    <a:lumMod val="75000"/>
                  </a:schemeClr>
                </a:solidFill>
              </a:rPr>
              <a:t>气候金融</a:t>
            </a:r>
            <a:br>
              <a:rPr lang="en-US" altLang="zh-CN" dirty="0"/>
            </a:br>
            <a:r>
              <a:rPr lang="en-US" altLang="zh-CN" dirty="0"/>
              <a:t> </a:t>
            </a:r>
            <a:endParaRPr lang="zh-CN" altLang="en-US" dirty="0"/>
          </a:p>
        </p:txBody>
      </p:sp>
      <p:sp>
        <p:nvSpPr>
          <p:cNvPr id="12" name="Subtitle 8">
            <a:extLst>
              <a:ext uri="{FF2B5EF4-FFF2-40B4-BE49-F238E27FC236}">
                <a16:creationId xmlns:a16="http://schemas.microsoft.com/office/drawing/2014/main" id="{E8AA8EEF-0D5A-3C54-59E4-715109BF324C}"/>
              </a:ext>
            </a:extLst>
          </p:cNvPr>
          <p:cNvSpPr>
            <a:spLocks noGrp="1"/>
          </p:cNvSpPr>
          <p:nvPr>
            <p:ph type="subTitle" sz="quarter" idx="1"/>
          </p:nvPr>
        </p:nvSpPr>
        <p:spPr>
          <a:xfrm>
            <a:off x="1312408" y="3769514"/>
            <a:ext cx="3962400" cy="707672"/>
          </a:xfrm>
        </p:spPr>
        <p:txBody>
          <a:bodyPr wrap="square">
            <a:normAutofit lnSpcReduction="10000"/>
          </a:bodyPr>
          <a:lstStyle/>
          <a:p>
            <a:pPr lvl="0"/>
            <a:r>
              <a:rPr lang="zh-CN" altLang="en-US" sz="2400" b="1" dirty="0"/>
              <a:t>第一章</a:t>
            </a:r>
          </a:p>
        </p:txBody>
      </p:sp>
    </p:spTree>
    <p:custDataLst>
      <p:tags r:id="rId1"/>
    </p:custDataLst>
    <p:extLst>
      <p:ext uri="{BB962C8B-B14F-4D97-AF65-F5344CB8AC3E}">
        <p14:creationId xmlns:p14="http://schemas.microsoft.com/office/powerpoint/2010/main" val="310644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气候金融的学科属性</a:t>
            </a:r>
            <a:endParaRPr lang="zh-CN" altLang="en-US" dirty="0"/>
          </a:p>
        </p:txBody>
      </p:sp>
      <p:sp>
        <p:nvSpPr>
          <p:cNvPr id="9" name="文本框 8">
            <a:extLst>
              <a:ext uri="{FF2B5EF4-FFF2-40B4-BE49-F238E27FC236}">
                <a16:creationId xmlns:a16="http://schemas.microsoft.com/office/drawing/2014/main" id="{8026B0E1-C5C7-761C-6DBB-99DDB9FC0D62}"/>
              </a:ext>
            </a:extLst>
          </p:cNvPr>
          <p:cNvSpPr txBox="1"/>
          <p:nvPr/>
        </p:nvSpPr>
        <p:spPr>
          <a:xfrm>
            <a:off x="647172" y="1185202"/>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气候金融是一个复杂的巨系统</a:t>
            </a:r>
          </a:p>
        </p:txBody>
      </p:sp>
      <p:sp>
        <p:nvSpPr>
          <p:cNvPr id="10" name="矩形 9">
            <a:extLst>
              <a:ext uri="{FF2B5EF4-FFF2-40B4-BE49-F238E27FC236}">
                <a16:creationId xmlns:a16="http://schemas.microsoft.com/office/drawing/2014/main" id="{78F02979-5481-1CF7-4961-1E72C9870164}"/>
              </a:ext>
            </a:extLst>
          </p:cNvPr>
          <p:cNvSpPr/>
          <p:nvPr/>
        </p:nvSpPr>
        <p:spPr>
          <a:xfrm>
            <a:off x="432020" y="1187257"/>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4C3DC928-EAAA-2143-7DAB-7EA177CF4F08}"/>
              </a:ext>
            </a:extLst>
          </p:cNvPr>
          <p:cNvSpPr txBox="1"/>
          <p:nvPr/>
        </p:nvSpPr>
        <p:spPr>
          <a:xfrm>
            <a:off x="612020" y="1901030"/>
            <a:ext cx="10360780" cy="3829062"/>
          </a:xfrm>
          <a:prstGeom prst="rect">
            <a:avLst/>
          </a:prstGeom>
          <a:noFill/>
        </p:spPr>
        <p:txBody>
          <a:bodyPr wrap="square">
            <a:spAutoFit/>
          </a:bodyPr>
          <a:lstStyle/>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研究视角：</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国内</a:t>
            </a:r>
            <a:r>
              <a:rPr lang="en-US" altLang="zh-CN" dirty="0">
                <a:solidFill>
                  <a:srgbClr val="000000"/>
                </a:solidFill>
                <a:latin typeface="微软雅黑"/>
                <a:ea typeface="微软雅黑"/>
              </a:rPr>
              <a:t>+</a:t>
            </a:r>
            <a:r>
              <a:rPr lang="zh-CN" altLang="en-US" dirty="0">
                <a:solidFill>
                  <a:srgbClr val="000000"/>
                </a:solidFill>
                <a:latin typeface="微软雅黑"/>
                <a:ea typeface="微软雅黑"/>
              </a:rPr>
              <a:t>国际的包容性视角</a:t>
            </a:r>
            <a:endParaRPr lang="en-US" altLang="zh-CN" dirty="0">
              <a:solidFill>
                <a:srgbClr val="000000"/>
              </a:solidFill>
              <a:latin typeface="微软雅黑"/>
              <a:ea typeface="微软雅黑"/>
            </a:endParaRPr>
          </a:p>
          <a:p>
            <a:pPr marL="285750" defTabSz="914377">
              <a:lnSpc>
                <a:spcPct val="150000"/>
              </a:lnSpc>
              <a:spcAft>
                <a:spcPts val="600"/>
              </a:spcAft>
            </a:pPr>
            <a:endParaRPr lang="en-US" altLang="zh-CN"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由于气候变化具有外部性特征，应对气候变化所带来的挑战一定是一个</a:t>
            </a:r>
            <a:r>
              <a:rPr lang="zh-CN" altLang="en-US" b="1" dirty="0">
                <a:solidFill>
                  <a:srgbClr val="000000"/>
                </a:solidFill>
                <a:latin typeface="微软雅黑"/>
                <a:ea typeface="微软雅黑"/>
              </a:rPr>
              <a:t>全球性话题</a:t>
            </a:r>
            <a:r>
              <a:rPr lang="zh-CN" altLang="en-US" dirty="0">
                <a:solidFill>
                  <a:srgbClr val="000000"/>
                </a:solidFill>
                <a:latin typeface="微软雅黑"/>
                <a:ea typeface="微软雅黑"/>
              </a:rPr>
              <a:t>。</a:t>
            </a:r>
            <a:endParaRPr lang="en-US" altLang="zh-CN"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在进行气候金融理论的框架设计时，要充分考虑气候环境的</a:t>
            </a:r>
            <a:r>
              <a:rPr lang="zh-CN" altLang="en-US" b="1" dirty="0">
                <a:solidFill>
                  <a:srgbClr val="000000"/>
                </a:solidFill>
                <a:latin typeface="微软雅黑"/>
                <a:ea typeface="微软雅黑"/>
              </a:rPr>
              <a:t>公共产品属性</a:t>
            </a:r>
            <a:r>
              <a:rPr lang="zh-CN" altLang="en-US" dirty="0">
                <a:solidFill>
                  <a:srgbClr val="000000"/>
                </a:solidFill>
                <a:latin typeface="微软雅黑"/>
                <a:ea typeface="微软雅黑"/>
              </a:rPr>
              <a:t>对传统金融理论的适用性。</a:t>
            </a:r>
            <a:endParaRPr lang="en-US" altLang="zh-CN" dirty="0">
              <a:solidFill>
                <a:srgbClr val="000000"/>
              </a:solidFill>
              <a:latin typeface="微软雅黑"/>
              <a:ea typeface="微软雅黑"/>
            </a:endParaRPr>
          </a:p>
          <a:p>
            <a:pPr marL="285750" defTabSz="914377">
              <a:lnSpc>
                <a:spcPct val="150000"/>
              </a:lnSpc>
              <a:spcAft>
                <a:spcPts val="600"/>
              </a:spcAft>
            </a:pPr>
            <a:r>
              <a:rPr lang="zh-CN" altLang="en-US" b="1" dirty="0">
                <a:solidFill>
                  <a:srgbClr val="000000"/>
                </a:solidFill>
                <a:latin typeface="微软雅黑"/>
                <a:ea typeface="微软雅黑"/>
              </a:rPr>
              <a:t>包容性</a:t>
            </a:r>
            <a:r>
              <a:rPr lang="zh-CN" altLang="en-US" dirty="0">
                <a:solidFill>
                  <a:srgbClr val="000000"/>
                </a:solidFill>
                <a:latin typeface="微软雅黑"/>
                <a:ea typeface="微软雅黑"/>
              </a:rPr>
              <a:t>的概念源于发展经济学，在</a:t>
            </a:r>
            <a:r>
              <a:rPr lang="en-US" altLang="zh-CN" dirty="0">
                <a:solidFill>
                  <a:srgbClr val="000000"/>
                </a:solidFill>
                <a:latin typeface="微软雅黑"/>
                <a:ea typeface="微软雅黑"/>
              </a:rPr>
              <a:t>2007</a:t>
            </a:r>
            <a:r>
              <a:rPr lang="zh-CN" altLang="en-US" dirty="0">
                <a:solidFill>
                  <a:srgbClr val="000000"/>
                </a:solidFill>
                <a:latin typeface="微软雅黑"/>
                <a:ea typeface="微软雅黑"/>
              </a:rPr>
              <a:t>年亚洲开发银行提出了“包容性增长”的概念，即以人为中心的，人与人、人与社会、人与自然的和谐发展。</a:t>
            </a:r>
            <a:endParaRPr lang="en-US" altLang="zh-CN"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气候金融涉及的主体繁多，且存在多元化的利益诉求，因此需要以包容性为出发点。 </a:t>
            </a:r>
            <a:endParaRPr lang="en-US" altLang="zh-CN" dirty="0">
              <a:solidFill>
                <a:srgbClr val="000000"/>
              </a:solidFill>
              <a:latin typeface="微软雅黑"/>
              <a:ea typeface="微软雅黑"/>
            </a:endParaRPr>
          </a:p>
        </p:txBody>
      </p:sp>
    </p:spTree>
    <p:extLst>
      <p:ext uri="{BB962C8B-B14F-4D97-AF65-F5344CB8AC3E}">
        <p14:creationId xmlns:p14="http://schemas.microsoft.com/office/powerpoint/2010/main" val="120873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气候金融的学科属性</a:t>
            </a:r>
            <a:endParaRPr lang="zh-CN" altLang="en-US" dirty="0"/>
          </a:p>
        </p:txBody>
      </p:sp>
      <p:sp>
        <p:nvSpPr>
          <p:cNvPr id="9" name="文本框 8">
            <a:extLst>
              <a:ext uri="{FF2B5EF4-FFF2-40B4-BE49-F238E27FC236}">
                <a16:creationId xmlns:a16="http://schemas.microsoft.com/office/drawing/2014/main" id="{8026B0E1-C5C7-761C-6DBB-99DDB9FC0D62}"/>
              </a:ext>
            </a:extLst>
          </p:cNvPr>
          <p:cNvSpPr txBox="1"/>
          <p:nvPr/>
        </p:nvSpPr>
        <p:spPr>
          <a:xfrm>
            <a:off x="647172" y="1185202"/>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气候金融是一个复杂的巨系统</a:t>
            </a:r>
          </a:p>
        </p:txBody>
      </p:sp>
      <p:sp>
        <p:nvSpPr>
          <p:cNvPr id="10" name="矩形 9">
            <a:extLst>
              <a:ext uri="{FF2B5EF4-FFF2-40B4-BE49-F238E27FC236}">
                <a16:creationId xmlns:a16="http://schemas.microsoft.com/office/drawing/2014/main" id="{78F02979-5481-1CF7-4961-1E72C9870164}"/>
              </a:ext>
            </a:extLst>
          </p:cNvPr>
          <p:cNvSpPr/>
          <p:nvPr/>
        </p:nvSpPr>
        <p:spPr>
          <a:xfrm>
            <a:off x="432020" y="1187257"/>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4C3DC928-EAAA-2143-7DAB-7EA177CF4F08}"/>
              </a:ext>
            </a:extLst>
          </p:cNvPr>
          <p:cNvSpPr txBox="1"/>
          <p:nvPr/>
        </p:nvSpPr>
        <p:spPr>
          <a:xfrm>
            <a:off x="612020" y="1901030"/>
            <a:ext cx="10342851" cy="4167616"/>
          </a:xfrm>
          <a:prstGeom prst="rect">
            <a:avLst/>
          </a:prstGeom>
          <a:noFill/>
        </p:spPr>
        <p:txBody>
          <a:bodyPr wrap="square">
            <a:spAutoFit/>
          </a:bodyPr>
          <a:lstStyle/>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研究尺度：</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宏观系统</a:t>
            </a:r>
            <a:r>
              <a:rPr lang="en-US" altLang="zh-CN" dirty="0">
                <a:solidFill>
                  <a:srgbClr val="000000"/>
                </a:solidFill>
                <a:latin typeface="微软雅黑"/>
                <a:ea typeface="微软雅黑"/>
              </a:rPr>
              <a:t>+</a:t>
            </a:r>
            <a:r>
              <a:rPr lang="zh-CN" altLang="en-US" dirty="0">
                <a:solidFill>
                  <a:srgbClr val="000000"/>
                </a:solidFill>
                <a:latin typeface="微软雅黑"/>
                <a:ea typeface="微软雅黑"/>
              </a:rPr>
              <a:t>微观系统的有机结合</a:t>
            </a:r>
            <a:endParaRPr lang="en-US" altLang="zh-CN" dirty="0">
              <a:solidFill>
                <a:srgbClr val="000000"/>
              </a:solidFill>
              <a:latin typeface="微软雅黑"/>
              <a:ea typeface="微软雅黑"/>
            </a:endParaRPr>
          </a:p>
          <a:p>
            <a:pPr marL="285750" defTabSz="914377">
              <a:lnSpc>
                <a:spcPct val="150000"/>
              </a:lnSpc>
              <a:spcAft>
                <a:spcPts val="600"/>
              </a:spcAft>
            </a:pPr>
            <a:endParaRPr lang="en-US" altLang="zh-CN"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在经历了三百多年的人类工业革命后，气候变化的危害不仅仅表现为</a:t>
            </a:r>
            <a:r>
              <a:rPr lang="zh-CN" altLang="en-US" b="1" dirty="0">
                <a:solidFill>
                  <a:srgbClr val="000000"/>
                </a:solidFill>
                <a:latin typeface="微软雅黑"/>
                <a:ea typeface="微软雅黑"/>
              </a:rPr>
              <a:t>物理灾害</a:t>
            </a:r>
            <a:r>
              <a:rPr lang="zh-CN" altLang="en-US" dirty="0">
                <a:solidFill>
                  <a:srgbClr val="000000"/>
                </a:solidFill>
                <a:latin typeface="微软雅黑"/>
                <a:ea typeface="微软雅黑"/>
              </a:rPr>
              <a:t>，还表现为对</a:t>
            </a:r>
            <a:r>
              <a:rPr lang="zh-CN" altLang="en-US" b="1" dirty="0">
                <a:solidFill>
                  <a:srgbClr val="000000"/>
                </a:solidFill>
                <a:latin typeface="微软雅黑"/>
                <a:ea typeface="微软雅黑"/>
              </a:rPr>
              <a:t>经济社会</a:t>
            </a:r>
            <a:r>
              <a:rPr lang="zh-CN" altLang="en-US" dirty="0">
                <a:solidFill>
                  <a:srgbClr val="000000"/>
                </a:solidFill>
                <a:latin typeface="微软雅黑"/>
                <a:ea typeface="微软雅黑"/>
              </a:rPr>
              <a:t>的众多方面产生的冲击，其影响已经从</a:t>
            </a:r>
            <a:r>
              <a:rPr lang="zh-CN" altLang="en-US" b="1" dirty="0">
                <a:solidFill>
                  <a:srgbClr val="000000"/>
                </a:solidFill>
                <a:latin typeface="微软雅黑"/>
                <a:ea typeface="微软雅黑"/>
              </a:rPr>
              <a:t>生态链</a:t>
            </a:r>
            <a:r>
              <a:rPr lang="zh-CN" altLang="en-US" dirty="0">
                <a:solidFill>
                  <a:srgbClr val="000000"/>
                </a:solidFill>
                <a:latin typeface="微软雅黑"/>
                <a:ea typeface="微软雅黑"/>
              </a:rPr>
              <a:t>扩展至</a:t>
            </a:r>
            <a:r>
              <a:rPr lang="zh-CN" altLang="en-US" b="1" dirty="0">
                <a:solidFill>
                  <a:srgbClr val="000000"/>
                </a:solidFill>
                <a:latin typeface="微软雅黑"/>
                <a:ea typeface="微软雅黑"/>
              </a:rPr>
              <a:t>金融系统</a:t>
            </a:r>
            <a:r>
              <a:rPr lang="zh-CN" altLang="en-US" dirty="0">
                <a:solidFill>
                  <a:srgbClr val="000000"/>
                </a:solidFill>
                <a:latin typeface="微软雅黑"/>
                <a:ea typeface="微软雅黑"/>
              </a:rPr>
              <a:t>乃至整个</a:t>
            </a:r>
            <a:r>
              <a:rPr lang="zh-CN" altLang="en-US" b="1" dirty="0">
                <a:solidFill>
                  <a:srgbClr val="000000"/>
                </a:solidFill>
                <a:latin typeface="微软雅黑"/>
                <a:ea typeface="微软雅黑"/>
              </a:rPr>
              <a:t>社会经济系统</a:t>
            </a:r>
            <a:r>
              <a:rPr lang="zh-CN" altLang="en-US" dirty="0">
                <a:solidFill>
                  <a:srgbClr val="000000"/>
                </a:solidFill>
                <a:latin typeface="微软雅黑"/>
                <a:ea typeface="微软雅黑"/>
              </a:rPr>
              <a:t>，气候危机所造成的社会经济影响已经难以估量。</a:t>
            </a:r>
            <a:endParaRPr lang="en-US" altLang="zh-CN" dirty="0">
              <a:solidFill>
                <a:srgbClr val="000000"/>
              </a:solidFill>
              <a:latin typeface="微软雅黑"/>
              <a:ea typeface="微软雅黑"/>
            </a:endParaRPr>
          </a:p>
          <a:p>
            <a:pPr marL="285750" defTabSz="914377">
              <a:lnSpc>
                <a:spcPct val="150000"/>
              </a:lnSpc>
              <a:spcAft>
                <a:spcPts val="600"/>
              </a:spcAft>
            </a:pPr>
            <a:endParaRPr lang="en-US" altLang="zh-CN"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因此，气候金融的研究方向既包括</a:t>
            </a:r>
            <a:r>
              <a:rPr lang="zh-CN" altLang="en-US" b="1" dirty="0">
                <a:solidFill>
                  <a:srgbClr val="000000"/>
                </a:solidFill>
                <a:latin typeface="微软雅黑"/>
                <a:ea typeface="微软雅黑"/>
              </a:rPr>
              <a:t>自上而下</a:t>
            </a:r>
            <a:r>
              <a:rPr lang="zh-CN" altLang="en-US" dirty="0">
                <a:solidFill>
                  <a:srgbClr val="000000"/>
                </a:solidFill>
                <a:latin typeface="微软雅黑"/>
                <a:ea typeface="微软雅黑"/>
              </a:rPr>
              <a:t>的宏观调控与市场建设，也包括</a:t>
            </a:r>
            <a:r>
              <a:rPr lang="zh-CN" altLang="en-US" b="1" dirty="0">
                <a:solidFill>
                  <a:srgbClr val="000000"/>
                </a:solidFill>
                <a:latin typeface="微软雅黑"/>
                <a:ea typeface="微软雅黑"/>
              </a:rPr>
              <a:t>自下而上</a:t>
            </a:r>
            <a:r>
              <a:rPr lang="zh-CN" altLang="en-US" dirty="0">
                <a:solidFill>
                  <a:srgbClr val="000000"/>
                </a:solidFill>
                <a:latin typeface="微软雅黑"/>
                <a:ea typeface="微软雅黑"/>
              </a:rPr>
              <a:t>的风险管理与市场行为。</a:t>
            </a:r>
            <a:endParaRPr lang="en-US" altLang="zh-CN" dirty="0">
              <a:solidFill>
                <a:srgbClr val="000000"/>
              </a:solidFill>
              <a:latin typeface="微软雅黑"/>
              <a:ea typeface="微软雅黑"/>
            </a:endParaRPr>
          </a:p>
        </p:txBody>
      </p:sp>
    </p:spTree>
    <p:extLst>
      <p:ext uri="{BB962C8B-B14F-4D97-AF65-F5344CB8AC3E}">
        <p14:creationId xmlns:p14="http://schemas.microsoft.com/office/powerpoint/2010/main" val="347627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气候金融的学科属性</a:t>
            </a:r>
            <a:endParaRPr lang="zh-CN" altLang="en-US" dirty="0"/>
          </a:p>
        </p:txBody>
      </p:sp>
      <p:sp>
        <p:nvSpPr>
          <p:cNvPr id="9" name="文本框 8">
            <a:extLst>
              <a:ext uri="{FF2B5EF4-FFF2-40B4-BE49-F238E27FC236}">
                <a16:creationId xmlns:a16="http://schemas.microsoft.com/office/drawing/2014/main" id="{8026B0E1-C5C7-761C-6DBB-99DDB9FC0D62}"/>
              </a:ext>
            </a:extLst>
          </p:cNvPr>
          <p:cNvSpPr txBox="1"/>
          <p:nvPr/>
        </p:nvSpPr>
        <p:spPr>
          <a:xfrm>
            <a:off x="647172" y="1185202"/>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气候金融是一个复杂的巨系统</a:t>
            </a:r>
          </a:p>
        </p:txBody>
      </p:sp>
      <p:sp>
        <p:nvSpPr>
          <p:cNvPr id="10" name="矩形 9">
            <a:extLst>
              <a:ext uri="{FF2B5EF4-FFF2-40B4-BE49-F238E27FC236}">
                <a16:creationId xmlns:a16="http://schemas.microsoft.com/office/drawing/2014/main" id="{78F02979-5481-1CF7-4961-1E72C9870164}"/>
              </a:ext>
            </a:extLst>
          </p:cNvPr>
          <p:cNvSpPr/>
          <p:nvPr/>
        </p:nvSpPr>
        <p:spPr>
          <a:xfrm>
            <a:off x="432020" y="1187257"/>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4C3DC928-EAAA-2143-7DAB-7EA177CF4F08}"/>
              </a:ext>
            </a:extLst>
          </p:cNvPr>
          <p:cNvSpPr txBox="1"/>
          <p:nvPr/>
        </p:nvSpPr>
        <p:spPr>
          <a:xfrm>
            <a:off x="612020" y="1901030"/>
            <a:ext cx="10907627" cy="4583114"/>
          </a:xfrm>
          <a:prstGeom prst="rect">
            <a:avLst/>
          </a:prstGeom>
          <a:noFill/>
        </p:spPr>
        <p:txBody>
          <a:bodyPr wrap="square">
            <a:spAutoFit/>
          </a:bodyPr>
          <a:lstStyle/>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研究层面：</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制度、市场、人的协同发展</a:t>
            </a:r>
            <a:endParaRPr lang="en-US" altLang="zh-CN" dirty="0">
              <a:solidFill>
                <a:srgbClr val="000000"/>
              </a:solidFill>
              <a:latin typeface="微软雅黑"/>
              <a:ea typeface="微软雅黑"/>
            </a:endParaRPr>
          </a:p>
          <a:p>
            <a:pPr marL="571500" indent="-285750" defTabSz="914377">
              <a:lnSpc>
                <a:spcPct val="150000"/>
              </a:lnSpc>
              <a:spcAft>
                <a:spcPts val="600"/>
              </a:spcAft>
              <a:buFont typeface="Arial" panose="020B0604020202020204" pitchFamily="34" charset="0"/>
              <a:buChar char="•"/>
            </a:pPr>
            <a:r>
              <a:rPr lang="zh-CN" altLang="en-US" dirty="0">
                <a:solidFill>
                  <a:srgbClr val="000000"/>
                </a:solidFill>
                <a:latin typeface="微软雅黑"/>
                <a:ea typeface="微软雅黑"/>
              </a:rPr>
              <a:t>气候金融的发展离不开</a:t>
            </a:r>
            <a:r>
              <a:rPr lang="zh-CN" altLang="en-US" b="1" dirty="0">
                <a:solidFill>
                  <a:srgbClr val="000000"/>
                </a:solidFill>
                <a:latin typeface="微软雅黑"/>
                <a:ea typeface="微软雅黑"/>
              </a:rPr>
              <a:t>国家的宏观政策与制度</a:t>
            </a:r>
            <a:r>
              <a:rPr lang="zh-CN" altLang="en-US" dirty="0">
                <a:solidFill>
                  <a:srgbClr val="000000"/>
                </a:solidFill>
                <a:latin typeface="微软雅黑"/>
                <a:ea typeface="微软雅黑"/>
              </a:rPr>
              <a:t>，无论是</a:t>
            </a:r>
            <a:r>
              <a:rPr lang="en-US" altLang="zh-CN" dirty="0">
                <a:solidFill>
                  <a:srgbClr val="000000"/>
                </a:solidFill>
                <a:latin typeface="微软雅黑"/>
                <a:ea typeface="微软雅黑"/>
              </a:rPr>
              <a:t>2015</a:t>
            </a:r>
            <a:r>
              <a:rPr lang="zh-CN" altLang="en-US" dirty="0">
                <a:solidFill>
                  <a:srgbClr val="000000"/>
                </a:solidFill>
                <a:latin typeface="微软雅黑"/>
                <a:ea typeface="微软雅黑"/>
              </a:rPr>
              <a:t>年提出的建立绿色金融体系的目标，还是</a:t>
            </a:r>
            <a:r>
              <a:rPr lang="en-US" altLang="zh-CN" dirty="0">
                <a:solidFill>
                  <a:srgbClr val="000000"/>
                </a:solidFill>
                <a:latin typeface="微软雅黑"/>
                <a:ea typeface="微软雅黑"/>
              </a:rPr>
              <a:t>2021</a:t>
            </a:r>
            <a:r>
              <a:rPr lang="zh-CN" altLang="en-US" dirty="0">
                <a:solidFill>
                  <a:srgbClr val="000000"/>
                </a:solidFill>
                <a:latin typeface="微软雅黑"/>
                <a:ea typeface="微软雅黑"/>
              </a:rPr>
              <a:t>年提出的有关气候投融资体系建设的指导思想，都是促进我国气候金融体系建设的关键，且相关的监管措施和市场运行体系也离不开宏观制度的顶层设计；</a:t>
            </a:r>
            <a:endParaRPr lang="en-US" altLang="zh-CN" dirty="0">
              <a:solidFill>
                <a:srgbClr val="000000"/>
              </a:solidFill>
              <a:latin typeface="微软雅黑"/>
              <a:ea typeface="微软雅黑"/>
            </a:endParaRPr>
          </a:p>
          <a:p>
            <a:pPr marL="571500" indent="-285750" defTabSz="914377">
              <a:lnSpc>
                <a:spcPct val="150000"/>
              </a:lnSpc>
              <a:spcAft>
                <a:spcPts val="600"/>
              </a:spcAft>
              <a:buFont typeface="Arial" panose="020B0604020202020204" pitchFamily="34" charset="0"/>
              <a:buChar char="•"/>
            </a:pPr>
            <a:r>
              <a:rPr lang="zh-CN" altLang="en-US" dirty="0">
                <a:solidFill>
                  <a:srgbClr val="000000"/>
                </a:solidFill>
                <a:latin typeface="微软雅黑"/>
                <a:ea typeface="微软雅黑"/>
              </a:rPr>
              <a:t>气候金融的核心是</a:t>
            </a:r>
            <a:r>
              <a:rPr lang="zh-CN" altLang="en-US" b="1" dirty="0">
                <a:solidFill>
                  <a:srgbClr val="000000"/>
                </a:solidFill>
                <a:latin typeface="微软雅黑"/>
                <a:ea typeface="微软雅黑"/>
              </a:rPr>
              <a:t>市场建设</a:t>
            </a:r>
            <a:r>
              <a:rPr lang="zh-CN" altLang="en-US" dirty="0">
                <a:solidFill>
                  <a:srgbClr val="000000"/>
                </a:solidFill>
                <a:latin typeface="微软雅黑"/>
                <a:ea typeface="微软雅黑"/>
              </a:rPr>
              <a:t>，包括发展气候投融资工具、创新气候金融衍生品、建设碳金融市场、完善气候风险管理、提升气候治理水平等，</a:t>
            </a:r>
            <a:r>
              <a:rPr lang="zh-CN" altLang="en-US" dirty="0">
                <a:solidFill>
                  <a:srgbClr val="000000"/>
                </a:solidFill>
                <a:latin typeface="楷体" panose="02010609060101010101" pitchFamily="49" charset="-122"/>
                <a:ea typeface="楷体" panose="02010609060101010101" pitchFamily="49" charset="-122"/>
              </a:rPr>
              <a:t>一个完善的市场应该是在宏观政策的指导下，提高有效性和流动性，激发私有资本积极参与的市场；</a:t>
            </a:r>
            <a:endParaRPr lang="en-US" altLang="zh-CN" dirty="0">
              <a:solidFill>
                <a:srgbClr val="000000"/>
              </a:solidFill>
              <a:latin typeface="楷体" panose="02010609060101010101" pitchFamily="49" charset="-122"/>
              <a:ea typeface="楷体" panose="02010609060101010101" pitchFamily="49" charset="-122"/>
            </a:endParaRPr>
          </a:p>
          <a:p>
            <a:pPr marL="571500" indent="-285750" defTabSz="914377">
              <a:lnSpc>
                <a:spcPct val="150000"/>
              </a:lnSpc>
              <a:spcAft>
                <a:spcPts val="600"/>
              </a:spcAft>
              <a:buFont typeface="Arial" panose="020B0604020202020204" pitchFamily="34" charset="0"/>
              <a:buChar char="•"/>
            </a:pPr>
            <a:r>
              <a:rPr lang="zh-CN" altLang="en-US" dirty="0">
                <a:solidFill>
                  <a:srgbClr val="000000"/>
                </a:solidFill>
                <a:latin typeface="微软雅黑"/>
                <a:ea typeface="微软雅黑"/>
              </a:rPr>
              <a:t>实现制度建设和市场发展还离不开</a:t>
            </a:r>
            <a:r>
              <a:rPr lang="zh-CN" altLang="en-US" b="1" dirty="0">
                <a:solidFill>
                  <a:srgbClr val="000000"/>
                </a:solidFill>
                <a:latin typeface="微软雅黑"/>
                <a:ea typeface="微软雅黑"/>
              </a:rPr>
              <a:t>人力资本</a:t>
            </a:r>
            <a:r>
              <a:rPr lang="zh-CN" altLang="en-US" dirty="0">
                <a:solidFill>
                  <a:srgbClr val="000000"/>
                </a:solidFill>
                <a:latin typeface="微软雅黑"/>
                <a:ea typeface="微软雅黑"/>
              </a:rPr>
              <a:t>，无论是投资决策还是市场监管都需要由人来执行，决策者、投资者和社会公众的行为共同构成了这一环节</a:t>
            </a:r>
            <a:endParaRPr lang="en-US" altLang="zh-CN" dirty="0">
              <a:solidFill>
                <a:srgbClr val="000000"/>
              </a:solidFill>
              <a:latin typeface="微软雅黑"/>
              <a:ea typeface="微软雅黑"/>
            </a:endParaRPr>
          </a:p>
        </p:txBody>
      </p:sp>
    </p:spTree>
    <p:extLst>
      <p:ext uri="{BB962C8B-B14F-4D97-AF65-F5344CB8AC3E}">
        <p14:creationId xmlns:p14="http://schemas.microsoft.com/office/powerpoint/2010/main" val="333199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气候金融的学科属性</a:t>
            </a:r>
            <a:endParaRPr lang="zh-CN" altLang="en-US" dirty="0"/>
          </a:p>
        </p:txBody>
      </p:sp>
      <p:sp>
        <p:nvSpPr>
          <p:cNvPr id="9" name="文本框 8">
            <a:extLst>
              <a:ext uri="{FF2B5EF4-FFF2-40B4-BE49-F238E27FC236}">
                <a16:creationId xmlns:a16="http://schemas.microsoft.com/office/drawing/2014/main" id="{8026B0E1-C5C7-761C-6DBB-99DDB9FC0D62}"/>
              </a:ext>
            </a:extLst>
          </p:cNvPr>
          <p:cNvSpPr txBox="1"/>
          <p:nvPr/>
        </p:nvSpPr>
        <p:spPr>
          <a:xfrm>
            <a:off x="647172" y="1185202"/>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气候金融是一个复杂的巨系统</a:t>
            </a:r>
          </a:p>
        </p:txBody>
      </p:sp>
      <p:sp>
        <p:nvSpPr>
          <p:cNvPr id="10" name="矩形 9">
            <a:extLst>
              <a:ext uri="{FF2B5EF4-FFF2-40B4-BE49-F238E27FC236}">
                <a16:creationId xmlns:a16="http://schemas.microsoft.com/office/drawing/2014/main" id="{78F02979-5481-1CF7-4961-1E72C9870164}"/>
              </a:ext>
            </a:extLst>
          </p:cNvPr>
          <p:cNvSpPr/>
          <p:nvPr/>
        </p:nvSpPr>
        <p:spPr>
          <a:xfrm>
            <a:off x="432020" y="1187257"/>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4C3DC928-EAAA-2143-7DAB-7EA177CF4F08}"/>
              </a:ext>
            </a:extLst>
          </p:cNvPr>
          <p:cNvSpPr txBox="1"/>
          <p:nvPr/>
        </p:nvSpPr>
        <p:spPr>
          <a:xfrm>
            <a:off x="612020" y="1901030"/>
            <a:ext cx="10880733" cy="4244560"/>
          </a:xfrm>
          <a:prstGeom prst="rect">
            <a:avLst/>
          </a:prstGeom>
          <a:noFill/>
        </p:spPr>
        <p:txBody>
          <a:bodyPr wrap="square">
            <a:spAutoFit/>
          </a:bodyPr>
          <a:lstStyle/>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研究目标：</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应对气候危机的国内可持续发展与国际气候金融合作两个目标</a:t>
            </a:r>
            <a:endParaRPr lang="en-US" altLang="zh-CN" dirty="0">
              <a:solidFill>
                <a:srgbClr val="000000"/>
              </a:solidFill>
              <a:latin typeface="微软雅黑"/>
              <a:ea typeface="微软雅黑"/>
            </a:endParaRPr>
          </a:p>
          <a:p>
            <a:pPr marL="285750" defTabSz="914377">
              <a:lnSpc>
                <a:spcPct val="150000"/>
              </a:lnSpc>
              <a:spcAft>
                <a:spcPts val="600"/>
              </a:spcAft>
            </a:pPr>
            <a:endParaRPr lang="en-US" altLang="zh-CN"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气候金融理论研究主要是</a:t>
            </a:r>
            <a:r>
              <a:rPr lang="zh-CN" altLang="en-US" b="1" dirty="0">
                <a:solidFill>
                  <a:srgbClr val="000000"/>
                </a:solidFill>
                <a:latin typeface="微软雅黑"/>
                <a:ea typeface="微软雅黑"/>
              </a:rPr>
              <a:t>引导金融资本</a:t>
            </a:r>
            <a:r>
              <a:rPr lang="zh-CN" altLang="en-US" dirty="0">
                <a:solidFill>
                  <a:srgbClr val="000000"/>
                </a:solidFill>
                <a:latin typeface="微软雅黑"/>
                <a:ea typeface="微软雅黑"/>
              </a:rPr>
              <a:t>朝着低碳、气候友好和可持续的方向进行配置，利用多种</a:t>
            </a:r>
            <a:r>
              <a:rPr lang="zh-CN" altLang="en-US" b="1" dirty="0">
                <a:solidFill>
                  <a:srgbClr val="000000"/>
                </a:solidFill>
                <a:latin typeface="微软雅黑"/>
                <a:ea typeface="微软雅黑"/>
              </a:rPr>
              <a:t>气候金融创新工具</a:t>
            </a:r>
            <a:r>
              <a:rPr lang="zh-CN" altLang="en-US" dirty="0">
                <a:solidFill>
                  <a:srgbClr val="000000"/>
                </a:solidFill>
                <a:latin typeface="微软雅黑"/>
                <a:ea typeface="微软雅黑"/>
              </a:rPr>
              <a:t>，叠加多元化的</a:t>
            </a:r>
            <a:r>
              <a:rPr lang="zh-CN" altLang="en-US" b="1" dirty="0">
                <a:solidFill>
                  <a:srgbClr val="000000"/>
                </a:solidFill>
                <a:latin typeface="微软雅黑"/>
                <a:ea typeface="微软雅黑"/>
              </a:rPr>
              <a:t>资金渠道</a:t>
            </a:r>
            <a:r>
              <a:rPr lang="zh-CN" altLang="en-US" dirty="0">
                <a:solidFill>
                  <a:srgbClr val="000000"/>
                </a:solidFill>
                <a:latin typeface="微软雅黑"/>
                <a:ea typeface="微软雅黑"/>
              </a:rPr>
              <a:t>和多模式的</a:t>
            </a:r>
            <a:r>
              <a:rPr lang="zh-CN" altLang="en-US" b="1" dirty="0">
                <a:solidFill>
                  <a:srgbClr val="000000"/>
                </a:solidFill>
                <a:latin typeface="微软雅黑"/>
                <a:ea typeface="微软雅黑"/>
              </a:rPr>
              <a:t>投融资策略</a:t>
            </a:r>
            <a:r>
              <a:rPr lang="zh-CN" altLang="en-US" dirty="0">
                <a:solidFill>
                  <a:srgbClr val="000000"/>
                </a:solidFill>
                <a:latin typeface="微软雅黑"/>
                <a:ea typeface="微软雅黑"/>
              </a:rPr>
              <a:t>，服务于全球能源低碳转型，提供人类应对气候危机的金融方案</a:t>
            </a:r>
            <a:endParaRPr lang="en-US" altLang="zh-CN" dirty="0">
              <a:solidFill>
                <a:srgbClr val="000000"/>
              </a:solidFill>
              <a:latin typeface="微软雅黑"/>
              <a:ea typeface="微软雅黑"/>
            </a:endParaRPr>
          </a:p>
          <a:p>
            <a:pPr marL="285750" defTabSz="914377">
              <a:lnSpc>
                <a:spcPct val="150000"/>
              </a:lnSpc>
              <a:spcAft>
                <a:spcPts val="600"/>
              </a:spcAft>
            </a:pPr>
            <a:endParaRPr lang="en-US" altLang="zh-CN" dirty="0">
              <a:solidFill>
                <a:srgbClr val="000000"/>
              </a:solidFill>
              <a:latin typeface="微软雅黑"/>
              <a:ea typeface="微软雅黑"/>
            </a:endParaRPr>
          </a:p>
          <a:p>
            <a:pPr marL="285750" defTabSz="914377">
              <a:lnSpc>
                <a:spcPct val="150000"/>
              </a:lnSpc>
              <a:spcAft>
                <a:spcPts val="600"/>
              </a:spcAft>
            </a:pPr>
            <a:r>
              <a:rPr lang="zh-CN" altLang="en-US" b="1" dirty="0">
                <a:solidFill>
                  <a:srgbClr val="000000"/>
                </a:solidFill>
                <a:latin typeface="楷体" panose="02010609060101010101" pitchFamily="49" charset="-122"/>
                <a:ea typeface="楷体" panose="02010609060101010101" pitchFamily="49" charset="-122"/>
              </a:rPr>
              <a:t>对内，为国内可持续发展战略的</a:t>
            </a:r>
            <a:r>
              <a:rPr lang="zh-CN" altLang="en-US" b="1" u="sng" dirty="0">
                <a:solidFill>
                  <a:srgbClr val="000000"/>
                </a:solidFill>
                <a:latin typeface="楷体" panose="02010609060101010101" pitchFamily="49" charset="-122"/>
                <a:ea typeface="楷体" panose="02010609060101010101" pitchFamily="49" charset="-122"/>
              </a:rPr>
              <a:t>资金融通</a:t>
            </a:r>
            <a:r>
              <a:rPr lang="zh-CN" altLang="en-US" b="1" dirty="0">
                <a:solidFill>
                  <a:srgbClr val="000000"/>
                </a:solidFill>
                <a:latin typeface="楷体" panose="02010609060101010101" pitchFamily="49" charset="-122"/>
                <a:ea typeface="楷体" panose="02010609060101010101" pitchFamily="49" charset="-122"/>
              </a:rPr>
              <a:t>提供理论支撑</a:t>
            </a:r>
            <a:endParaRPr lang="en-US" altLang="zh-CN" b="1" dirty="0">
              <a:solidFill>
                <a:srgbClr val="000000"/>
              </a:solidFill>
              <a:latin typeface="楷体" panose="02010609060101010101" pitchFamily="49" charset="-122"/>
              <a:ea typeface="楷体" panose="02010609060101010101" pitchFamily="49" charset="-122"/>
            </a:endParaRPr>
          </a:p>
          <a:p>
            <a:pPr marL="285750" defTabSz="914377">
              <a:lnSpc>
                <a:spcPct val="150000"/>
              </a:lnSpc>
              <a:spcAft>
                <a:spcPts val="600"/>
              </a:spcAft>
            </a:pPr>
            <a:r>
              <a:rPr lang="zh-CN" altLang="en-US" b="1" dirty="0">
                <a:solidFill>
                  <a:srgbClr val="000000"/>
                </a:solidFill>
                <a:latin typeface="楷体" panose="02010609060101010101" pitchFamily="49" charset="-122"/>
                <a:ea typeface="楷体" panose="02010609060101010101" pitchFamily="49" charset="-122"/>
              </a:rPr>
              <a:t>对外，为推动国际</a:t>
            </a:r>
            <a:r>
              <a:rPr lang="zh-CN" altLang="en-US" b="1" u="sng" dirty="0">
                <a:solidFill>
                  <a:srgbClr val="000000"/>
                </a:solidFill>
                <a:latin typeface="楷体" panose="02010609060101010101" pitchFamily="49" charset="-122"/>
                <a:ea typeface="楷体" panose="02010609060101010101" pitchFamily="49" charset="-122"/>
              </a:rPr>
              <a:t>气候金融合作</a:t>
            </a:r>
            <a:r>
              <a:rPr lang="zh-CN" altLang="en-US" b="1" dirty="0">
                <a:solidFill>
                  <a:srgbClr val="000000"/>
                </a:solidFill>
                <a:latin typeface="楷体" panose="02010609060101010101" pitchFamily="49" charset="-122"/>
                <a:ea typeface="楷体" panose="02010609060101010101" pitchFamily="49" charset="-122"/>
              </a:rPr>
              <a:t>提供实践路径</a:t>
            </a:r>
          </a:p>
        </p:txBody>
      </p:sp>
    </p:spTree>
    <p:extLst>
      <p:ext uri="{BB962C8B-B14F-4D97-AF65-F5344CB8AC3E}">
        <p14:creationId xmlns:p14="http://schemas.microsoft.com/office/powerpoint/2010/main" val="80229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气候金融的学科属性</a:t>
            </a:r>
            <a:endParaRPr lang="zh-CN" altLang="en-US" dirty="0"/>
          </a:p>
        </p:txBody>
      </p:sp>
      <p:sp>
        <p:nvSpPr>
          <p:cNvPr id="9" name="文本框 8">
            <a:extLst>
              <a:ext uri="{FF2B5EF4-FFF2-40B4-BE49-F238E27FC236}">
                <a16:creationId xmlns:a16="http://schemas.microsoft.com/office/drawing/2014/main" id="{CEDA4CC1-D460-13E0-FC11-66A534992F0E}"/>
              </a:ext>
            </a:extLst>
          </p:cNvPr>
          <p:cNvSpPr txBox="1"/>
          <p:nvPr/>
        </p:nvSpPr>
        <p:spPr>
          <a:xfrm>
            <a:off x="519952" y="1121592"/>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气候金融理论发展需要多学科交叉</a:t>
            </a:r>
          </a:p>
        </p:txBody>
      </p:sp>
      <p:sp>
        <p:nvSpPr>
          <p:cNvPr id="10" name="矩形 9">
            <a:extLst>
              <a:ext uri="{FF2B5EF4-FFF2-40B4-BE49-F238E27FC236}">
                <a16:creationId xmlns:a16="http://schemas.microsoft.com/office/drawing/2014/main" id="{FA7C20D6-F726-CF90-EF18-EECF6BEE419A}"/>
              </a:ext>
            </a:extLst>
          </p:cNvPr>
          <p:cNvSpPr/>
          <p:nvPr/>
        </p:nvSpPr>
        <p:spPr>
          <a:xfrm>
            <a:off x="304800" y="1123647"/>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35628529-C2C3-2D46-AE63-F2EF4AE16A3F}"/>
              </a:ext>
            </a:extLst>
          </p:cNvPr>
          <p:cNvSpPr txBox="1"/>
          <p:nvPr/>
        </p:nvSpPr>
        <p:spPr>
          <a:xfrm>
            <a:off x="484800" y="1783615"/>
            <a:ext cx="4422750" cy="4737002"/>
          </a:xfrm>
          <a:prstGeom prst="rect">
            <a:avLst/>
          </a:prstGeom>
          <a:noFill/>
        </p:spPr>
        <p:txBody>
          <a:bodyPr wrap="square">
            <a:spAutoFit/>
          </a:bodyPr>
          <a:lstStyle/>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金融学理论与实践（基础）</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提供资产定价、公司金融和国际金融市场的相关理论支撑以及研究技术方法</a:t>
            </a:r>
            <a:endParaRPr lang="en-US" altLang="zh-CN" dirty="0">
              <a:solidFill>
                <a:srgbClr val="000000"/>
              </a:solidFill>
              <a:latin typeface="微软雅黑"/>
              <a:ea typeface="微软雅黑"/>
            </a:endParaRPr>
          </a:p>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自然科学</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提供细颗粒度数据基础和大数据智能工具支撑</a:t>
            </a:r>
            <a:endParaRPr lang="en-US" altLang="zh-CN" dirty="0">
              <a:solidFill>
                <a:srgbClr val="000000"/>
              </a:solidFill>
              <a:latin typeface="微软雅黑"/>
              <a:ea typeface="微软雅黑"/>
            </a:endParaRPr>
          </a:p>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管理科学</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进行框架设计</a:t>
            </a:r>
            <a:endParaRPr lang="en-US" altLang="zh-CN" dirty="0">
              <a:solidFill>
                <a:srgbClr val="000000"/>
              </a:solidFill>
              <a:latin typeface="微软雅黑"/>
              <a:ea typeface="微软雅黑"/>
            </a:endParaRPr>
          </a:p>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经济学</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提供理论支撑</a:t>
            </a:r>
            <a:endParaRPr lang="en-US" altLang="zh-CN" dirty="0">
              <a:solidFill>
                <a:srgbClr val="000000"/>
              </a:solidFill>
              <a:latin typeface="微软雅黑"/>
              <a:ea typeface="微软雅黑"/>
            </a:endParaRPr>
          </a:p>
        </p:txBody>
      </p:sp>
      <p:grpSp>
        <p:nvGrpSpPr>
          <p:cNvPr id="12" name="组合 11">
            <a:extLst>
              <a:ext uri="{FF2B5EF4-FFF2-40B4-BE49-F238E27FC236}">
                <a16:creationId xmlns:a16="http://schemas.microsoft.com/office/drawing/2014/main" id="{4837EC0A-4782-01F6-4996-4C8298C533DE}"/>
              </a:ext>
            </a:extLst>
          </p:cNvPr>
          <p:cNvGrpSpPr/>
          <p:nvPr/>
        </p:nvGrpSpPr>
        <p:grpSpPr>
          <a:xfrm>
            <a:off x="5153733" y="1154736"/>
            <a:ext cx="6627609" cy="5185974"/>
            <a:chOff x="5233053" y="612945"/>
            <a:chExt cx="6627609" cy="5185974"/>
          </a:xfrm>
        </p:grpSpPr>
        <p:pic>
          <p:nvPicPr>
            <p:cNvPr id="13" name="图片 12">
              <a:extLst>
                <a:ext uri="{FF2B5EF4-FFF2-40B4-BE49-F238E27FC236}">
                  <a16:creationId xmlns:a16="http://schemas.microsoft.com/office/drawing/2014/main" id="{B34EA5D0-CFBE-DE51-CBCC-D8370A35D77B}"/>
                </a:ext>
              </a:extLst>
            </p:cNvPr>
            <p:cNvPicPr>
              <a:picLocks noChangeAspect="1"/>
            </p:cNvPicPr>
            <p:nvPr/>
          </p:nvPicPr>
          <p:blipFill>
            <a:blip r:embed="rId2"/>
            <a:stretch>
              <a:fillRect/>
            </a:stretch>
          </p:blipFill>
          <p:spPr>
            <a:xfrm>
              <a:off x="5233053" y="612945"/>
              <a:ext cx="6627609" cy="4654003"/>
            </a:xfrm>
            <a:prstGeom prst="rect">
              <a:avLst/>
            </a:prstGeom>
          </p:spPr>
        </p:pic>
        <p:pic>
          <p:nvPicPr>
            <p:cNvPr id="14" name="图片 13">
              <a:extLst>
                <a:ext uri="{FF2B5EF4-FFF2-40B4-BE49-F238E27FC236}">
                  <a16:creationId xmlns:a16="http://schemas.microsoft.com/office/drawing/2014/main" id="{7B073A38-4AC6-16DE-5501-462FFA2573C7}"/>
                </a:ext>
              </a:extLst>
            </p:cNvPr>
            <p:cNvPicPr>
              <a:picLocks noChangeAspect="1"/>
            </p:cNvPicPr>
            <p:nvPr/>
          </p:nvPicPr>
          <p:blipFill>
            <a:blip r:embed="rId3"/>
            <a:stretch>
              <a:fillRect/>
            </a:stretch>
          </p:blipFill>
          <p:spPr>
            <a:xfrm>
              <a:off x="6948244" y="5271103"/>
              <a:ext cx="3468502" cy="527816"/>
            </a:xfrm>
            <a:prstGeom prst="rect">
              <a:avLst/>
            </a:prstGeom>
          </p:spPr>
        </p:pic>
      </p:grpSp>
    </p:spTree>
    <p:extLst>
      <p:ext uri="{BB962C8B-B14F-4D97-AF65-F5344CB8AC3E}">
        <p14:creationId xmlns:p14="http://schemas.microsoft.com/office/powerpoint/2010/main" val="105393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气候金融的研究发展</a:t>
            </a:r>
            <a:endParaRPr lang="zh-CN" altLang="en-US" dirty="0"/>
          </a:p>
        </p:txBody>
      </p:sp>
      <p:sp>
        <p:nvSpPr>
          <p:cNvPr id="2" name="文本框 1">
            <a:extLst>
              <a:ext uri="{FF2B5EF4-FFF2-40B4-BE49-F238E27FC236}">
                <a16:creationId xmlns:a16="http://schemas.microsoft.com/office/drawing/2014/main" id="{34DD9190-B469-5630-C51A-B739710B710E}"/>
              </a:ext>
            </a:extLst>
          </p:cNvPr>
          <p:cNvSpPr txBox="1"/>
          <p:nvPr/>
        </p:nvSpPr>
        <p:spPr>
          <a:xfrm>
            <a:off x="547944" y="1958541"/>
            <a:ext cx="5175154" cy="1289905"/>
          </a:xfrm>
          <a:prstGeom prst="rect">
            <a:avLst/>
          </a:prstGeom>
          <a:noFill/>
        </p:spPr>
        <p:txBody>
          <a:bodyPr wrap="square">
            <a:spAutoFit/>
          </a:bodyPr>
          <a:lstStyle/>
          <a:p>
            <a:pPr defTabSz="914377">
              <a:lnSpc>
                <a:spcPct val="150000"/>
              </a:lnSpc>
            </a:pPr>
            <a:r>
              <a:rPr lang="en-US" altLang="zh-CN" b="1" dirty="0">
                <a:solidFill>
                  <a:srgbClr val="000000"/>
                </a:solidFill>
                <a:latin typeface="微软雅黑"/>
                <a:ea typeface="微软雅黑"/>
              </a:rPr>
              <a:t>2008</a:t>
            </a:r>
            <a:r>
              <a:rPr lang="zh-CN" altLang="en-US" b="1" dirty="0">
                <a:solidFill>
                  <a:srgbClr val="000000"/>
                </a:solidFill>
                <a:latin typeface="微软雅黑"/>
                <a:ea typeface="微软雅黑"/>
              </a:rPr>
              <a:t>年之后，相关文献的发表量迎来爆发式增长。</a:t>
            </a:r>
            <a:r>
              <a:rPr lang="zh-CN" altLang="en-US" dirty="0">
                <a:solidFill>
                  <a:srgbClr val="000000"/>
                </a:solidFill>
                <a:latin typeface="微软雅黑"/>
                <a:ea typeface="微软雅黑"/>
              </a:rPr>
              <a:t>从原先</a:t>
            </a:r>
            <a:r>
              <a:rPr lang="en-US" altLang="zh-CN" dirty="0">
                <a:solidFill>
                  <a:srgbClr val="000000"/>
                </a:solidFill>
                <a:latin typeface="微软雅黑"/>
                <a:ea typeface="微软雅黑"/>
              </a:rPr>
              <a:t>41</a:t>
            </a:r>
            <a:r>
              <a:rPr lang="zh-CN" altLang="en-US" dirty="0">
                <a:solidFill>
                  <a:srgbClr val="000000"/>
                </a:solidFill>
                <a:latin typeface="微软雅黑"/>
                <a:ea typeface="微软雅黑"/>
              </a:rPr>
              <a:t>篇增长至</a:t>
            </a:r>
            <a:r>
              <a:rPr lang="en-US" altLang="zh-CN" dirty="0">
                <a:solidFill>
                  <a:srgbClr val="000000"/>
                </a:solidFill>
                <a:latin typeface="微软雅黑"/>
                <a:ea typeface="微软雅黑"/>
              </a:rPr>
              <a:t>2020</a:t>
            </a:r>
            <a:r>
              <a:rPr lang="zh-CN" altLang="en-US" dirty="0">
                <a:solidFill>
                  <a:srgbClr val="000000"/>
                </a:solidFill>
                <a:latin typeface="微软雅黑"/>
                <a:ea typeface="微软雅黑"/>
              </a:rPr>
              <a:t>年的</a:t>
            </a:r>
            <a:r>
              <a:rPr lang="en-US" altLang="zh-CN" dirty="0">
                <a:solidFill>
                  <a:srgbClr val="000000"/>
                </a:solidFill>
                <a:latin typeface="微软雅黑"/>
                <a:ea typeface="微软雅黑"/>
              </a:rPr>
              <a:t>413</a:t>
            </a:r>
            <a:r>
              <a:rPr lang="zh-CN" altLang="en-US" dirty="0">
                <a:solidFill>
                  <a:srgbClr val="000000"/>
                </a:solidFill>
                <a:latin typeface="微软雅黑"/>
                <a:ea typeface="微软雅黑"/>
              </a:rPr>
              <a:t>篇，增幅达到</a:t>
            </a:r>
            <a:r>
              <a:rPr lang="en-US" altLang="zh-CN" dirty="0">
                <a:solidFill>
                  <a:srgbClr val="000000"/>
                </a:solidFill>
                <a:latin typeface="微软雅黑"/>
                <a:ea typeface="微软雅黑"/>
              </a:rPr>
              <a:t>10</a:t>
            </a:r>
            <a:r>
              <a:rPr lang="zh-CN" altLang="en-US" dirty="0">
                <a:solidFill>
                  <a:srgbClr val="000000"/>
                </a:solidFill>
                <a:latin typeface="微软雅黑"/>
                <a:ea typeface="微软雅黑"/>
              </a:rPr>
              <a:t>倍以上。</a:t>
            </a:r>
          </a:p>
        </p:txBody>
      </p:sp>
      <p:pic>
        <p:nvPicPr>
          <p:cNvPr id="3" name="图片 2">
            <a:extLst>
              <a:ext uri="{FF2B5EF4-FFF2-40B4-BE49-F238E27FC236}">
                <a16:creationId xmlns:a16="http://schemas.microsoft.com/office/drawing/2014/main" id="{26AA6AA4-FD8C-C3A0-22A2-12FFFEEF8F4B}"/>
              </a:ext>
            </a:extLst>
          </p:cNvPr>
          <p:cNvPicPr>
            <a:picLocks noChangeAspect="1"/>
          </p:cNvPicPr>
          <p:nvPr/>
        </p:nvPicPr>
        <p:blipFill>
          <a:blip r:embed="rId2"/>
          <a:stretch>
            <a:fillRect/>
          </a:stretch>
        </p:blipFill>
        <p:spPr>
          <a:xfrm>
            <a:off x="6460664" y="1162877"/>
            <a:ext cx="5183392" cy="3373244"/>
          </a:xfrm>
          <a:prstGeom prst="rect">
            <a:avLst/>
          </a:prstGeom>
        </p:spPr>
      </p:pic>
      <p:pic>
        <p:nvPicPr>
          <p:cNvPr id="4" name="图片 3">
            <a:extLst>
              <a:ext uri="{FF2B5EF4-FFF2-40B4-BE49-F238E27FC236}">
                <a16:creationId xmlns:a16="http://schemas.microsoft.com/office/drawing/2014/main" id="{2A069FED-0916-DAE7-EF4E-A5083325E94E}"/>
              </a:ext>
            </a:extLst>
          </p:cNvPr>
          <p:cNvPicPr>
            <a:picLocks noChangeAspect="1"/>
          </p:cNvPicPr>
          <p:nvPr/>
        </p:nvPicPr>
        <p:blipFill>
          <a:blip r:embed="rId3"/>
          <a:stretch>
            <a:fillRect/>
          </a:stretch>
        </p:blipFill>
        <p:spPr>
          <a:xfrm>
            <a:off x="440369" y="3899145"/>
            <a:ext cx="5985143" cy="2737948"/>
          </a:xfrm>
          <a:prstGeom prst="rect">
            <a:avLst/>
          </a:prstGeom>
        </p:spPr>
      </p:pic>
      <p:cxnSp>
        <p:nvCxnSpPr>
          <p:cNvPr id="6" name="直接连接符 5">
            <a:extLst>
              <a:ext uri="{FF2B5EF4-FFF2-40B4-BE49-F238E27FC236}">
                <a16:creationId xmlns:a16="http://schemas.microsoft.com/office/drawing/2014/main" id="{89F55759-32EF-BD7A-A724-A8EF729B0E8B}"/>
              </a:ext>
            </a:extLst>
          </p:cNvPr>
          <p:cNvCxnSpPr>
            <a:cxnSpLocks/>
          </p:cNvCxnSpPr>
          <p:nvPr/>
        </p:nvCxnSpPr>
        <p:spPr>
          <a:xfrm>
            <a:off x="6460664" y="1226377"/>
            <a:ext cx="0" cy="2679700"/>
          </a:xfrm>
          <a:prstGeom prst="line">
            <a:avLst/>
          </a:prstGeom>
          <a:noFill/>
          <a:ln w="76200" cap="flat" cmpd="sng" algn="ctr">
            <a:solidFill>
              <a:srgbClr val="003F98"/>
            </a:solidFill>
            <a:prstDash val="solid"/>
            <a:miter lim="800000"/>
          </a:ln>
          <a:effectLst/>
        </p:spPr>
      </p:cxnSp>
      <p:cxnSp>
        <p:nvCxnSpPr>
          <p:cNvPr id="7" name="直接连接符 6">
            <a:extLst>
              <a:ext uri="{FF2B5EF4-FFF2-40B4-BE49-F238E27FC236}">
                <a16:creationId xmlns:a16="http://schemas.microsoft.com/office/drawing/2014/main" id="{D4586F6D-A94A-844F-2400-BBC7F70EFA60}"/>
              </a:ext>
            </a:extLst>
          </p:cNvPr>
          <p:cNvCxnSpPr>
            <a:cxnSpLocks/>
          </p:cNvCxnSpPr>
          <p:nvPr/>
        </p:nvCxnSpPr>
        <p:spPr>
          <a:xfrm>
            <a:off x="5758249" y="2491228"/>
            <a:ext cx="667263" cy="0"/>
          </a:xfrm>
          <a:prstGeom prst="line">
            <a:avLst/>
          </a:prstGeom>
          <a:noFill/>
          <a:ln w="25400" cap="flat" cmpd="sng" algn="ctr">
            <a:solidFill>
              <a:srgbClr val="003F98"/>
            </a:solidFill>
            <a:prstDash val="dash"/>
            <a:round/>
            <a:headEnd type="oval" w="lg" len="lg"/>
            <a:tailEnd type="oval" w="lg" len="lg"/>
          </a:ln>
          <a:effectLst/>
        </p:spPr>
      </p:cxnSp>
      <p:sp>
        <p:nvSpPr>
          <p:cNvPr id="8" name="文本框 7">
            <a:extLst>
              <a:ext uri="{FF2B5EF4-FFF2-40B4-BE49-F238E27FC236}">
                <a16:creationId xmlns:a16="http://schemas.microsoft.com/office/drawing/2014/main" id="{6557CC3D-6019-5DB0-9528-94AEE35BBC88}"/>
              </a:ext>
            </a:extLst>
          </p:cNvPr>
          <p:cNvSpPr txBox="1"/>
          <p:nvPr/>
        </p:nvSpPr>
        <p:spPr>
          <a:xfrm>
            <a:off x="7072131" y="4819394"/>
            <a:ext cx="4768269" cy="1705403"/>
          </a:xfrm>
          <a:prstGeom prst="rect">
            <a:avLst/>
          </a:prstGeom>
          <a:noFill/>
        </p:spPr>
        <p:txBody>
          <a:bodyPr wrap="square">
            <a:spAutoFit/>
          </a:bodyPr>
          <a:lstStyle/>
          <a:p>
            <a:pPr defTabSz="914377">
              <a:lnSpc>
                <a:spcPct val="150000"/>
              </a:lnSpc>
            </a:pPr>
            <a:r>
              <a:rPr lang="zh-CN" altLang="en-US" b="1" dirty="0">
                <a:solidFill>
                  <a:srgbClr val="000000"/>
                </a:solidFill>
                <a:latin typeface="微软雅黑"/>
                <a:ea typeface="微软雅黑"/>
              </a:rPr>
              <a:t>就期刊分布来看，这些文章发表在共计 </a:t>
            </a:r>
            <a:r>
              <a:rPr lang="en-US" altLang="zh-CN" b="1" dirty="0">
                <a:solidFill>
                  <a:srgbClr val="000000"/>
                </a:solidFill>
                <a:latin typeface="微软雅黑"/>
                <a:ea typeface="微软雅黑"/>
              </a:rPr>
              <a:t>410 </a:t>
            </a:r>
            <a:r>
              <a:rPr lang="zh-CN" altLang="en-US" b="1" dirty="0">
                <a:solidFill>
                  <a:srgbClr val="000000"/>
                </a:solidFill>
                <a:latin typeface="微软雅黑"/>
                <a:ea typeface="微软雅黑"/>
              </a:rPr>
              <a:t>种期刊上。</a:t>
            </a:r>
            <a:r>
              <a:rPr lang="en-US" altLang="zh-CN" dirty="0">
                <a:solidFill>
                  <a:srgbClr val="000000"/>
                </a:solidFill>
                <a:latin typeface="微软雅黑"/>
                <a:ea typeface="微软雅黑"/>
              </a:rPr>
              <a:t>Energy Policy</a:t>
            </a:r>
            <a:r>
              <a:rPr lang="zh-CN" altLang="en-US" dirty="0">
                <a:solidFill>
                  <a:srgbClr val="000000"/>
                </a:solidFill>
                <a:latin typeface="微软雅黑"/>
                <a:ea typeface="微软雅黑"/>
              </a:rPr>
              <a:t>排名第一 </a:t>
            </a:r>
            <a:r>
              <a:rPr lang="en-US" altLang="zh-CN" dirty="0">
                <a:solidFill>
                  <a:srgbClr val="000000"/>
                </a:solidFill>
                <a:latin typeface="微软雅黑"/>
                <a:ea typeface="微软雅黑"/>
              </a:rPr>
              <a:t>(546</a:t>
            </a:r>
            <a:r>
              <a:rPr lang="zh-CN" altLang="en-US" dirty="0">
                <a:solidFill>
                  <a:srgbClr val="000000"/>
                </a:solidFill>
                <a:latin typeface="微软雅黑"/>
                <a:ea typeface="微软雅黑"/>
              </a:rPr>
              <a:t>篇</a:t>
            </a:r>
            <a:r>
              <a:rPr lang="en-US" altLang="zh-CN" dirty="0">
                <a:solidFill>
                  <a:srgbClr val="000000"/>
                </a:solidFill>
                <a:latin typeface="微软雅黑"/>
                <a:ea typeface="微软雅黑"/>
              </a:rPr>
              <a:t>)</a:t>
            </a:r>
            <a:r>
              <a:rPr lang="zh-CN" altLang="en-US" dirty="0">
                <a:solidFill>
                  <a:srgbClr val="000000"/>
                </a:solidFill>
                <a:latin typeface="微软雅黑"/>
                <a:ea typeface="微软雅黑"/>
              </a:rPr>
              <a:t>，其次是</a:t>
            </a:r>
            <a:r>
              <a:rPr lang="en-US" altLang="zh-CN" dirty="0">
                <a:solidFill>
                  <a:srgbClr val="000000"/>
                </a:solidFill>
                <a:latin typeface="微软雅黑"/>
                <a:ea typeface="微软雅黑"/>
              </a:rPr>
              <a:t>Ecological Economics (250</a:t>
            </a:r>
            <a:r>
              <a:rPr lang="zh-CN" altLang="en-US" dirty="0">
                <a:solidFill>
                  <a:srgbClr val="000000"/>
                </a:solidFill>
                <a:latin typeface="微软雅黑"/>
                <a:ea typeface="微软雅黑"/>
              </a:rPr>
              <a:t>篇</a:t>
            </a:r>
            <a:r>
              <a:rPr lang="en-US" altLang="zh-CN" dirty="0">
                <a:solidFill>
                  <a:srgbClr val="000000"/>
                </a:solidFill>
                <a:latin typeface="微软雅黑"/>
                <a:ea typeface="微软雅黑"/>
              </a:rPr>
              <a:t>) </a:t>
            </a:r>
            <a:r>
              <a:rPr lang="zh-CN" altLang="en-US" dirty="0">
                <a:solidFill>
                  <a:srgbClr val="000000"/>
                </a:solidFill>
                <a:latin typeface="微软雅黑"/>
                <a:ea typeface="微软雅黑"/>
              </a:rPr>
              <a:t>和 </a:t>
            </a:r>
            <a:r>
              <a:rPr lang="en-US" altLang="zh-CN" dirty="0">
                <a:solidFill>
                  <a:srgbClr val="000000"/>
                </a:solidFill>
                <a:latin typeface="微软雅黑"/>
                <a:ea typeface="微软雅黑"/>
              </a:rPr>
              <a:t>Energy Economics (160</a:t>
            </a:r>
            <a:r>
              <a:rPr lang="zh-CN" altLang="en-US" dirty="0">
                <a:solidFill>
                  <a:srgbClr val="000000"/>
                </a:solidFill>
                <a:latin typeface="微软雅黑"/>
                <a:ea typeface="微软雅黑"/>
              </a:rPr>
              <a:t>篇</a:t>
            </a:r>
            <a:r>
              <a:rPr lang="en-US" altLang="zh-CN" dirty="0">
                <a:solidFill>
                  <a:srgbClr val="000000"/>
                </a:solidFill>
                <a:latin typeface="微软雅黑"/>
                <a:ea typeface="微软雅黑"/>
              </a:rPr>
              <a:t>)</a:t>
            </a:r>
            <a:r>
              <a:rPr lang="zh-CN" altLang="en-US" dirty="0">
                <a:solidFill>
                  <a:srgbClr val="000000"/>
                </a:solidFill>
                <a:latin typeface="微软雅黑"/>
                <a:ea typeface="微软雅黑"/>
              </a:rPr>
              <a:t>。</a:t>
            </a:r>
          </a:p>
        </p:txBody>
      </p:sp>
      <p:cxnSp>
        <p:nvCxnSpPr>
          <p:cNvPr id="9" name="直接连接符 8">
            <a:extLst>
              <a:ext uri="{FF2B5EF4-FFF2-40B4-BE49-F238E27FC236}">
                <a16:creationId xmlns:a16="http://schemas.microsoft.com/office/drawing/2014/main" id="{E63037FF-FE79-7EB4-8694-C01B1F30AA5E}"/>
              </a:ext>
            </a:extLst>
          </p:cNvPr>
          <p:cNvCxnSpPr>
            <a:cxnSpLocks/>
          </p:cNvCxnSpPr>
          <p:nvPr/>
        </p:nvCxnSpPr>
        <p:spPr>
          <a:xfrm>
            <a:off x="6382344" y="4258697"/>
            <a:ext cx="0" cy="2302805"/>
          </a:xfrm>
          <a:prstGeom prst="line">
            <a:avLst/>
          </a:prstGeom>
          <a:noFill/>
          <a:ln w="76200" cap="flat" cmpd="sng" algn="ctr">
            <a:solidFill>
              <a:srgbClr val="003F98"/>
            </a:solidFill>
            <a:prstDash val="solid"/>
            <a:miter lim="800000"/>
          </a:ln>
          <a:effectLst/>
        </p:spPr>
      </p:cxnSp>
      <p:cxnSp>
        <p:nvCxnSpPr>
          <p:cNvPr id="10" name="直接连接符 9">
            <a:extLst>
              <a:ext uri="{FF2B5EF4-FFF2-40B4-BE49-F238E27FC236}">
                <a16:creationId xmlns:a16="http://schemas.microsoft.com/office/drawing/2014/main" id="{5B7CE95A-DA29-009E-6605-05BC69017AD3}"/>
              </a:ext>
            </a:extLst>
          </p:cNvPr>
          <p:cNvCxnSpPr>
            <a:cxnSpLocks/>
          </p:cNvCxnSpPr>
          <p:nvPr/>
        </p:nvCxnSpPr>
        <p:spPr>
          <a:xfrm>
            <a:off x="6418665" y="5421674"/>
            <a:ext cx="524878" cy="0"/>
          </a:xfrm>
          <a:prstGeom prst="line">
            <a:avLst/>
          </a:prstGeom>
          <a:noFill/>
          <a:ln w="25400" cap="flat" cmpd="sng" algn="ctr">
            <a:solidFill>
              <a:srgbClr val="003F98"/>
            </a:solidFill>
            <a:prstDash val="dash"/>
            <a:miter lim="800000"/>
            <a:headEnd type="oval" w="lg" len="lg"/>
            <a:tailEnd type="oval" w="lg" len="lg"/>
          </a:ln>
          <a:effectLst/>
        </p:spPr>
      </p:cxnSp>
    </p:spTree>
    <p:extLst>
      <p:ext uri="{BB962C8B-B14F-4D97-AF65-F5344CB8AC3E}">
        <p14:creationId xmlns:p14="http://schemas.microsoft.com/office/powerpoint/2010/main" val="153508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气候金融的研究发展</a:t>
            </a:r>
            <a:endParaRPr lang="zh-CN" altLang="en-US" dirty="0"/>
          </a:p>
        </p:txBody>
      </p:sp>
      <p:sp>
        <p:nvSpPr>
          <p:cNvPr id="2" name="文本框 1">
            <a:extLst>
              <a:ext uri="{FF2B5EF4-FFF2-40B4-BE49-F238E27FC236}">
                <a16:creationId xmlns:a16="http://schemas.microsoft.com/office/drawing/2014/main" id="{45F90623-0C96-E250-AE58-409CAE32FED5}"/>
              </a:ext>
            </a:extLst>
          </p:cNvPr>
          <p:cNvSpPr txBox="1"/>
          <p:nvPr/>
        </p:nvSpPr>
        <p:spPr>
          <a:xfrm>
            <a:off x="551524" y="1117697"/>
            <a:ext cx="11335676" cy="1289905"/>
          </a:xfrm>
          <a:prstGeom prst="rect">
            <a:avLst/>
          </a:prstGeom>
          <a:noFill/>
        </p:spPr>
        <p:txBody>
          <a:bodyPr wrap="square">
            <a:spAutoFit/>
          </a:bodyPr>
          <a:lstStyle/>
          <a:p>
            <a:pPr defTabSz="914377">
              <a:lnSpc>
                <a:spcPct val="150000"/>
              </a:lnSpc>
            </a:pPr>
            <a:r>
              <a:rPr lang="zh-CN" altLang="en-US" dirty="0">
                <a:solidFill>
                  <a:srgbClr val="000000"/>
                </a:solidFill>
                <a:latin typeface="微软雅黑"/>
                <a:ea typeface="微软雅黑"/>
              </a:rPr>
              <a:t>气候金融研究内容复杂多样，主要包括</a:t>
            </a:r>
            <a:r>
              <a:rPr lang="zh-CN" altLang="en-US" b="1" dirty="0">
                <a:solidFill>
                  <a:srgbClr val="000000"/>
                </a:solidFill>
                <a:latin typeface="微软雅黑"/>
                <a:ea typeface="微软雅黑"/>
              </a:rPr>
              <a:t>能源、温室气体排放、政策、定价、风险、技术、创新和气候与金融系统内各因素间的相互关系等</a:t>
            </a:r>
            <a:r>
              <a:rPr lang="zh-CN" altLang="en-US" dirty="0">
                <a:solidFill>
                  <a:srgbClr val="000000"/>
                </a:solidFill>
                <a:latin typeface="微软雅黑"/>
                <a:ea typeface="微软雅黑"/>
              </a:rPr>
              <a:t>，研究对象既包含自然人的投资消费等行为，又包含公司和行业主导的能源消耗、温室气体排放和技术创新等行为，还涉及国家层面的政治协商和互助。</a:t>
            </a:r>
          </a:p>
        </p:txBody>
      </p:sp>
      <p:grpSp>
        <p:nvGrpSpPr>
          <p:cNvPr id="3" name="组合 2">
            <a:extLst>
              <a:ext uri="{FF2B5EF4-FFF2-40B4-BE49-F238E27FC236}">
                <a16:creationId xmlns:a16="http://schemas.microsoft.com/office/drawing/2014/main" id="{3B42B7F2-1CA9-AEFB-7737-0D1559D81912}"/>
              </a:ext>
            </a:extLst>
          </p:cNvPr>
          <p:cNvGrpSpPr/>
          <p:nvPr/>
        </p:nvGrpSpPr>
        <p:grpSpPr>
          <a:xfrm>
            <a:off x="837738" y="3082383"/>
            <a:ext cx="3584141" cy="3285943"/>
            <a:chOff x="6543250" y="823933"/>
            <a:chExt cx="4580017" cy="4198963"/>
          </a:xfrm>
        </p:grpSpPr>
        <p:pic>
          <p:nvPicPr>
            <p:cNvPr id="4" name="图片 3">
              <a:extLst>
                <a:ext uri="{FF2B5EF4-FFF2-40B4-BE49-F238E27FC236}">
                  <a16:creationId xmlns:a16="http://schemas.microsoft.com/office/drawing/2014/main" id="{2BC84CEB-07D1-D4CD-6011-B115B857E790}"/>
                </a:ext>
              </a:extLst>
            </p:cNvPr>
            <p:cNvPicPr>
              <a:picLocks noChangeAspect="1"/>
            </p:cNvPicPr>
            <p:nvPr/>
          </p:nvPicPr>
          <p:blipFill rotWithShape="1">
            <a:blip r:embed="rId2"/>
            <a:srcRect b="5619"/>
            <a:stretch/>
          </p:blipFill>
          <p:spPr>
            <a:xfrm>
              <a:off x="6576930" y="823933"/>
              <a:ext cx="4546337" cy="3620746"/>
            </a:xfrm>
            <a:prstGeom prst="rect">
              <a:avLst/>
            </a:prstGeom>
          </p:spPr>
        </p:pic>
        <p:pic>
          <p:nvPicPr>
            <p:cNvPr id="6" name="图片 5">
              <a:extLst>
                <a:ext uri="{FF2B5EF4-FFF2-40B4-BE49-F238E27FC236}">
                  <a16:creationId xmlns:a16="http://schemas.microsoft.com/office/drawing/2014/main" id="{D9DF4290-626F-746F-0FBC-026D42B3C30E}"/>
                </a:ext>
              </a:extLst>
            </p:cNvPr>
            <p:cNvPicPr>
              <a:picLocks noChangeAspect="1"/>
            </p:cNvPicPr>
            <p:nvPr/>
          </p:nvPicPr>
          <p:blipFill>
            <a:blip r:embed="rId3"/>
            <a:stretch>
              <a:fillRect/>
            </a:stretch>
          </p:blipFill>
          <p:spPr>
            <a:xfrm>
              <a:off x="6543250" y="4466588"/>
              <a:ext cx="4580017" cy="556308"/>
            </a:xfrm>
            <a:prstGeom prst="rect">
              <a:avLst/>
            </a:prstGeom>
          </p:spPr>
        </p:pic>
      </p:grpSp>
      <p:pic>
        <p:nvPicPr>
          <p:cNvPr id="7" name="图片 6">
            <a:extLst>
              <a:ext uri="{FF2B5EF4-FFF2-40B4-BE49-F238E27FC236}">
                <a16:creationId xmlns:a16="http://schemas.microsoft.com/office/drawing/2014/main" id="{684D1F88-11B1-D666-749E-BCA7C5A493AB}"/>
              </a:ext>
            </a:extLst>
          </p:cNvPr>
          <p:cNvPicPr>
            <a:picLocks noChangeAspect="1"/>
          </p:cNvPicPr>
          <p:nvPr/>
        </p:nvPicPr>
        <p:blipFill>
          <a:blip r:embed="rId4"/>
          <a:stretch>
            <a:fillRect/>
          </a:stretch>
        </p:blipFill>
        <p:spPr>
          <a:xfrm>
            <a:off x="4563984" y="2888262"/>
            <a:ext cx="7323216" cy="3493901"/>
          </a:xfrm>
          <a:prstGeom prst="rect">
            <a:avLst/>
          </a:prstGeom>
        </p:spPr>
      </p:pic>
    </p:spTree>
    <p:extLst>
      <p:ext uri="{BB962C8B-B14F-4D97-AF65-F5344CB8AC3E}">
        <p14:creationId xmlns:p14="http://schemas.microsoft.com/office/powerpoint/2010/main" val="393302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气候金融的研究方向</a:t>
            </a:r>
            <a:endParaRPr lang="zh-CN" altLang="en-US" dirty="0"/>
          </a:p>
        </p:txBody>
      </p:sp>
      <p:sp>
        <p:nvSpPr>
          <p:cNvPr id="16" name="文本框 15">
            <a:extLst>
              <a:ext uri="{FF2B5EF4-FFF2-40B4-BE49-F238E27FC236}">
                <a16:creationId xmlns:a16="http://schemas.microsoft.com/office/drawing/2014/main" id="{04ED7B01-871B-6F8A-12D5-AC6061250B9C}"/>
              </a:ext>
            </a:extLst>
          </p:cNvPr>
          <p:cNvSpPr txBox="1"/>
          <p:nvPr/>
        </p:nvSpPr>
        <p:spPr>
          <a:xfrm>
            <a:off x="367201" y="1216818"/>
            <a:ext cx="11457597" cy="4296176"/>
          </a:xfrm>
          <a:prstGeom prst="rect">
            <a:avLst/>
          </a:prstGeom>
          <a:noFill/>
        </p:spPr>
        <p:txBody>
          <a:bodyPr wrap="square">
            <a:spAutoFit/>
          </a:bodyPr>
          <a:lstStyle/>
          <a:p>
            <a:pPr defTabSz="914377">
              <a:lnSpc>
                <a:spcPct val="150000"/>
              </a:lnSpc>
            </a:pPr>
            <a:r>
              <a:rPr lang="zh-CN" altLang="en-US" b="1" dirty="0">
                <a:solidFill>
                  <a:srgbClr val="000000"/>
                </a:solidFill>
                <a:latin typeface="微软雅黑"/>
                <a:ea typeface="微软雅黑"/>
              </a:rPr>
              <a:t>① 气候意识：主要从道德层面研究不同个体的气候意识觉醒和实践行为</a:t>
            </a:r>
            <a:endParaRPr lang="en-US" altLang="zh-CN" b="1" dirty="0">
              <a:solidFill>
                <a:srgbClr val="000000"/>
              </a:solidFill>
              <a:latin typeface="微软雅黑"/>
              <a:ea typeface="微软雅黑"/>
            </a:endParaRPr>
          </a:p>
          <a:p>
            <a:pPr marL="742939" lvl="1" indent="-285750" defTabSz="914377">
              <a:lnSpc>
                <a:spcPct val="150000"/>
              </a:lnSpc>
              <a:buFont typeface="Arial" panose="020B0604020202020204" pitchFamily="34" charset="0"/>
              <a:buChar char="•"/>
            </a:pPr>
            <a:r>
              <a:rPr lang="zh-CN" altLang="en-US" sz="1600" dirty="0">
                <a:solidFill>
                  <a:srgbClr val="000000"/>
                </a:solidFill>
                <a:latin typeface="微软雅黑"/>
                <a:ea typeface="微软雅黑"/>
              </a:rPr>
              <a:t>认知层面：极端温度冲击与分析师和投资者反应（</a:t>
            </a:r>
            <a:r>
              <a:rPr lang="en-US" altLang="zh-CN" sz="1600" dirty="0" err="1">
                <a:solidFill>
                  <a:srgbClr val="000000"/>
                </a:solidFill>
                <a:latin typeface="微软雅黑"/>
                <a:ea typeface="微软雅黑"/>
              </a:rPr>
              <a:t>Addoum</a:t>
            </a:r>
            <a:r>
              <a:rPr lang="zh-CN" altLang="en-US" sz="1600" dirty="0">
                <a:solidFill>
                  <a:srgbClr val="000000"/>
                </a:solidFill>
                <a:latin typeface="微软雅黑"/>
                <a:ea typeface="微软雅黑"/>
              </a:rPr>
              <a:t>等，</a:t>
            </a:r>
            <a:r>
              <a:rPr lang="en-US" altLang="zh-CN" sz="1600" dirty="0">
                <a:solidFill>
                  <a:srgbClr val="000000"/>
                </a:solidFill>
                <a:latin typeface="微软雅黑"/>
                <a:ea typeface="微软雅黑"/>
              </a:rPr>
              <a:t>2021</a:t>
            </a:r>
            <a:r>
              <a:rPr lang="zh-CN" altLang="en-US" sz="1600" dirty="0">
                <a:solidFill>
                  <a:srgbClr val="000000"/>
                </a:solidFill>
                <a:latin typeface="微软雅黑"/>
                <a:ea typeface="微软雅黑"/>
              </a:rPr>
              <a:t>）、气候风险与机构投资者风险感知（</a:t>
            </a:r>
            <a:r>
              <a:rPr lang="en-US" altLang="zh-CN" sz="1600" dirty="0">
                <a:solidFill>
                  <a:srgbClr val="000000"/>
                </a:solidFill>
                <a:latin typeface="微软雅黑"/>
                <a:ea typeface="微软雅黑"/>
              </a:rPr>
              <a:t>Krueger</a:t>
            </a:r>
            <a:r>
              <a:rPr lang="zh-CN" altLang="en-US" sz="1600" dirty="0">
                <a:solidFill>
                  <a:srgbClr val="000000"/>
                </a:solidFill>
                <a:latin typeface="微软雅黑"/>
                <a:ea typeface="微软雅黑"/>
              </a:rPr>
              <a:t>等，</a:t>
            </a:r>
            <a:r>
              <a:rPr lang="en-US" altLang="zh-CN" sz="1600" dirty="0">
                <a:solidFill>
                  <a:srgbClr val="000000"/>
                </a:solidFill>
                <a:latin typeface="微软雅黑"/>
                <a:ea typeface="微软雅黑"/>
              </a:rPr>
              <a:t>2020</a:t>
            </a:r>
            <a:r>
              <a:rPr lang="zh-CN" altLang="en-US" sz="1600" dirty="0">
                <a:solidFill>
                  <a:srgbClr val="000000"/>
                </a:solidFill>
                <a:latin typeface="微软雅黑"/>
                <a:ea typeface="微软雅黑"/>
              </a:rPr>
              <a:t>）</a:t>
            </a:r>
            <a:endParaRPr lang="en-US" altLang="zh-CN" sz="1600" dirty="0">
              <a:solidFill>
                <a:srgbClr val="000000"/>
              </a:solidFill>
              <a:latin typeface="微软雅黑"/>
              <a:ea typeface="微软雅黑"/>
            </a:endParaRPr>
          </a:p>
          <a:p>
            <a:pPr marL="742939" lvl="1" indent="-285750" defTabSz="914377">
              <a:lnSpc>
                <a:spcPct val="150000"/>
              </a:lnSpc>
              <a:buFont typeface="Arial" panose="020B0604020202020204" pitchFamily="34" charset="0"/>
              <a:buChar char="•"/>
            </a:pPr>
            <a:r>
              <a:rPr lang="zh-CN" altLang="en-US" sz="1600" dirty="0">
                <a:solidFill>
                  <a:srgbClr val="000000"/>
                </a:solidFill>
                <a:latin typeface="微软雅黑"/>
                <a:ea typeface="微软雅黑"/>
              </a:rPr>
              <a:t>实践层面：碳排放交易机制、清洁能源和可再生能源的投融资，以及国际气候适应援助分配问题（张增凯等，</a:t>
            </a:r>
            <a:r>
              <a:rPr lang="en-US" altLang="zh-CN" sz="1600" dirty="0">
                <a:solidFill>
                  <a:srgbClr val="000000"/>
                </a:solidFill>
                <a:latin typeface="微软雅黑"/>
                <a:ea typeface="微软雅黑"/>
              </a:rPr>
              <a:t>2021</a:t>
            </a:r>
            <a:r>
              <a:rPr lang="zh-CN" altLang="en-US" sz="1600" dirty="0">
                <a:solidFill>
                  <a:srgbClr val="000000"/>
                </a:solidFill>
                <a:latin typeface="微软雅黑"/>
                <a:ea typeface="微软雅黑"/>
              </a:rPr>
              <a:t>）</a:t>
            </a:r>
            <a:endParaRPr lang="en-US" altLang="zh-CN" sz="1600" dirty="0">
              <a:solidFill>
                <a:srgbClr val="000000"/>
              </a:solidFill>
              <a:latin typeface="微软雅黑"/>
              <a:ea typeface="微软雅黑"/>
            </a:endParaRPr>
          </a:p>
          <a:p>
            <a:pPr marL="742939" lvl="1" indent="-285750" defTabSz="914377">
              <a:lnSpc>
                <a:spcPct val="150000"/>
              </a:lnSpc>
              <a:buFont typeface="Arial" panose="020B0604020202020204" pitchFamily="34" charset="0"/>
              <a:buChar char="•"/>
            </a:pPr>
            <a:endParaRPr lang="en-US" altLang="zh-CN" dirty="0">
              <a:solidFill>
                <a:srgbClr val="000000"/>
              </a:solidFill>
              <a:latin typeface="微软雅黑"/>
              <a:ea typeface="微软雅黑"/>
            </a:endParaRPr>
          </a:p>
          <a:p>
            <a:pPr defTabSz="914377">
              <a:lnSpc>
                <a:spcPct val="150000"/>
              </a:lnSpc>
            </a:pPr>
            <a:r>
              <a:rPr lang="zh-CN" altLang="en-US" b="1" dirty="0">
                <a:solidFill>
                  <a:srgbClr val="000000"/>
                </a:solidFill>
                <a:latin typeface="微软雅黑"/>
                <a:ea typeface="微软雅黑"/>
              </a:rPr>
              <a:t>② 气候变化下的资产定价与风险管理：侧重研究与气候变化有关的市场经济行为</a:t>
            </a:r>
            <a:endParaRPr lang="en-US" altLang="zh-CN" b="1" dirty="0">
              <a:solidFill>
                <a:srgbClr val="000000"/>
              </a:solidFill>
              <a:latin typeface="微软雅黑"/>
              <a:ea typeface="微软雅黑"/>
            </a:endParaRPr>
          </a:p>
          <a:p>
            <a:pPr marL="742939" lvl="1" indent="-285750" defTabSz="914377">
              <a:lnSpc>
                <a:spcPct val="150000"/>
              </a:lnSpc>
              <a:buFont typeface="Arial" panose="020B0604020202020204" pitchFamily="34" charset="0"/>
              <a:buChar char="•"/>
            </a:pPr>
            <a:r>
              <a:rPr lang="zh-CN" altLang="en-US" sz="1600" dirty="0">
                <a:solidFill>
                  <a:srgbClr val="000000"/>
                </a:solidFill>
                <a:latin typeface="微软雅黑"/>
                <a:ea typeface="微软雅黑"/>
              </a:rPr>
              <a:t>气候变化对房地产、股票和固定收益证券等的影响（</a:t>
            </a:r>
            <a:r>
              <a:rPr lang="en-US" altLang="zh-CN" sz="1600" dirty="0">
                <a:solidFill>
                  <a:srgbClr val="000000"/>
                </a:solidFill>
                <a:latin typeface="微软雅黑"/>
                <a:ea typeface="微软雅黑"/>
              </a:rPr>
              <a:t>Giglio</a:t>
            </a:r>
            <a:r>
              <a:rPr lang="zh-CN" altLang="en-US" sz="1600" dirty="0">
                <a:solidFill>
                  <a:srgbClr val="000000"/>
                </a:solidFill>
                <a:latin typeface="微软雅黑"/>
                <a:ea typeface="微软雅黑"/>
              </a:rPr>
              <a:t>等，</a:t>
            </a:r>
            <a:r>
              <a:rPr lang="en-US" altLang="zh-CN" sz="1600" dirty="0">
                <a:solidFill>
                  <a:srgbClr val="000000"/>
                </a:solidFill>
                <a:latin typeface="微软雅黑"/>
                <a:ea typeface="微软雅黑"/>
              </a:rPr>
              <a:t>2021</a:t>
            </a:r>
            <a:r>
              <a:rPr lang="zh-CN" altLang="en-US" sz="1600" dirty="0">
                <a:solidFill>
                  <a:srgbClr val="000000"/>
                </a:solidFill>
                <a:latin typeface="微软雅黑"/>
                <a:ea typeface="微软雅黑"/>
              </a:rPr>
              <a:t>）</a:t>
            </a:r>
            <a:endParaRPr lang="en-US" altLang="zh-CN" sz="1600" dirty="0">
              <a:solidFill>
                <a:srgbClr val="000000"/>
              </a:solidFill>
              <a:latin typeface="微软雅黑"/>
              <a:ea typeface="微软雅黑"/>
            </a:endParaRPr>
          </a:p>
          <a:p>
            <a:pPr marL="742939" lvl="1" indent="-285750" defTabSz="914377">
              <a:lnSpc>
                <a:spcPct val="150000"/>
              </a:lnSpc>
              <a:buFont typeface="Arial" panose="020B0604020202020204" pitchFamily="34" charset="0"/>
              <a:buChar char="•"/>
            </a:pPr>
            <a:r>
              <a:rPr lang="zh-CN" altLang="en-US" sz="1600" dirty="0">
                <a:solidFill>
                  <a:srgbClr val="000000"/>
                </a:solidFill>
                <a:latin typeface="微软雅黑"/>
                <a:ea typeface="微软雅黑"/>
              </a:rPr>
              <a:t>对新型金融产品的定价问题，如巨灾保险、绿色债券和碳排放许可证等（</a:t>
            </a:r>
            <a:r>
              <a:rPr lang="en-US" altLang="zh-CN" sz="1600" dirty="0">
                <a:solidFill>
                  <a:srgbClr val="000000"/>
                </a:solidFill>
                <a:latin typeface="微软雅黑"/>
                <a:ea typeface="微软雅黑"/>
              </a:rPr>
              <a:t>Hong</a:t>
            </a:r>
            <a:r>
              <a:rPr lang="zh-CN" altLang="en-US" sz="1600" dirty="0">
                <a:solidFill>
                  <a:srgbClr val="000000"/>
                </a:solidFill>
                <a:latin typeface="微软雅黑"/>
                <a:ea typeface="微软雅黑"/>
              </a:rPr>
              <a:t>等，</a:t>
            </a:r>
            <a:r>
              <a:rPr lang="en-US" altLang="zh-CN" sz="1600" dirty="0">
                <a:solidFill>
                  <a:srgbClr val="000000"/>
                </a:solidFill>
                <a:latin typeface="微软雅黑"/>
                <a:ea typeface="微软雅黑"/>
              </a:rPr>
              <a:t>2020</a:t>
            </a:r>
            <a:r>
              <a:rPr lang="zh-CN" altLang="en-US" sz="1600" dirty="0">
                <a:solidFill>
                  <a:srgbClr val="000000"/>
                </a:solidFill>
                <a:latin typeface="微软雅黑"/>
                <a:ea typeface="微软雅黑"/>
              </a:rPr>
              <a:t>）</a:t>
            </a:r>
            <a:endParaRPr lang="en-US" altLang="zh-CN" sz="1600" dirty="0">
              <a:solidFill>
                <a:srgbClr val="000000"/>
              </a:solidFill>
              <a:latin typeface="微软雅黑"/>
              <a:ea typeface="微软雅黑"/>
            </a:endParaRPr>
          </a:p>
          <a:p>
            <a:pPr marL="742939" lvl="1" indent="-285750" defTabSz="914377">
              <a:lnSpc>
                <a:spcPct val="150000"/>
              </a:lnSpc>
              <a:buFont typeface="Arial" panose="020B0604020202020204" pitchFamily="34" charset="0"/>
              <a:buChar char="•"/>
            </a:pPr>
            <a:endParaRPr lang="en-US" altLang="zh-CN" sz="1600" dirty="0">
              <a:solidFill>
                <a:srgbClr val="000000"/>
              </a:solidFill>
              <a:latin typeface="微软雅黑"/>
              <a:ea typeface="微软雅黑"/>
            </a:endParaRPr>
          </a:p>
          <a:p>
            <a:pPr defTabSz="914377">
              <a:lnSpc>
                <a:spcPct val="150000"/>
              </a:lnSpc>
            </a:pPr>
            <a:r>
              <a:rPr lang="zh-CN" altLang="en-US" b="1" dirty="0">
                <a:solidFill>
                  <a:srgbClr val="000000"/>
                </a:solidFill>
                <a:latin typeface="微软雅黑"/>
                <a:ea typeface="微软雅黑"/>
              </a:rPr>
              <a:t>③</a:t>
            </a:r>
            <a:r>
              <a:rPr lang="en-US" altLang="zh-CN" b="1" dirty="0">
                <a:solidFill>
                  <a:srgbClr val="000000"/>
                </a:solidFill>
                <a:latin typeface="微软雅黑"/>
                <a:ea typeface="微软雅黑"/>
              </a:rPr>
              <a:t> </a:t>
            </a:r>
            <a:r>
              <a:rPr lang="zh-CN" altLang="en-US" b="1" dirty="0">
                <a:solidFill>
                  <a:srgbClr val="000000"/>
                </a:solidFill>
                <a:latin typeface="微软雅黑"/>
                <a:ea typeface="微软雅黑"/>
              </a:rPr>
              <a:t>气候财政、金融与货币政策：旨在分析比较缓解气候变化的不同类别政策工具</a:t>
            </a:r>
            <a:endParaRPr lang="en-US" altLang="zh-CN" b="1" dirty="0">
              <a:solidFill>
                <a:srgbClr val="000000"/>
              </a:solidFill>
              <a:latin typeface="微软雅黑"/>
              <a:ea typeface="微软雅黑"/>
            </a:endParaRPr>
          </a:p>
          <a:p>
            <a:pPr marL="742939" lvl="1" indent="-285750" defTabSz="914377">
              <a:lnSpc>
                <a:spcPct val="150000"/>
              </a:lnSpc>
              <a:buFont typeface="Arial" panose="020B0604020202020204" pitchFamily="34" charset="0"/>
              <a:buChar char="•"/>
            </a:pPr>
            <a:r>
              <a:rPr lang="zh-CN" altLang="en-US" sz="1600" dirty="0">
                <a:solidFill>
                  <a:srgbClr val="000000"/>
                </a:solidFill>
                <a:latin typeface="微软雅黑"/>
                <a:ea typeface="微软雅黑"/>
              </a:rPr>
              <a:t>财政、金融和货币政策工具对气候投融资的影响（</a:t>
            </a:r>
            <a:r>
              <a:rPr lang="en-US" altLang="zh-CN" sz="1600" dirty="0" err="1">
                <a:solidFill>
                  <a:srgbClr val="000000"/>
                </a:solidFill>
                <a:latin typeface="微软雅黑"/>
                <a:ea typeface="微软雅黑"/>
              </a:rPr>
              <a:t>Battiston</a:t>
            </a:r>
            <a:r>
              <a:rPr lang="zh-CN" altLang="en-US" sz="1600" dirty="0">
                <a:solidFill>
                  <a:srgbClr val="000000"/>
                </a:solidFill>
                <a:latin typeface="微软雅黑"/>
                <a:ea typeface="微软雅黑"/>
              </a:rPr>
              <a:t>，</a:t>
            </a:r>
            <a:r>
              <a:rPr lang="en-US" altLang="zh-CN" sz="1600" dirty="0">
                <a:solidFill>
                  <a:srgbClr val="000000"/>
                </a:solidFill>
                <a:latin typeface="微软雅黑"/>
                <a:ea typeface="微软雅黑"/>
              </a:rPr>
              <a:t>2019</a:t>
            </a:r>
            <a:r>
              <a:rPr lang="zh-CN" altLang="en-US" sz="1600" dirty="0">
                <a:solidFill>
                  <a:srgbClr val="000000"/>
                </a:solidFill>
                <a:latin typeface="微软雅黑"/>
                <a:ea typeface="微软雅黑"/>
              </a:rPr>
              <a:t>；</a:t>
            </a:r>
            <a:r>
              <a:rPr lang="en-US" altLang="zh-CN" sz="1600" dirty="0">
                <a:solidFill>
                  <a:srgbClr val="000000"/>
                </a:solidFill>
                <a:latin typeface="微软雅黑"/>
                <a:ea typeface="微软雅黑"/>
              </a:rPr>
              <a:t>Flammer</a:t>
            </a:r>
            <a:r>
              <a:rPr lang="zh-CN" altLang="en-US" sz="1600" dirty="0">
                <a:solidFill>
                  <a:srgbClr val="000000"/>
                </a:solidFill>
                <a:latin typeface="微软雅黑"/>
                <a:ea typeface="微软雅黑"/>
              </a:rPr>
              <a:t>，</a:t>
            </a:r>
            <a:r>
              <a:rPr lang="en-US" altLang="zh-CN" sz="1600" dirty="0">
                <a:solidFill>
                  <a:srgbClr val="000000"/>
                </a:solidFill>
                <a:latin typeface="微软雅黑"/>
                <a:ea typeface="微软雅黑"/>
              </a:rPr>
              <a:t>2020</a:t>
            </a:r>
            <a:r>
              <a:rPr lang="zh-CN" altLang="en-US" sz="1600" dirty="0">
                <a:solidFill>
                  <a:srgbClr val="000000"/>
                </a:solidFill>
                <a:latin typeface="微软雅黑"/>
                <a:ea typeface="微软雅黑"/>
              </a:rPr>
              <a:t>）</a:t>
            </a:r>
          </a:p>
        </p:txBody>
      </p:sp>
    </p:spTree>
    <p:extLst>
      <p:ext uri="{BB962C8B-B14F-4D97-AF65-F5344CB8AC3E}">
        <p14:creationId xmlns:p14="http://schemas.microsoft.com/office/powerpoint/2010/main" val="321862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气候金融的学科前沿与实践</a:t>
            </a:r>
            <a:endParaRPr lang="zh-CN" altLang="en-US" dirty="0"/>
          </a:p>
        </p:txBody>
      </p:sp>
      <p:sp>
        <p:nvSpPr>
          <p:cNvPr id="14" name="文本框 13">
            <a:extLst>
              <a:ext uri="{FF2B5EF4-FFF2-40B4-BE49-F238E27FC236}">
                <a16:creationId xmlns:a16="http://schemas.microsoft.com/office/drawing/2014/main" id="{D9EF6233-AAFE-36F1-1E37-34EED16C2B2E}"/>
              </a:ext>
            </a:extLst>
          </p:cNvPr>
          <p:cNvSpPr txBox="1"/>
          <p:nvPr/>
        </p:nvSpPr>
        <p:spPr>
          <a:xfrm>
            <a:off x="484093" y="2147393"/>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方向一：全球气候治理的金融理论框架</a:t>
            </a:r>
            <a:endParaRPr lang="en-US" altLang="zh-CN" sz="2000" b="1" dirty="0">
              <a:solidFill>
                <a:srgbClr val="003F98"/>
              </a:solidFill>
              <a:latin typeface="微软雅黑"/>
              <a:ea typeface="微软雅黑"/>
            </a:endParaRPr>
          </a:p>
        </p:txBody>
      </p:sp>
      <p:sp>
        <p:nvSpPr>
          <p:cNvPr id="15" name="矩形 14">
            <a:extLst>
              <a:ext uri="{FF2B5EF4-FFF2-40B4-BE49-F238E27FC236}">
                <a16:creationId xmlns:a16="http://schemas.microsoft.com/office/drawing/2014/main" id="{07CB3CC7-811F-B067-0605-12F9982CB104}"/>
              </a:ext>
            </a:extLst>
          </p:cNvPr>
          <p:cNvSpPr/>
          <p:nvPr/>
        </p:nvSpPr>
        <p:spPr>
          <a:xfrm>
            <a:off x="268941" y="2149448"/>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grpSp>
        <p:nvGrpSpPr>
          <p:cNvPr id="16" name="组合 15">
            <a:extLst>
              <a:ext uri="{FF2B5EF4-FFF2-40B4-BE49-F238E27FC236}">
                <a16:creationId xmlns:a16="http://schemas.microsoft.com/office/drawing/2014/main" id="{EA02F16E-35EE-7B73-2C34-3DEDF034C473}"/>
              </a:ext>
            </a:extLst>
          </p:cNvPr>
          <p:cNvGrpSpPr/>
          <p:nvPr/>
        </p:nvGrpSpPr>
        <p:grpSpPr>
          <a:xfrm>
            <a:off x="630796" y="1242878"/>
            <a:ext cx="10362384" cy="563249"/>
            <a:chOff x="481300" y="902219"/>
            <a:chExt cx="10362384" cy="563249"/>
          </a:xfrm>
        </p:grpSpPr>
        <p:sp>
          <p:nvSpPr>
            <p:cNvPr id="17" name="平行四边形 16">
              <a:extLst>
                <a:ext uri="{FF2B5EF4-FFF2-40B4-BE49-F238E27FC236}">
                  <a16:creationId xmlns:a16="http://schemas.microsoft.com/office/drawing/2014/main" id="{B665B291-C34D-C829-6551-01C54CFB99CC}"/>
                </a:ext>
              </a:extLst>
            </p:cNvPr>
            <p:cNvSpPr/>
            <p:nvPr/>
          </p:nvSpPr>
          <p:spPr>
            <a:xfrm>
              <a:off x="481300" y="902219"/>
              <a:ext cx="10362384" cy="563249"/>
            </a:xfrm>
            <a:prstGeom prst="parallelogram">
              <a:avLst>
                <a:gd name="adj" fmla="val 21557"/>
              </a:avLst>
            </a:prstGeom>
            <a:gradFill>
              <a:gsLst>
                <a:gs pos="56000">
                  <a:srgbClr val="416FAD"/>
                </a:gs>
                <a:gs pos="0">
                  <a:srgbClr val="ABD1FF"/>
                </a:gs>
                <a:gs pos="100000">
                  <a:srgbClr val="003F98"/>
                </a:gs>
              </a:gsLst>
              <a:lin ang="10800000" scaled="0"/>
            </a:gra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18" name="文本框 17">
              <a:extLst>
                <a:ext uri="{FF2B5EF4-FFF2-40B4-BE49-F238E27FC236}">
                  <a16:creationId xmlns:a16="http://schemas.microsoft.com/office/drawing/2014/main" id="{A48C60FA-3981-B071-C1C9-08ED4F262323}"/>
                </a:ext>
              </a:extLst>
            </p:cNvPr>
            <p:cNvSpPr txBox="1"/>
            <p:nvPr/>
          </p:nvSpPr>
          <p:spPr>
            <a:xfrm>
              <a:off x="642549" y="1004209"/>
              <a:ext cx="9984262" cy="369332"/>
            </a:xfrm>
            <a:prstGeom prst="rect">
              <a:avLst/>
            </a:prstGeom>
            <a:noFill/>
          </p:spPr>
          <p:txBody>
            <a:bodyPr wrap="squar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FFFFFF"/>
                  </a:solidFill>
                  <a:effectLst/>
                  <a:uLnTx/>
                  <a:uFillTx/>
                  <a:latin typeface="微软雅黑"/>
                  <a:ea typeface="微软雅黑"/>
                </a:rPr>
                <a:t>从气候金融的理论框架、气候金融风险管理、气候创新的国际合作机制这三大维度提出研究展望</a:t>
              </a:r>
            </a:p>
          </p:txBody>
        </p:sp>
      </p:grpSp>
      <p:grpSp>
        <p:nvGrpSpPr>
          <p:cNvPr id="19" name="组合 18">
            <a:extLst>
              <a:ext uri="{FF2B5EF4-FFF2-40B4-BE49-F238E27FC236}">
                <a16:creationId xmlns:a16="http://schemas.microsoft.com/office/drawing/2014/main" id="{BCFBBE72-84FB-2CF3-2338-C52053B3E7F1}"/>
              </a:ext>
            </a:extLst>
          </p:cNvPr>
          <p:cNvGrpSpPr/>
          <p:nvPr/>
        </p:nvGrpSpPr>
        <p:grpSpPr>
          <a:xfrm>
            <a:off x="498369" y="2779058"/>
            <a:ext cx="11443997" cy="3423161"/>
            <a:chOff x="571299" y="2331719"/>
            <a:chExt cx="11443997" cy="3423161"/>
          </a:xfrm>
        </p:grpSpPr>
        <p:sp>
          <p:nvSpPr>
            <p:cNvPr id="20" name="矩形 19">
              <a:extLst>
                <a:ext uri="{FF2B5EF4-FFF2-40B4-BE49-F238E27FC236}">
                  <a16:creationId xmlns:a16="http://schemas.microsoft.com/office/drawing/2014/main" id="{6D4AAC6E-DBD2-5481-DB7E-E3EE6D664DA4}"/>
                </a:ext>
              </a:extLst>
            </p:cNvPr>
            <p:cNvSpPr/>
            <p:nvPr/>
          </p:nvSpPr>
          <p:spPr>
            <a:xfrm>
              <a:off x="571299" y="2331719"/>
              <a:ext cx="11352972" cy="3423161"/>
            </a:xfrm>
            <a:prstGeom prst="rect">
              <a:avLst/>
            </a:prstGeom>
            <a:solidFill>
              <a:srgbClr val="003F98">
                <a:alpha val="5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21" name="文本框 20">
              <a:extLst>
                <a:ext uri="{FF2B5EF4-FFF2-40B4-BE49-F238E27FC236}">
                  <a16:creationId xmlns:a16="http://schemas.microsoft.com/office/drawing/2014/main" id="{860B6BA4-8577-4763-5BEA-4A18AE12622B}"/>
                </a:ext>
              </a:extLst>
            </p:cNvPr>
            <p:cNvSpPr txBox="1"/>
            <p:nvPr/>
          </p:nvSpPr>
          <p:spPr>
            <a:xfrm>
              <a:off x="679620" y="2931062"/>
              <a:ext cx="11335676" cy="458908"/>
            </a:xfrm>
            <a:prstGeom prst="rect">
              <a:avLst/>
            </a:prstGeom>
            <a:noFill/>
          </p:spPr>
          <p:txBody>
            <a:bodyPr wrap="square">
              <a:spAutoFit/>
            </a:bodyPr>
            <a:lstStyle/>
            <a:p>
              <a:pPr marL="0" marR="0" lvl="0" indent="0" defTabSz="914377" eaLnBrk="1" fontAlgn="auto" latinLnBrk="0" hangingPunct="1">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微软雅黑"/>
                  <a:ea typeface="微软雅黑"/>
                </a:rPr>
                <a:t>气候金融理论体系和研究范式还不成熟，理论指导实践的作用还没有完全发挥。</a:t>
              </a:r>
              <a:endParaRPr kumimoji="0" lang="en-US" altLang="zh-CN" sz="1800" b="0" i="0" u="none" strike="noStrike" kern="0" cap="none" spc="0" normalizeH="0" baseline="0" noProof="0" dirty="0">
                <a:ln>
                  <a:noFill/>
                </a:ln>
                <a:solidFill>
                  <a:srgbClr val="000000"/>
                </a:solidFill>
                <a:effectLst/>
                <a:uLnTx/>
                <a:uFillTx/>
                <a:latin typeface="微软雅黑"/>
                <a:ea typeface="微软雅黑"/>
              </a:endParaRPr>
            </a:p>
          </p:txBody>
        </p:sp>
        <p:sp>
          <p:nvSpPr>
            <p:cNvPr id="22" name="矩形: 圆角 21">
              <a:extLst>
                <a:ext uri="{FF2B5EF4-FFF2-40B4-BE49-F238E27FC236}">
                  <a16:creationId xmlns:a16="http://schemas.microsoft.com/office/drawing/2014/main" id="{7808F4C0-76FD-A5A3-6344-6855FF9F3A1E}"/>
                </a:ext>
              </a:extLst>
            </p:cNvPr>
            <p:cNvSpPr/>
            <p:nvPr/>
          </p:nvSpPr>
          <p:spPr>
            <a:xfrm>
              <a:off x="691977" y="2491374"/>
              <a:ext cx="1815003" cy="400110"/>
            </a:xfrm>
            <a:prstGeom prst="roundRect">
              <a:avLst>
                <a:gd name="adj" fmla="val 30951"/>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FFFFFF"/>
                  </a:solidFill>
                  <a:effectLst/>
                  <a:uLnTx/>
                  <a:uFillTx/>
                  <a:latin typeface="微软雅黑"/>
                  <a:ea typeface="微软雅黑"/>
                  <a:cs typeface="+mn-cs"/>
                </a:rPr>
                <a:t>研究现状</a:t>
              </a:r>
              <a:endParaRPr kumimoji="0" lang="en-US" altLang="zh-CN" sz="1800" b="1"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23" name="矩形: 圆角 22">
              <a:extLst>
                <a:ext uri="{FF2B5EF4-FFF2-40B4-BE49-F238E27FC236}">
                  <a16:creationId xmlns:a16="http://schemas.microsoft.com/office/drawing/2014/main" id="{C12E73DF-00F5-0F67-3A5E-7916EDC11585}"/>
                </a:ext>
              </a:extLst>
            </p:cNvPr>
            <p:cNvSpPr/>
            <p:nvPr/>
          </p:nvSpPr>
          <p:spPr>
            <a:xfrm>
              <a:off x="691977" y="3645668"/>
              <a:ext cx="1815003" cy="400110"/>
            </a:xfrm>
            <a:prstGeom prst="roundRect">
              <a:avLst>
                <a:gd name="adj" fmla="val 30951"/>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FFFFFF"/>
                  </a:solidFill>
                  <a:effectLst/>
                  <a:uLnTx/>
                  <a:uFillTx/>
                  <a:latin typeface="微软雅黑"/>
                  <a:ea typeface="微软雅黑"/>
                  <a:cs typeface="+mn-cs"/>
                </a:rPr>
                <a:t>研究展望</a:t>
              </a:r>
            </a:p>
          </p:txBody>
        </p:sp>
        <p:sp>
          <p:nvSpPr>
            <p:cNvPr id="24" name="文本框 23">
              <a:extLst>
                <a:ext uri="{FF2B5EF4-FFF2-40B4-BE49-F238E27FC236}">
                  <a16:creationId xmlns:a16="http://schemas.microsoft.com/office/drawing/2014/main" id="{F019202E-C31E-94D4-8A91-85C04ED9E192}"/>
                </a:ext>
              </a:extLst>
            </p:cNvPr>
            <p:cNvSpPr txBox="1"/>
            <p:nvPr/>
          </p:nvSpPr>
          <p:spPr>
            <a:xfrm>
              <a:off x="679620" y="4113558"/>
              <a:ext cx="11335676" cy="1289905"/>
            </a:xfrm>
            <a:prstGeom prst="rect">
              <a:avLst/>
            </a:prstGeom>
            <a:noFill/>
          </p:spPr>
          <p:txBody>
            <a:bodyPr wrap="square">
              <a:spAutoFit/>
            </a:bodyPr>
            <a:lstStyle/>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0" cap="none" spc="0" normalizeH="0" baseline="0" noProof="0" dirty="0">
                  <a:ln>
                    <a:noFill/>
                  </a:ln>
                  <a:solidFill>
                    <a:srgbClr val="000000"/>
                  </a:solidFill>
                  <a:effectLst/>
                  <a:uLnTx/>
                  <a:uFillTx/>
                  <a:latin typeface="微软雅黑"/>
                  <a:ea typeface="微软雅黑"/>
                </a:rPr>
                <a:t>全球性</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：建立全球性的气候金融治理框架；</a:t>
              </a:r>
              <a:endParaRPr kumimoji="0" lang="en-US" altLang="zh-CN" sz="1800"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0" cap="none" spc="0" normalizeH="0" baseline="0" noProof="0" dirty="0">
                  <a:ln>
                    <a:noFill/>
                  </a:ln>
                  <a:solidFill>
                    <a:srgbClr val="000000"/>
                  </a:solidFill>
                  <a:effectLst/>
                  <a:uLnTx/>
                  <a:uFillTx/>
                  <a:latin typeface="微软雅黑"/>
                  <a:ea typeface="微软雅黑"/>
                </a:rPr>
                <a:t>系统性</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：引入复杂系统的思想和方法，更加深入地探究气候、社会、金融系统之间的耦合关系及反馈机制；</a:t>
              </a:r>
              <a:endParaRPr kumimoji="0" lang="en-US" altLang="zh-CN" sz="1800"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0" cap="none" spc="0" normalizeH="0" baseline="0" noProof="0" dirty="0">
                  <a:ln>
                    <a:noFill/>
                  </a:ln>
                  <a:solidFill>
                    <a:srgbClr val="000000"/>
                  </a:solidFill>
                  <a:effectLst/>
                  <a:uLnTx/>
                  <a:uFillTx/>
                  <a:latin typeface="微软雅黑"/>
                  <a:ea typeface="微软雅黑"/>
                </a:rPr>
                <a:t>交叉性</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：综合自然科学、金融学、经济学、管理学等交叉理论，搭建气候金融学的理论与方法体系。</a:t>
              </a:r>
              <a:endParaRPr kumimoji="0" lang="en-US" altLang="zh-CN" sz="1800" b="0" i="0" u="none" strike="noStrike" kern="0" cap="none" spc="0" normalizeH="0" baseline="0" noProof="0" dirty="0">
                <a:ln>
                  <a:noFill/>
                </a:ln>
                <a:solidFill>
                  <a:srgbClr val="000000"/>
                </a:solidFill>
                <a:effectLst/>
                <a:uLnTx/>
                <a:uFillTx/>
                <a:latin typeface="微软雅黑"/>
                <a:ea typeface="微软雅黑"/>
              </a:endParaRPr>
            </a:p>
          </p:txBody>
        </p:sp>
      </p:grpSp>
    </p:spTree>
    <p:extLst>
      <p:ext uri="{BB962C8B-B14F-4D97-AF65-F5344CB8AC3E}">
        <p14:creationId xmlns:p14="http://schemas.microsoft.com/office/powerpoint/2010/main" val="455993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气候金融的学科前沿与实践</a:t>
            </a:r>
            <a:endParaRPr lang="zh-CN" altLang="en-US" dirty="0"/>
          </a:p>
        </p:txBody>
      </p:sp>
      <p:sp>
        <p:nvSpPr>
          <p:cNvPr id="2" name="文本框 1">
            <a:extLst>
              <a:ext uri="{FF2B5EF4-FFF2-40B4-BE49-F238E27FC236}">
                <a16:creationId xmlns:a16="http://schemas.microsoft.com/office/drawing/2014/main" id="{97B65D88-1410-7682-F053-61DBB9F8492B}"/>
              </a:ext>
            </a:extLst>
          </p:cNvPr>
          <p:cNvSpPr txBox="1"/>
          <p:nvPr/>
        </p:nvSpPr>
        <p:spPr>
          <a:xfrm>
            <a:off x="551524" y="1246794"/>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方向二：气候金融风险管理</a:t>
            </a:r>
            <a:endParaRPr lang="en-US" altLang="zh-CN" sz="2000" b="1" dirty="0">
              <a:solidFill>
                <a:srgbClr val="003F98"/>
              </a:solidFill>
              <a:latin typeface="微软雅黑"/>
              <a:ea typeface="微软雅黑"/>
            </a:endParaRPr>
          </a:p>
        </p:txBody>
      </p:sp>
      <p:sp>
        <p:nvSpPr>
          <p:cNvPr id="3" name="矩形 2">
            <a:extLst>
              <a:ext uri="{FF2B5EF4-FFF2-40B4-BE49-F238E27FC236}">
                <a16:creationId xmlns:a16="http://schemas.microsoft.com/office/drawing/2014/main" id="{113C3C58-BC4B-AF22-D4E9-EA739042A352}"/>
              </a:ext>
            </a:extLst>
          </p:cNvPr>
          <p:cNvSpPr/>
          <p:nvPr/>
        </p:nvSpPr>
        <p:spPr>
          <a:xfrm>
            <a:off x="336372" y="1248849"/>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grpSp>
        <p:nvGrpSpPr>
          <p:cNvPr id="4" name="组合 3">
            <a:extLst>
              <a:ext uri="{FF2B5EF4-FFF2-40B4-BE49-F238E27FC236}">
                <a16:creationId xmlns:a16="http://schemas.microsoft.com/office/drawing/2014/main" id="{65BC087A-77D8-9D7F-345C-22ADDBE600DD}"/>
              </a:ext>
            </a:extLst>
          </p:cNvPr>
          <p:cNvGrpSpPr/>
          <p:nvPr/>
        </p:nvGrpSpPr>
        <p:grpSpPr>
          <a:xfrm>
            <a:off x="551524" y="1952481"/>
            <a:ext cx="11443997" cy="4009048"/>
            <a:chOff x="571299" y="2397212"/>
            <a:chExt cx="11443997" cy="4009048"/>
          </a:xfrm>
        </p:grpSpPr>
        <p:sp>
          <p:nvSpPr>
            <p:cNvPr id="6" name="矩形 5">
              <a:extLst>
                <a:ext uri="{FF2B5EF4-FFF2-40B4-BE49-F238E27FC236}">
                  <a16:creationId xmlns:a16="http://schemas.microsoft.com/office/drawing/2014/main" id="{E3DC01A8-38F0-19E7-B0C9-778055C74959}"/>
                </a:ext>
              </a:extLst>
            </p:cNvPr>
            <p:cNvSpPr/>
            <p:nvPr/>
          </p:nvSpPr>
          <p:spPr>
            <a:xfrm>
              <a:off x="571299" y="2397212"/>
              <a:ext cx="11179977" cy="4009048"/>
            </a:xfrm>
            <a:prstGeom prst="rect">
              <a:avLst/>
            </a:prstGeom>
            <a:solidFill>
              <a:srgbClr val="003F98">
                <a:alpha val="5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7" name="文本框 6">
              <a:extLst>
                <a:ext uri="{FF2B5EF4-FFF2-40B4-BE49-F238E27FC236}">
                  <a16:creationId xmlns:a16="http://schemas.microsoft.com/office/drawing/2014/main" id="{C000BEC7-E861-004E-FC76-EC59F9FE4219}"/>
                </a:ext>
              </a:extLst>
            </p:cNvPr>
            <p:cNvSpPr txBox="1"/>
            <p:nvPr/>
          </p:nvSpPr>
          <p:spPr>
            <a:xfrm>
              <a:off x="679620" y="2931062"/>
              <a:ext cx="11335676" cy="458908"/>
            </a:xfrm>
            <a:prstGeom prst="rect">
              <a:avLst/>
            </a:prstGeom>
            <a:noFill/>
          </p:spPr>
          <p:txBody>
            <a:bodyPr wrap="square">
              <a:spAutoFit/>
            </a:bodyPr>
            <a:lstStyle/>
            <a:p>
              <a:pPr marL="0" marR="0" lvl="0" indent="0" defTabSz="914377" eaLnBrk="1" fontAlgn="auto" latinLnBrk="0" hangingPunct="1">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微软雅黑"/>
                  <a:ea typeface="微软雅黑"/>
                </a:rPr>
                <a:t>由于地球和人类系统中复杂的相互作用和不确定性，量化气候金融风险具有挑战性。</a:t>
              </a:r>
            </a:p>
          </p:txBody>
        </p:sp>
        <p:sp>
          <p:nvSpPr>
            <p:cNvPr id="8" name="矩形: 圆角 7">
              <a:extLst>
                <a:ext uri="{FF2B5EF4-FFF2-40B4-BE49-F238E27FC236}">
                  <a16:creationId xmlns:a16="http://schemas.microsoft.com/office/drawing/2014/main" id="{FD7DDBD6-56C5-0D85-E2C8-A0E67074C91E}"/>
                </a:ext>
              </a:extLst>
            </p:cNvPr>
            <p:cNvSpPr/>
            <p:nvPr/>
          </p:nvSpPr>
          <p:spPr>
            <a:xfrm>
              <a:off x="691977" y="2491374"/>
              <a:ext cx="1815003" cy="400110"/>
            </a:xfrm>
            <a:prstGeom prst="roundRect">
              <a:avLst>
                <a:gd name="adj" fmla="val 30951"/>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FFFFFF"/>
                  </a:solidFill>
                  <a:effectLst/>
                  <a:uLnTx/>
                  <a:uFillTx/>
                  <a:latin typeface="微软雅黑"/>
                  <a:ea typeface="微软雅黑"/>
                  <a:cs typeface="+mn-cs"/>
                </a:rPr>
                <a:t>研究现状</a:t>
              </a:r>
              <a:endParaRPr kumimoji="0" lang="en-US" altLang="zh-CN" sz="1800" b="1"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9" name="矩形: 圆角 8">
              <a:extLst>
                <a:ext uri="{FF2B5EF4-FFF2-40B4-BE49-F238E27FC236}">
                  <a16:creationId xmlns:a16="http://schemas.microsoft.com/office/drawing/2014/main" id="{90DBA223-914F-FC93-6BFD-5445D07192A1}"/>
                </a:ext>
              </a:extLst>
            </p:cNvPr>
            <p:cNvSpPr/>
            <p:nvPr/>
          </p:nvSpPr>
          <p:spPr>
            <a:xfrm>
              <a:off x="691977" y="3615188"/>
              <a:ext cx="1815003" cy="400110"/>
            </a:xfrm>
            <a:prstGeom prst="roundRect">
              <a:avLst>
                <a:gd name="adj" fmla="val 30951"/>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FFFFFF"/>
                  </a:solidFill>
                  <a:effectLst/>
                  <a:uLnTx/>
                  <a:uFillTx/>
                  <a:latin typeface="微软雅黑"/>
                  <a:ea typeface="微软雅黑"/>
                  <a:cs typeface="+mn-cs"/>
                </a:rPr>
                <a:t>研究展望</a:t>
              </a:r>
            </a:p>
          </p:txBody>
        </p:sp>
        <p:sp>
          <p:nvSpPr>
            <p:cNvPr id="10" name="文本框 9">
              <a:extLst>
                <a:ext uri="{FF2B5EF4-FFF2-40B4-BE49-F238E27FC236}">
                  <a16:creationId xmlns:a16="http://schemas.microsoft.com/office/drawing/2014/main" id="{AAB0D596-E34C-A8E5-5E8B-10203AEBAEDA}"/>
                </a:ext>
              </a:extLst>
            </p:cNvPr>
            <p:cNvSpPr txBox="1"/>
            <p:nvPr/>
          </p:nvSpPr>
          <p:spPr>
            <a:xfrm>
              <a:off x="679620" y="4083078"/>
              <a:ext cx="11179977" cy="2120902"/>
            </a:xfrm>
            <a:prstGeom prst="rect">
              <a:avLst/>
            </a:prstGeom>
            <a:noFill/>
          </p:spPr>
          <p:txBody>
            <a:bodyPr wrap="square">
              <a:spAutoFit/>
            </a:bodyPr>
            <a:lstStyle/>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0" cap="none" spc="0" normalizeH="0" baseline="0" noProof="0" dirty="0">
                  <a:ln>
                    <a:noFill/>
                  </a:ln>
                  <a:solidFill>
                    <a:srgbClr val="000000"/>
                  </a:solidFill>
                  <a:effectLst/>
                  <a:uLnTx/>
                  <a:uFillTx/>
                  <a:latin typeface="微软雅黑"/>
                  <a:ea typeface="微软雅黑"/>
                </a:rPr>
                <a:t>气候风险科学度量</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：在刻画物理风险时引入时空要素，充分利用多源异构数据、机器学习算法和遥感技术刻画气候风险暴露水平，探索构建气候综合风险体系和气候风险库；</a:t>
              </a: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0" cap="none" spc="0" normalizeH="0" baseline="0" noProof="0" dirty="0">
                  <a:ln>
                    <a:noFill/>
                  </a:ln>
                  <a:solidFill>
                    <a:srgbClr val="000000"/>
                  </a:solidFill>
                  <a:effectLst/>
                  <a:uLnTx/>
                  <a:uFillTx/>
                  <a:latin typeface="微软雅黑"/>
                  <a:ea typeface="微软雅黑"/>
                </a:rPr>
                <a:t>气候金融风险识别</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：选择合适的金融工具来对冲 气候相关风险、分析气候风险与金融稳定之间的关系；</a:t>
              </a: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800" b="1" i="0" u="none" strike="noStrike" kern="0" cap="none" spc="0" normalizeH="0" baseline="0" noProof="0" dirty="0">
                  <a:ln>
                    <a:noFill/>
                  </a:ln>
                  <a:solidFill>
                    <a:srgbClr val="000000"/>
                  </a:solidFill>
                  <a:effectLst/>
                  <a:uLnTx/>
                  <a:uFillTx/>
                  <a:latin typeface="微软雅黑"/>
                  <a:ea typeface="微软雅黑"/>
                </a:rPr>
                <a:t>ESG </a:t>
              </a:r>
              <a:r>
                <a:rPr kumimoji="0" lang="zh-CN" altLang="en-US" sz="1800" b="1" i="0" u="none" strike="noStrike" kern="0" cap="none" spc="0" normalizeH="0" baseline="0" noProof="0" dirty="0">
                  <a:ln>
                    <a:noFill/>
                  </a:ln>
                  <a:solidFill>
                    <a:srgbClr val="000000"/>
                  </a:solidFill>
                  <a:effectLst/>
                  <a:uLnTx/>
                  <a:uFillTx/>
                  <a:latin typeface="微软雅黑"/>
                  <a:ea typeface="微软雅黑"/>
                </a:rPr>
                <a:t>投资策略</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：甄别 </a:t>
              </a:r>
              <a:r>
                <a:rPr kumimoji="0" lang="en-US" altLang="zh-CN" sz="1800" b="0" i="0" u="none" strike="noStrike" kern="0" cap="none" spc="0" normalizeH="0" baseline="0" noProof="0" dirty="0">
                  <a:ln>
                    <a:noFill/>
                  </a:ln>
                  <a:solidFill>
                    <a:srgbClr val="000000"/>
                  </a:solidFill>
                  <a:effectLst/>
                  <a:uLnTx/>
                  <a:uFillTx/>
                  <a:latin typeface="微软雅黑"/>
                  <a:ea typeface="微软雅黑"/>
                </a:rPr>
                <a:t>ESG </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真实信息，搭建 </a:t>
              </a:r>
              <a:r>
                <a:rPr kumimoji="0" lang="en-US" altLang="zh-CN" sz="1800" b="0" i="0" u="none" strike="noStrike" kern="0" cap="none" spc="0" normalizeH="0" baseline="0" noProof="0" dirty="0">
                  <a:ln>
                    <a:noFill/>
                  </a:ln>
                  <a:solidFill>
                    <a:srgbClr val="000000"/>
                  </a:solidFill>
                  <a:effectLst/>
                  <a:uLnTx/>
                  <a:uFillTx/>
                  <a:latin typeface="微软雅黑"/>
                  <a:ea typeface="微软雅黑"/>
                </a:rPr>
                <a:t>ESG </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标准化体系，优化升级 </a:t>
              </a:r>
              <a:r>
                <a:rPr kumimoji="0" lang="en-US" altLang="zh-CN" sz="1800" b="0" i="0" u="none" strike="noStrike" kern="0" cap="none" spc="0" normalizeH="0" baseline="0" noProof="0" dirty="0">
                  <a:ln>
                    <a:noFill/>
                  </a:ln>
                  <a:solidFill>
                    <a:srgbClr val="000000"/>
                  </a:solidFill>
                  <a:effectLst/>
                  <a:uLnTx/>
                  <a:uFillTx/>
                  <a:latin typeface="微软雅黑"/>
                  <a:ea typeface="微软雅黑"/>
                </a:rPr>
                <a:t>ESG </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投资量化管理分析工具，建立基于 </a:t>
              </a:r>
              <a:r>
                <a:rPr kumimoji="0" lang="en-US" altLang="zh-CN" sz="1800" b="0" i="0" u="none" strike="noStrike" kern="0" cap="none" spc="0" normalizeH="0" baseline="0" noProof="0" dirty="0">
                  <a:ln>
                    <a:noFill/>
                  </a:ln>
                  <a:solidFill>
                    <a:srgbClr val="000000"/>
                  </a:solidFill>
                  <a:effectLst/>
                  <a:uLnTx/>
                  <a:uFillTx/>
                  <a:latin typeface="微软雅黑"/>
                  <a:ea typeface="微软雅黑"/>
                </a:rPr>
                <a:t>ESG </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信息的优化投资组合策略。</a:t>
              </a:r>
            </a:p>
          </p:txBody>
        </p:sp>
      </p:grpSp>
    </p:spTree>
    <p:extLst>
      <p:ext uri="{BB962C8B-B14F-4D97-AF65-F5344CB8AC3E}">
        <p14:creationId xmlns:p14="http://schemas.microsoft.com/office/powerpoint/2010/main" val="257653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8632" y="2810675"/>
            <a:ext cx="4854121" cy="997615"/>
          </a:xfrm>
        </p:spPr>
        <p:txBody>
          <a:bodyPr wrap="square">
            <a:noAutofit/>
          </a:bodyPr>
          <a:lstStyle/>
          <a:p>
            <a:pPr lvl="0">
              <a:lnSpc>
                <a:spcPct val="150000"/>
              </a:lnSpc>
            </a:pPr>
            <a:r>
              <a:rPr lang="zh-CN" altLang="en-US" dirty="0"/>
              <a:t>第一章</a:t>
            </a:r>
            <a:br>
              <a:rPr lang="en-US" altLang="zh-CN" dirty="0"/>
            </a:br>
            <a:r>
              <a:rPr lang="zh-CN" altLang="en-US" dirty="0"/>
              <a:t>气候金融概论</a:t>
            </a:r>
            <a:endParaRPr lang="en-US" dirty="0"/>
          </a:p>
        </p:txBody>
      </p:sp>
    </p:spTree>
    <p:custDataLst>
      <p:tags r:id="rId1"/>
    </p:custDataLst>
    <p:extLst>
      <p:ext uri="{BB962C8B-B14F-4D97-AF65-F5344CB8AC3E}">
        <p14:creationId xmlns:p14="http://schemas.microsoft.com/office/powerpoint/2010/main" val="136286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气候金融的学科前沿与实践</a:t>
            </a:r>
            <a:endParaRPr lang="zh-CN" altLang="en-US" dirty="0"/>
          </a:p>
        </p:txBody>
      </p:sp>
      <p:sp>
        <p:nvSpPr>
          <p:cNvPr id="11" name="文本框 10">
            <a:extLst>
              <a:ext uri="{FF2B5EF4-FFF2-40B4-BE49-F238E27FC236}">
                <a16:creationId xmlns:a16="http://schemas.microsoft.com/office/drawing/2014/main" id="{C3950016-937F-1B87-FF3B-BE35E8897021}"/>
              </a:ext>
            </a:extLst>
          </p:cNvPr>
          <p:cNvSpPr txBox="1"/>
          <p:nvPr/>
        </p:nvSpPr>
        <p:spPr>
          <a:xfrm>
            <a:off x="551524" y="1157147"/>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方向三：气候创新的国际合作机制</a:t>
            </a:r>
            <a:endParaRPr lang="en-US" altLang="zh-CN" sz="2000" b="1" dirty="0">
              <a:solidFill>
                <a:srgbClr val="003F98"/>
              </a:solidFill>
              <a:latin typeface="微软雅黑"/>
              <a:ea typeface="微软雅黑"/>
            </a:endParaRPr>
          </a:p>
        </p:txBody>
      </p:sp>
      <p:sp>
        <p:nvSpPr>
          <p:cNvPr id="12" name="矩形 11">
            <a:extLst>
              <a:ext uri="{FF2B5EF4-FFF2-40B4-BE49-F238E27FC236}">
                <a16:creationId xmlns:a16="http://schemas.microsoft.com/office/drawing/2014/main" id="{A3E7E283-4179-91C7-FF78-A9BFAB4F7461}"/>
              </a:ext>
            </a:extLst>
          </p:cNvPr>
          <p:cNvSpPr/>
          <p:nvPr/>
        </p:nvSpPr>
        <p:spPr>
          <a:xfrm>
            <a:off x="336372" y="1159202"/>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grpSp>
        <p:nvGrpSpPr>
          <p:cNvPr id="13" name="组合 12">
            <a:extLst>
              <a:ext uri="{FF2B5EF4-FFF2-40B4-BE49-F238E27FC236}">
                <a16:creationId xmlns:a16="http://schemas.microsoft.com/office/drawing/2014/main" id="{39CBA015-7FA3-8949-E773-F5D2B20F4DC5}"/>
              </a:ext>
            </a:extLst>
          </p:cNvPr>
          <p:cNvGrpSpPr/>
          <p:nvPr/>
        </p:nvGrpSpPr>
        <p:grpSpPr>
          <a:xfrm>
            <a:off x="551524" y="1847594"/>
            <a:ext cx="11443997" cy="4380384"/>
            <a:chOff x="571299" y="2381972"/>
            <a:chExt cx="11443997" cy="4380384"/>
          </a:xfrm>
        </p:grpSpPr>
        <p:sp>
          <p:nvSpPr>
            <p:cNvPr id="14" name="矩形 13">
              <a:extLst>
                <a:ext uri="{FF2B5EF4-FFF2-40B4-BE49-F238E27FC236}">
                  <a16:creationId xmlns:a16="http://schemas.microsoft.com/office/drawing/2014/main" id="{F4D7AD3D-7554-DFC2-8489-D0A1BB1BB03D}"/>
                </a:ext>
              </a:extLst>
            </p:cNvPr>
            <p:cNvSpPr/>
            <p:nvPr/>
          </p:nvSpPr>
          <p:spPr>
            <a:xfrm>
              <a:off x="571299" y="2381972"/>
              <a:ext cx="11179977" cy="4380384"/>
            </a:xfrm>
            <a:prstGeom prst="rect">
              <a:avLst/>
            </a:prstGeom>
            <a:solidFill>
              <a:srgbClr val="003F98">
                <a:alpha val="5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15" name="文本框 14">
              <a:extLst>
                <a:ext uri="{FF2B5EF4-FFF2-40B4-BE49-F238E27FC236}">
                  <a16:creationId xmlns:a16="http://schemas.microsoft.com/office/drawing/2014/main" id="{53DD73C2-13B6-0CA6-DBB8-EEFA364637CC}"/>
                </a:ext>
              </a:extLst>
            </p:cNvPr>
            <p:cNvSpPr txBox="1"/>
            <p:nvPr/>
          </p:nvSpPr>
          <p:spPr>
            <a:xfrm>
              <a:off x="679620" y="2931062"/>
              <a:ext cx="11335676" cy="458908"/>
            </a:xfrm>
            <a:prstGeom prst="rect">
              <a:avLst/>
            </a:prstGeom>
            <a:noFill/>
          </p:spPr>
          <p:txBody>
            <a:bodyPr wrap="square">
              <a:spAutoFit/>
            </a:bodyPr>
            <a:lstStyle/>
            <a:p>
              <a:pPr marL="0" marR="0" lvl="0" indent="0" defTabSz="914377" eaLnBrk="1" fontAlgn="auto" latinLnBrk="0" hangingPunct="1">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0000"/>
                  </a:solidFill>
                  <a:effectLst/>
                  <a:uLnTx/>
                  <a:uFillTx/>
                  <a:latin typeface="微软雅黑"/>
                  <a:ea typeface="微软雅黑"/>
                </a:rPr>
                <a:t>迄今为止各国对气候变化的进展尚不均衡，国际社会共同应对的气候问题在落实过程中仍存在巨大的困境。</a:t>
              </a:r>
            </a:p>
          </p:txBody>
        </p:sp>
        <p:sp>
          <p:nvSpPr>
            <p:cNvPr id="16" name="矩形: 圆角 15">
              <a:extLst>
                <a:ext uri="{FF2B5EF4-FFF2-40B4-BE49-F238E27FC236}">
                  <a16:creationId xmlns:a16="http://schemas.microsoft.com/office/drawing/2014/main" id="{42A1E553-7089-43BA-30A1-C68B38F2B794}"/>
                </a:ext>
              </a:extLst>
            </p:cNvPr>
            <p:cNvSpPr/>
            <p:nvPr/>
          </p:nvSpPr>
          <p:spPr>
            <a:xfrm>
              <a:off x="691977" y="2491374"/>
              <a:ext cx="1815003" cy="400110"/>
            </a:xfrm>
            <a:prstGeom prst="roundRect">
              <a:avLst>
                <a:gd name="adj" fmla="val 30951"/>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FFFFFF"/>
                  </a:solidFill>
                  <a:effectLst/>
                  <a:uLnTx/>
                  <a:uFillTx/>
                  <a:latin typeface="微软雅黑"/>
                  <a:ea typeface="微软雅黑"/>
                  <a:cs typeface="+mn-cs"/>
                </a:rPr>
                <a:t>研究现状</a:t>
              </a:r>
              <a:endParaRPr kumimoji="0" lang="en-US" altLang="zh-CN" sz="1800" b="1"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17" name="矩形: 圆角 16">
              <a:extLst>
                <a:ext uri="{FF2B5EF4-FFF2-40B4-BE49-F238E27FC236}">
                  <a16:creationId xmlns:a16="http://schemas.microsoft.com/office/drawing/2014/main" id="{6B547373-F9C4-6C2B-773D-4822B0CAC5CE}"/>
                </a:ext>
              </a:extLst>
            </p:cNvPr>
            <p:cNvSpPr/>
            <p:nvPr/>
          </p:nvSpPr>
          <p:spPr>
            <a:xfrm>
              <a:off x="691977" y="3615188"/>
              <a:ext cx="1815003" cy="400110"/>
            </a:xfrm>
            <a:prstGeom prst="roundRect">
              <a:avLst>
                <a:gd name="adj" fmla="val 30951"/>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FFFFFF"/>
                  </a:solidFill>
                  <a:effectLst/>
                  <a:uLnTx/>
                  <a:uFillTx/>
                  <a:latin typeface="微软雅黑"/>
                  <a:ea typeface="微软雅黑"/>
                  <a:cs typeface="+mn-cs"/>
                </a:rPr>
                <a:t>研究展望</a:t>
              </a:r>
            </a:p>
          </p:txBody>
        </p:sp>
        <p:sp>
          <p:nvSpPr>
            <p:cNvPr id="18" name="文本框 17">
              <a:extLst>
                <a:ext uri="{FF2B5EF4-FFF2-40B4-BE49-F238E27FC236}">
                  <a16:creationId xmlns:a16="http://schemas.microsoft.com/office/drawing/2014/main" id="{52915C8E-5426-217A-F862-5D0E72F15722}"/>
                </a:ext>
              </a:extLst>
            </p:cNvPr>
            <p:cNvSpPr txBox="1"/>
            <p:nvPr/>
          </p:nvSpPr>
          <p:spPr>
            <a:xfrm>
              <a:off x="679620" y="4083078"/>
              <a:ext cx="11043775" cy="2536400"/>
            </a:xfrm>
            <a:prstGeom prst="rect">
              <a:avLst/>
            </a:prstGeom>
            <a:noFill/>
          </p:spPr>
          <p:txBody>
            <a:bodyPr wrap="square">
              <a:spAutoFit/>
            </a:bodyPr>
            <a:lstStyle/>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0" cap="none" spc="0" normalizeH="0" baseline="0" noProof="0" dirty="0">
                  <a:ln>
                    <a:noFill/>
                  </a:ln>
                  <a:solidFill>
                    <a:srgbClr val="000000"/>
                  </a:solidFill>
                  <a:effectLst/>
                  <a:uLnTx/>
                  <a:uFillTx/>
                  <a:latin typeface="微软雅黑"/>
                  <a:ea typeface="微软雅黑"/>
                </a:rPr>
                <a:t>完善气候创新的国际合作机制</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：考虑不同国家的制度复杂性和利益冲突，寻找有效的全球减缓和适应气候变化的方式；</a:t>
              </a: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0" cap="none" spc="0" normalizeH="0" baseline="0" noProof="0" dirty="0">
                  <a:ln>
                    <a:noFill/>
                  </a:ln>
                  <a:solidFill>
                    <a:srgbClr val="000000"/>
                  </a:solidFill>
                  <a:effectLst/>
                  <a:uLnTx/>
                  <a:uFillTx/>
                  <a:latin typeface="微软雅黑"/>
                  <a:ea typeface="微软雅黑"/>
                </a:rPr>
                <a:t>探究各国央行和金融监管机构的协作机制及监管措施</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：引导金融机构填补资金缺口，推动构建多元化气候投融资治理体系，制定绿色金融工具和创新产品，通过金融政策防范化解气候风险对金融稳定性的影响；</a:t>
              </a: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1" i="0" u="none" strike="noStrike" kern="0" cap="none" spc="0" normalizeH="0" baseline="0" noProof="0" dirty="0">
                  <a:ln>
                    <a:noFill/>
                  </a:ln>
                  <a:solidFill>
                    <a:srgbClr val="000000"/>
                  </a:solidFill>
                  <a:effectLst/>
                  <a:uLnTx/>
                  <a:uFillTx/>
                  <a:latin typeface="微软雅黑"/>
                  <a:ea typeface="微软雅黑"/>
                </a:rPr>
                <a:t>将气候问题与其它国际问题联系到一起</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：在国际化合作过程中考虑更为广泛的可持续发展问题，如生物多样性、海洋生态系统管理等，实现气候变化与多个领域的协同创新发展。</a:t>
              </a:r>
            </a:p>
          </p:txBody>
        </p:sp>
      </p:grpSp>
    </p:spTree>
    <p:extLst>
      <p:ext uri="{BB962C8B-B14F-4D97-AF65-F5344CB8AC3E}">
        <p14:creationId xmlns:p14="http://schemas.microsoft.com/office/powerpoint/2010/main" val="412182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气候金融产生的背景</a:t>
            </a:r>
            <a:endParaRPr lang="zh-CN" altLang="en-US" dirty="0"/>
          </a:p>
        </p:txBody>
      </p:sp>
      <p:sp>
        <p:nvSpPr>
          <p:cNvPr id="14" name="文本框 13">
            <a:extLst>
              <a:ext uri="{FF2B5EF4-FFF2-40B4-BE49-F238E27FC236}">
                <a16:creationId xmlns:a16="http://schemas.microsoft.com/office/drawing/2014/main" id="{CE6629AD-0B8E-7937-BDAF-F77A38D03044}"/>
              </a:ext>
            </a:extLst>
          </p:cNvPr>
          <p:cNvSpPr txBox="1"/>
          <p:nvPr/>
        </p:nvSpPr>
        <p:spPr>
          <a:xfrm>
            <a:off x="929854" y="1238831"/>
            <a:ext cx="3814845" cy="400110"/>
          </a:xfrm>
          <a:prstGeom prst="rect">
            <a:avLst/>
          </a:prstGeom>
          <a:noFill/>
        </p:spPr>
        <p:txBody>
          <a:bodyPr wrap="square">
            <a:spAutoFit/>
          </a:bodyP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气候投资需求催生气候金融</a:t>
            </a:r>
          </a:p>
        </p:txBody>
      </p:sp>
      <p:grpSp>
        <p:nvGrpSpPr>
          <p:cNvPr id="15" name="组合 14">
            <a:extLst>
              <a:ext uri="{FF2B5EF4-FFF2-40B4-BE49-F238E27FC236}">
                <a16:creationId xmlns:a16="http://schemas.microsoft.com/office/drawing/2014/main" id="{89520EEC-94A8-0E6D-FB29-E2C3D08E1F23}"/>
              </a:ext>
            </a:extLst>
          </p:cNvPr>
          <p:cNvGrpSpPr/>
          <p:nvPr/>
        </p:nvGrpSpPr>
        <p:grpSpPr>
          <a:xfrm>
            <a:off x="1606271" y="3484533"/>
            <a:ext cx="2462010" cy="2290781"/>
            <a:chOff x="3386943" y="1068218"/>
            <a:chExt cx="2462010" cy="2290781"/>
          </a:xfrm>
        </p:grpSpPr>
        <p:sp>
          <p:nvSpPr>
            <p:cNvPr id="16" name="文本框 15">
              <a:extLst>
                <a:ext uri="{FF2B5EF4-FFF2-40B4-BE49-F238E27FC236}">
                  <a16:creationId xmlns:a16="http://schemas.microsoft.com/office/drawing/2014/main" id="{B7300B26-2BF8-569E-F7E8-7F2429CB35E4}"/>
                </a:ext>
              </a:extLst>
            </p:cNvPr>
            <p:cNvSpPr txBox="1"/>
            <p:nvPr/>
          </p:nvSpPr>
          <p:spPr>
            <a:xfrm>
              <a:off x="3386943" y="2897334"/>
              <a:ext cx="2462010" cy="461665"/>
            </a:xfrm>
            <a:prstGeom prst="rect">
              <a:avLst/>
            </a:prstGeom>
            <a:solidFill>
              <a:srgbClr val="003F98"/>
            </a:solidFill>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气候投融资需求</a:t>
              </a:r>
            </a:p>
          </p:txBody>
        </p:sp>
        <p:sp>
          <p:nvSpPr>
            <p:cNvPr id="17" name="文本框 16">
              <a:extLst>
                <a:ext uri="{FF2B5EF4-FFF2-40B4-BE49-F238E27FC236}">
                  <a16:creationId xmlns:a16="http://schemas.microsoft.com/office/drawing/2014/main" id="{77C725C9-2318-7073-CD32-54000AE49AFC}"/>
                </a:ext>
              </a:extLst>
            </p:cNvPr>
            <p:cNvSpPr txBox="1"/>
            <p:nvPr/>
          </p:nvSpPr>
          <p:spPr>
            <a:xfrm>
              <a:off x="3807048" y="1068218"/>
              <a:ext cx="1621800" cy="461665"/>
            </a:xfrm>
            <a:prstGeom prst="rect">
              <a:avLst/>
            </a:prstGeom>
            <a:solidFill>
              <a:srgbClr val="003F98"/>
            </a:solidFill>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气候金融</a:t>
              </a:r>
            </a:p>
          </p:txBody>
        </p:sp>
        <p:sp>
          <p:nvSpPr>
            <p:cNvPr id="18" name="箭头: 右 17">
              <a:extLst>
                <a:ext uri="{FF2B5EF4-FFF2-40B4-BE49-F238E27FC236}">
                  <a16:creationId xmlns:a16="http://schemas.microsoft.com/office/drawing/2014/main" id="{0B9B0617-8370-0080-D810-A6E2B4D28517}"/>
                </a:ext>
              </a:extLst>
            </p:cNvPr>
            <p:cNvSpPr/>
            <p:nvPr/>
          </p:nvSpPr>
          <p:spPr>
            <a:xfrm rot="16200000">
              <a:off x="4053911" y="2013553"/>
              <a:ext cx="1128074" cy="400110"/>
            </a:xfrm>
            <a:prstGeom prst="rightArrow">
              <a:avLst/>
            </a:prstGeom>
            <a:solidFill>
              <a:srgbClr val="003F9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grpSp>
      <p:sp>
        <p:nvSpPr>
          <p:cNvPr id="19" name="文本框 18">
            <a:extLst>
              <a:ext uri="{FF2B5EF4-FFF2-40B4-BE49-F238E27FC236}">
                <a16:creationId xmlns:a16="http://schemas.microsoft.com/office/drawing/2014/main" id="{36481F9F-A0A5-6A3D-C014-53727F111A3D}"/>
              </a:ext>
            </a:extLst>
          </p:cNvPr>
          <p:cNvSpPr txBox="1"/>
          <p:nvPr/>
        </p:nvSpPr>
        <p:spPr>
          <a:xfrm>
            <a:off x="543350" y="2030492"/>
            <a:ext cx="4987963" cy="874407"/>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应对气候危机、寻求可持续发展迫在眉睫，投资需求与融资约束之间的矛盾是重要制约因素。</a:t>
            </a:r>
          </a:p>
        </p:txBody>
      </p:sp>
      <p:sp>
        <p:nvSpPr>
          <p:cNvPr id="20" name="文本框 19">
            <a:extLst>
              <a:ext uri="{FF2B5EF4-FFF2-40B4-BE49-F238E27FC236}">
                <a16:creationId xmlns:a16="http://schemas.microsoft.com/office/drawing/2014/main" id="{314B9EBC-5566-1EA5-0B60-9130EF543A3F}"/>
              </a:ext>
            </a:extLst>
          </p:cNvPr>
          <p:cNvSpPr txBox="1"/>
          <p:nvPr/>
        </p:nvSpPr>
        <p:spPr>
          <a:xfrm>
            <a:off x="7652753" y="1238831"/>
            <a:ext cx="2993818" cy="400110"/>
          </a:xfrm>
          <a:prstGeom prst="rect">
            <a:avLst/>
          </a:prstGeom>
          <a:noFill/>
        </p:spPr>
        <p:txBody>
          <a:bodyPr wrap="square">
            <a:spAutoFit/>
          </a:bodyPr>
          <a:lstStyle>
            <a:defPPr>
              <a:defRPr lang="zh-CN"/>
            </a:defPPr>
            <a:lvl1pPr>
              <a:defRPr sz="2000" b="1">
                <a:solidFill>
                  <a:schemeClr val="accent1"/>
                </a:solidFill>
              </a:defRPr>
            </a:lvl1pPr>
          </a:lstStyle>
          <a:p>
            <a:pPr algn="ctr"/>
            <a:r>
              <a:rPr lang="en-US" altLang="zh-CN" dirty="0">
                <a:latin typeface="微软雅黑" panose="020B0503020204020204" pitchFamily="34" charset="-122"/>
                <a:ea typeface="微软雅黑" panose="020B0503020204020204" pitchFamily="34" charset="-122"/>
              </a:rPr>
              <a:t>COP28</a:t>
            </a:r>
            <a:r>
              <a:rPr lang="zh-CN" altLang="en-US" dirty="0">
                <a:latin typeface="微软雅黑" panose="020B0503020204020204" pitchFamily="34" charset="-122"/>
                <a:ea typeface="微软雅黑" panose="020B0503020204020204" pitchFamily="34" charset="-122"/>
              </a:rPr>
              <a:t>与气候金融</a:t>
            </a:r>
          </a:p>
        </p:txBody>
      </p:sp>
      <p:sp>
        <p:nvSpPr>
          <p:cNvPr id="21" name="文本框 20">
            <a:extLst>
              <a:ext uri="{FF2B5EF4-FFF2-40B4-BE49-F238E27FC236}">
                <a16:creationId xmlns:a16="http://schemas.microsoft.com/office/drawing/2014/main" id="{7E4AC214-37F2-A2B5-66EE-067E755770E2}"/>
              </a:ext>
            </a:extLst>
          </p:cNvPr>
          <p:cNvSpPr txBox="1"/>
          <p:nvPr/>
        </p:nvSpPr>
        <p:spPr>
          <a:xfrm>
            <a:off x="6660688" y="2030492"/>
            <a:ext cx="4987963" cy="874407"/>
          </a:xfrm>
          <a:prstGeom prst="rect">
            <a:avLst/>
          </a:prstGeom>
          <a:noFill/>
        </p:spPr>
        <p:txBody>
          <a:bodyPr wrap="square">
            <a:spAutoFit/>
          </a:bodyPr>
          <a:lstStyle>
            <a:defPPr>
              <a:defRPr lang="zh-CN"/>
            </a:defPPr>
            <a:lvl1pPr>
              <a:lnSpc>
                <a:spcPct val="150000"/>
              </a:lnSpc>
            </a:lvl1pPr>
          </a:lstStyle>
          <a:p>
            <a:r>
              <a:rPr lang="zh-CN" altLang="en-US" dirty="0">
                <a:latin typeface="微软雅黑" panose="020B0503020204020204" pitchFamily="34" charset="-122"/>
                <a:ea typeface="微软雅黑" panose="020B0503020204020204" pitchFamily="34" charset="-122"/>
              </a:rPr>
              <a:t>聚焦气候资金与气候融资，关注发达国家如何支持发展中国家气候投融资</a:t>
            </a:r>
          </a:p>
        </p:txBody>
      </p:sp>
      <p:sp>
        <p:nvSpPr>
          <p:cNvPr id="22" name="矩形 21">
            <a:extLst>
              <a:ext uri="{FF2B5EF4-FFF2-40B4-BE49-F238E27FC236}">
                <a16:creationId xmlns:a16="http://schemas.microsoft.com/office/drawing/2014/main" id="{7C522006-817A-F40F-975C-6CDED40C2610}"/>
              </a:ext>
            </a:extLst>
          </p:cNvPr>
          <p:cNvSpPr/>
          <p:nvPr/>
        </p:nvSpPr>
        <p:spPr>
          <a:xfrm>
            <a:off x="1037276" y="1667565"/>
            <a:ext cx="360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86A45526-F2FE-B2DF-C2E2-CDAC61EC0F31}"/>
              </a:ext>
            </a:extLst>
          </p:cNvPr>
          <p:cNvSpPr/>
          <p:nvPr/>
        </p:nvSpPr>
        <p:spPr>
          <a:xfrm>
            <a:off x="7349662" y="1667565"/>
            <a:ext cx="3600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panose="020B0503020204020204" pitchFamily="34" charset="-122"/>
              <a:ea typeface="微软雅黑" panose="020B0503020204020204" pitchFamily="34" charset="-122"/>
            </a:endParaRPr>
          </a:p>
        </p:txBody>
      </p:sp>
      <p:cxnSp>
        <p:nvCxnSpPr>
          <p:cNvPr id="24" name="直接连接符 23">
            <a:extLst>
              <a:ext uri="{FF2B5EF4-FFF2-40B4-BE49-F238E27FC236}">
                <a16:creationId xmlns:a16="http://schemas.microsoft.com/office/drawing/2014/main" id="{EE887C1E-041A-A10B-9FF3-41D06A0E1EA6}"/>
              </a:ext>
            </a:extLst>
          </p:cNvPr>
          <p:cNvCxnSpPr>
            <a:cxnSpLocks/>
          </p:cNvCxnSpPr>
          <p:nvPr/>
        </p:nvCxnSpPr>
        <p:spPr>
          <a:xfrm>
            <a:off x="6096000" y="1332411"/>
            <a:ext cx="0" cy="445142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306D6CF5-51BA-7305-F977-68BF7A122158}"/>
              </a:ext>
            </a:extLst>
          </p:cNvPr>
          <p:cNvGrpSpPr/>
          <p:nvPr/>
        </p:nvGrpSpPr>
        <p:grpSpPr>
          <a:xfrm>
            <a:off x="6660688" y="3290572"/>
            <a:ext cx="4987963" cy="2678702"/>
            <a:chOff x="6660688" y="3427203"/>
            <a:chExt cx="4987963" cy="2678702"/>
          </a:xfrm>
        </p:grpSpPr>
        <p:pic>
          <p:nvPicPr>
            <p:cNvPr id="26" name="图片 25">
              <a:extLst>
                <a:ext uri="{FF2B5EF4-FFF2-40B4-BE49-F238E27FC236}">
                  <a16:creationId xmlns:a16="http://schemas.microsoft.com/office/drawing/2014/main" id="{1E27AC94-E01A-05E0-EAD5-CB1DC825AA8D}"/>
                </a:ext>
              </a:extLst>
            </p:cNvPr>
            <p:cNvPicPr>
              <a:picLocks noChangeAspect="1"/>
            </p:cNvPicPr>
            <p:nvPr/>
          </p:nvPicPr>
          <p:blipFill>
            <a:blip r:embed="rId2"/>
            <a:stretch>
              <a:fillRect/>
            </a:stretch>
          </p:blipFill>
          <p:spPr>
            <a:xfrm>
              <a:off x="6998320" y="3427203"/>
              <a:ext cx="4302685" cy="2290781"/>
            </a:xfrm>
            <a:prstGeom prst="rect">
              <a:avLst/>
            </a:prstGeom>
          </p:spPr>
        </p:pic>
        <p:sp>
          <p:nvSpPr>
            <p:cNvPr id="27" name="文本框 26">
              <a:extLst>
                <a:ext uri="{FF2B5EF4-FFF2-40B4-BE49-F238E27FC236}">
                  <a16:creationId xmlns:a16="http://schemas.microsoft.com/office/drawing/2014/main" id="{FF3A977B-C178-128A-515B-2B38256C177E}"/>
                </a:ext>
              </a:extLst>
            </p:cNvPr>
            <p:cNvSpPr txBox="1"/>
            <p:nvPr/>
          </p:nvSpPr>
          <p:spPr>
            <a:xfrm>
              <a:off x="6660688" y="5728494"/>
              <a:ext cx="4987963" cy="377411"/>
            </a:xfrm>
            <a:prstGeom prst="rect">
              <a:avLst/>
            </a:prstGeom>
            <a:noFill/>
          </p:spPr>
          <p:txBody>
            <a:bodyPr wrap="square">
              <a:spAutoFit/>
            </a:bodyPr>
            <a:lstStyle>
              <a:defPPr>
                <a:defRPr lang="zh-CN"/>
              </a:defPPr>
              <a:lvl1pPr>
                <a:lnSpc>
                  <a:spcPct val="150000"/>
                </a:lnSpc>
              </a:lvl1pPr>
            </a:lstStyle>
            <a:p>
              <a:pPr algn="ctr"/>
              <a:r>
                <a:rPr lang="en-US" altLang="zh-CN" sz="1400" dirty="0">
                  <a:latin typeface="微软雅黑" panose="020B0503020204020204" pitchFamily="34" charset="-122"/>
                  <a:ea typeface="微软雅黑" panose="020B0503020204020204" pitchFamily="34" charset="-122"/>
                </a:rPr>
                <a:t>2023</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11</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30-12</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日，</a:t>
              </a:r>
              <a:r>
                <a:rPr lang="en-US" altLang="zh-CN" sz="1400" dirty="0">
                  <a:latin typeface="微软雅黑" panose="020B0503020204020204" pitchFamily="34" charset="-122"/>
                  <a:ea typeface="微软雅黑" panose="020B0503020204020204" pitchFamily="34" charset="-122"/>
                </a:rPr>
                <a:t>COP28</a:t>
              </a:r>
              <a:r>
                <a:rPr lang="zh-CN" altLang="en-US" sz="1400" dirty="0">
                  <a:latin typeface="微软雅黑" panose="020B0503020204020204" pitchFamily="34" charset="-122"/>
                  <a:ea typeface="微软雅黑" panose="020B0503020204020204" pitchFamily="34" charset="-122"/>
                </a:rPr>
                <a:t>在迪拜召开</a:t>
              </a:r>
            </a:p>
          </p:txBody>
        </p:sp>
      </p:grpSp>
    </p:spTree>
    <p:extLst>
      <p:ext uri="{BB962C8B-B14F-4D97-AF65-F5344CB8AC3E}">
        <p14:creationId xmlns:p14="http://schemas.microsoft.com/office/powerpoint/2010/main" val="87241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气候金融产生的背景</a:t>
            </a:r>
            <a:endParaRPr lang="zh-CN" altLang="en-US" dirty="0"/>
          </a:p>
        </p:txBody>
      </p:sp>
      <p:sp>
        <p:nvSpPr>
          <p:cNvPr id="14" name="文本框 13">
            <a:extLst>
              <a:ext uri="{FF2B5EF4-FFF2-40B4-BE49-F238E27FC236}">
                <a16:creationId xmlns:a16="http://schemas.microsoft.com/office/drawing/2014/main" id="{ABE5CF90-7512-DF02-E289-823BB20D25EF}"/>
              </a:ext>
            </a:extLst>
          </p:cNvPr>
          <p:cNvSpPr txBox="1"/>
          <p:nvPr/>
        </p:nvSpPr>
        <p:spPr>
          <a:xfrm>
            <a:off x="517432" y="884575"/>
            <a:ext cx="11260454" cy="499624"/>
          </a:xfrm>
          <a:prstGeom prst="rect">
            <a:avLst/>
          </a:prstGeom>
          <a:noFill/>
        </p:spPr>
        <p:txBody>
          <a:bodyPr wrap="square">
            <a:spAutoFit/>
          </a:bodyPr>
          <a:lstStyle/>
          <a:p>
            <a:pPr defTabSz="914377">
              <a:lnSpc>
                <a:spcPct val="150000"/>
              </a:lnSpc>
            </a:pPr>
            <a:r>
              <a:rPr lang="zh-CN" altLang="en-US" sz="2000" b="1" dirty="0">
                <a:solidFill>
                  <a:srgbClr val="003F98"/>
                </a:solidFill>
                <a:latin typeface="微软雅黑"/>
                <a:ea typeface="微软雅黑"/>
              </a:rPr>
              <a:t>全球气候融资总量显著增长，但资金缺口依旧巨大</a:t>
            </a:r>
            <a:endParaRPr lang="en-US" altLang="zh-CN" sz="2000" b="1" dirty="0">
              <a:solidFill>
                <a:srgbClr val="003F98"/>
              </a:solidFill>
              <a:latin typeface="微软雅黑"/>
              <a:ea typeface="微软雅黑"/>
            </a:endParaRPr>
          </a:p>
        </p:txBody>
      </p:sp>
      <p:sp>
        <p:nvSpPr>
          <p:cNvPr id="15" name="文本框 14">
            <a:extLst>
              <a:ext uri="{FF2B5EF4-FFF2-40B4-BE49-F238E27FC236}">
                <a16:creationId xmlns:a16="http://schemas.microsoft.com/office/drawing/2014/main" id="{0FDDADCA-8696-A13E-D4BB-47617D7FCACF}"/>
              </a:ext>
            </a:extLst>
          </p:cNvPr>
          <p:cNvSpPr txBox="1"/>
          <p:nvPr/>
        </p:nvSpPr>
        <p:spPr>
          <a:xfrm>
            <a:off x="506922" y="1379278"/>
            <a:ext cx="5578568" cy="787523"/>
          </a:xfrm>
          <a:prstGeom prst="rect">
            <a:avLst/>
          </a:prstGeom>
          <a:noFill/>
        </p:spPr>
        <p:txBody>
          <a:bodyPr wrap="square">
            <a:spAutoFit/>
          </a:bodyPr>
          <a:lstStyle/>
          <a:p>
            <a:pPr marL="285750" indent="-285750" defTabSz="914377">
              <a:lnSpc>
                <a:spcPct val="150000"/>
              </a:lnSpc>
              <a:buFont typeface="Arial" panose="020B0604020202020204" pitchFamily="34" charset="0"/>
              <a:buChar char="•"/>
            </a:pPr>
            <a:r>
              <a:rPr lang="en-US" altLang="zh-CN" sz="1600" dirty="0">
                <a:solidFill>
                  <a:srgbClr val="000000"/>
                </a:solidFill>
                <a:latin typeface="微软雅黑"/>
                <a:ea typeface="微软雅黑"/>
              </a:rPr>
              <a:t>2021-2022</a:t>
            </a:r>
            <a:r>
              <a:rPr lang="zh-CN" altLang="en-US" sz="1600" dirty="0">
                <a:solidFill>
                  <a:srgbClr val="000000"/>
                </a:solidFill>
                <a:latin typeface="微软雅黑"/>
                <a:ea typeface="微软雅黑"/>
              </a:rPr>
              <a:t>年期间，全球年均气候投融资流量达到</a:t>
            </a:r>
            <a:r>
              <a:rPr lang="en-US" altLang="zh-CN" sz="1600" dirty="0">
                <a:solidFill>
                  <a:srgbClr val="000000"/>
                </a:solidFill>
                <a:latin typeface="微软雅黑"/>
                <a:ea typeface="微软雅黑"/>
              </a:rPr>
              <a:t>1.3</a:t>
            </a:r>
            <a:r>
              <a:rPr lang="zh-CN" altLang="en-US" sz="1600" dirty="0">
                <a:solidFill>
                  <a:srgbClr val="000000"/>
                </a:solidFill>
                <a:latin typeface="微软雅黑"/>
                <a:ea typeface="微软雅黑"/>
              </a:rPr>
              <a:t>万亿美元，约为</a:t>
            </a:r>
            <a:r>
              <a:rPr lang="en-US" altLang="zh-CN" sz="1600" dirty="0">
                <a:solidFill>
                  <a:srgbClr val="000000"/>
                </a:solidFill>
                <a:latin typeface="微软雅黑"/>
                <a:ea typeface="微软雅黑"/>
              </a:rPr>
              <a:t>2019-2020</a:t>
            </a:r>
            <a:r>
              <a:rPr lang="zh-CN" altLang="en-US" sz="1600" dirty="0">
                <a:solidFill>
                  <a:srgbClr val="000000"/>
                </a:solidFill>
                <a:latin typeface="微软雅黑"/>
                <a:ea typeface="微软雅黑"/>
              </a:rPr>
              <a:t>年期间的两倍。</a:t>
            </a:r>
          </a:p>
        </p:txBody>
      </p:sp>
      <p:sp>
        <p:nvSpPr>
          <p:cNvPr id="16" name="矩形 15">
            <a:extLst>
              <a:ext uri="{FF2B5EF4-FFF2-40B4-BE49-F238E27FC236}">
                <a16:creationId xmlns:a16="http://schemas.microsoft.com/office/drawing/2014/main" id="{DC2FCE4E-82F6-0234-4FA9-7ED53EBB88E1}"/>
              </a:ext>
            </a:extLst>
          </p:cNvPr>
          <p:cNvSpPr/>
          <p:nvPr/>
        </p:nvSpPr>
        <p:spPr>
          <a:xfrm>
            <a:off x="304800" y="991933"/>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pic>
        <p:nvPicPr>
          <p:cNvPr id="17" name="Picture 2" descr="图片">
            <a:extLst>
              <a:ext uri="{FF2B5EF4-FFF2-40B4-BE49-F238E27FC236}">
                <a16:creationId xmlns:a16="http://schemas.microsoft.com/office/drawing/2014/main" id="{AA7A68C5-DC39-A70C-50D0-21694A297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32" y="2306344"/>
            <a:ext cx="5941792" cy="3679688"/>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a:extLst>
              <a:ext uri="{FF2B5EF4-FFF2-40B4-BE49-F238E27FC236}">
                <a16:creationId xmlns:a16="http://schemas.microsoft.com/office/drawing/2014/main" id="{C2992AFD-C644-DFF6-C3A8-A35C8D4C0F14}"/>
              </a:ext>
            </a:extLst>
          </p:cNvPr>
          <p:cNvSpPr txBox="1"/>
          <p:nvPr/>
        </p:nvSpPr>
        <p:spPr>
          <a:xfrm>
            <a:off x="649634" y="5974052"/>
            <a:ext cx="5410196" cy="700576"/>
          </a:xfrm>
          <a:prstGeom prst="rect">
            <a:avLst/>
          </a:prstGeom>
          <a:noFill/>
        </p:spPr>
        <p:txBody>
          <a:bodyPr wrap="square">
            <a:spAutoFit/>
          </a:bodyPr>
          <a:lstStyle/>
          <a:p>
            <a:pPr algn="ctr" defTabSz="914377">
              <a:lnSpc>
                <a:spcPct val="150000"/>
              </a:lnSpc>
            </a:pPr>
            <a:r>
              <a:rPr lang="en-US" altLang="zh-CN" sz="1400" dirty="0">
                <a:solidFill>
                  <a:srgbClr val="000000"/>
                </a:solidFill>
                <a:latin typeface="微软雅黑"/>
                <a:ea typeface="微软雅黑"/>
              </a:rPr>
              <a:t>2011-2022</a:t>
            </a:r>
            <a:r>
              <a:rPr lang="zh-CN" altLang="en-US" sz="1400" dirty="0">
                <a:solidFill>
                  <a:srgbClr val="000000"/>
                </a:solidFill>
                <a:latin typeface="微软雅黑"/>
                <a:ea typeface="微软雅黑"/>
              </a:rPr>
              <a:t>年间全球气候融资概况</a:t>
            </a:r>
            <a:endParaRPr lang="en-US" altLang="zh-CN" sz="1400" dirty="0">
              <a:solidFill>
                <a:srgbClr val="000000"/>
              </a:solidFill>
              <a:latin typeface="微软雅黑"/>
              <a:ea typeface="微软雅黑"/>
            </a:endParaRPr>
          </a:p>
          <a:p>
            <a:pPr algn="ctr" defTabSz="914377">
              <a:lnSpc>
                <a:spcPct val="150000"/>
              </a:lnSpc>
            </a:pPr>
            <a:r>
              <a:rPr lang="zh-CN" altLang="en-US" sz="1400" i="1" dirty="0">
                <a:solidFill>
                  <a:srgbClr val="000000"/>
                </a:solidFill>
                <a:latin typeface="微软雅黑"/>
                <a:ea typeface="微软雅黑"/>
              </a:rPr>
              <a:t>来源：气候政策倡议组织（</a:t>
            </a:r>
            <a:r>
              <a:rPr lang="en-US" altLang="zh-CN" sz="1400" i="1" dirty="0">
                <a:solidFill>
                  <a:srgbClr val="000000"/>
                </a:solidFill>
                <a:latin typeface="微软雅黑"/>
                <a:ea typeface="微软雅黑"/>
              </a:rPr>
              <a:t>CPI</a:t>
            </a:r>
            <a:r>
              <a:rPr lang="zh-CN" altLang="en-US" sz="1400" i="1" dirty="0">
                <a:solidFill>
                  <a:srgbClr val="000000"/>
                </a:solidFill>
                <a:latin typeface="微软雅黑"/>
                <a:ea typeface="微软雅黑"/>
              </a:rPr>
              <a:t>）</a:t>
            </a:r>
            <a:r>
              <a:rPr lang="en-US" altLang="zh-CN" sz="1400" i="1" dirty="0">
                <a:solidFill>
                  <a:srgbClr val="000000"/>
                </a:solidFill>
                <a:latin typeface="微软雅黑"/>
                <a:ea typeface="微软雅黑"/>
              </a:rPr>
              <a:t>,《2023</a:t>
            </a:r>
            <a:r>
              <a:rPr lang="zh-CN" altLang="en-US" sz="1400" i="1" dirty="0">
                <a:solidFill>
                  <a:srgbClr val="000000"/>
                </a:solidFill>
                <a:latin typeface="微软雅黑"/>
                <a:ea typeface="微软雅黑"/>
              </a:rPr>
              <a:t>年全球气候投融资报告</a:t>
            </a:r>
            <a:r>
              <a:rPr lang="en-US" altLang="zh-CN" sz="1400" i="1" dirty="0">
                <a:solidFill>
                  <a:srgbClr val="000000"/>
                </a:solidFill>
                <a:latin typeface="微软雅黑"/>
                <a:ea typeface="微软雅黑"/>
              </a:rPr>
              <a:t>》</a:t>
            </a:r>
            <a:endParaRPr lang="zh-CN" altLang="en-US" sz="1400" i="1" dirty="0">
              <a:solidFill>
                <a:srgbClr val="000000"/>
              </a:solidFill>
              <a:latin typeface="微软雅黑"/>
              <a:ea typeface="微软雅黑"/>
            </a:endParaRPr>
          </a:p>
        </p:txBody>
      </p:sp>
      <p:sp>
        <p:nvSpPr>
          <p:cNvPr id="19" name="文本框 18">
            <a:extLst>
              <a:ext uri="{FF2B5EF4-FFF2-40B4-BE49-F238E27FC236}">
                <a16:creationId xmlns:a16="http://schemas.microsoft.com/office/drawing/2014/main" id="{C9C4FFFA-28D2-3CAC-DF40-66FD9939A2F2}"/>
              </a:ext>
            </a:extLst>
          </p:cNvPr>
          <p:cNvSpPr txBox="1"/>
          <p:nvPr/>
        </p:nvSpPr>
        <p:spPr>
          <a:xfrm>
            <a:off x="6459224" y="5957515"/>
            <a:ext cx="5410196" cy="700576"/>
          </a:xfrm>
          <a:prstGeom prst="rect">
            <a:avLst/>
          </a:prstGeom>
          <a:noFill/>
        </p:spPr>
        <p:txBody>
          <a:bodyPr wrap="square">
            <a:spAutoFit/>
          </a:bodyPr>
          <a:lstStyle/>
          <a:p>
            <a:pPr algn="ctr" defTabSz="914377">
              <a:lnSpc>
                <a:spcPct val="150000"/>
              </a:lnSpc>
            </a:pPr>
            <a:r>
              <a:rPr lang="zh-CN" altLang="en-US" sz="1400" dirty="0">
                <a:solidFill>
                  <a:srgbClr val="000000"/>
                </a:solidFill>
                <a:latin typeface="微软雅黑"/>
                <a:ea typeface="微软雅黑"/>
              </a:rPr>
              <a:t>到 </a:t>
            </a:r>
            <a:r>
              <a:rPr lang="en-US" altLang="zh-CN" sz="1400" dirty="0">
                <a:solidFill>
                  <a:srgbClr val="000000"/>
                </a:solidFill>
                <a:latin typeface="微软雅黑"/>
                <a:ea typeface="微软雅黑"/>
              </a:rPr>
              <a:t>2050 </a:t>
            </a:r>
            <a:r>
              <a:rPr lang="zh-CN" altLang="en-US" sz="1400" dirty="0">
                <a:solidFill>
                  <a:srgbClr val="000000"/>
                </a:solidFill>
                <a:latin typeface="微软雅黑"/>
                <a:ea typeface="微软雅黑"/>
              </a:rPr>
              <a:t>年全球气候投融资总量和预计年均需求量</a:t>
            </a:r>
            <a:endParaRPr lang="en-US" altLang="zh-CN" sz="1400" dirty="0">
              <a:solidFill>
                <a:srgbClr val="000000"/>
              </a:solidFill>
              <a:latin typeface="微软雅黑"/>
              <a:ea typeface="微软雅黑"/>
            </a:endParaRPr>
          </a:p>
          <a:p>
            <a:pPr algn="ctr" defTabSz="914377">
              <a:lnSpc>
                <a:spcPct val="150000"/>
              </a:lnSpc>
            </a:pPr>
            <a:r>
              <a:rPr lang="zh-CN" altLang="en-US" sz="1400" i="1" dirty="0">
                <a:solidFill>
                  <a:srgbClr val="000000"/>
                </a:solidFill>
                <a:latin typeface="微软雅黑"/>
                <a:ea typeface="微软雅黑"/>
              </a:rPr>
              <a:t>来源：气候政策倡议组织（</a:t>
            </a:r>
            <a:r>
              <a:rPr lang="en-US" altLang="zh-CN" sz="1400" i="1" dirty="0">
                <a:solidFill>
                  <a:srgbClr val="000000"/>
                </a:solidFill>
                <a:latin typeface="微软雅黑"/>
                <a:ea typeface="微软雅黑"/>
              </a:rPr>
              <a:t>CPI</a:t>
            </a:r>
            <a:r>
              <a:rPr lang="zh-CN" altLang="en-US" sz="1400" i="1" dirty="0">
                <a:solidFill>
                  <a:srgbClr val="000000"/>
                </a:solidFill>
                <a:latin typeface="微软雅黑"/>
                <a:ea typeface="微软雅黑"/>
              </a:rPr>
              <a:t>）</a:t>
            </a:r>
            <a:r>
              <a:rPr lang="en-US" altLang="zh-CN" sz="1400" i="1" dirty="0">
                <a:solidFill>
                  <a:srgbClr val="000000"/>
                </a:solidFill>
                <a:latin typeface="微软雅黑"/>
                <a:ea typeface="微软雅黑"/>
              </a:rPr>
              <a:t>,《2023</a:t>
            </a:r>
            <a:r>
              <a:rPr lang="zh-CN" altLang="en-US" sz="1400" i="1" dirty="0">
                <a:solidFill>
                  <a:srgbClr val="000000"/>
                </a:solidFill>
                <a:latin typeface="微软雅黑"/>
                <a:ea typeface="微软雅黑"/>
              </a:rPr>
              <a:t>年全球气候投融资报告</a:t>
            </a:r>
            <a:r>
              <a:rPr lang="en-US" altLang="zh-CN" sz="1400" i="1" dirty="0">
                <a:solidFill>
                  <a:srgbClr val="000000"/>
                </a:solidFill>
                <a:latin typeface="微软雅黑"/>
                <a:ea typeface="微软雅黑"/>
              </a:rPr>
              <a:t>》</a:t>
            </a:r>
            <a:endParaRPr lang="zh-CN" altLang="en-US" sz="1400" i="1" dirty="0">
              <a:solidFill>
                <a:srgbClr val="000000"/>
              </a:solidFill>
              <a:latin typeface="微软雅黑"/>
              <a:ea typeface="微软雅黑"/>
            </a:endParaRPr>
          </a:p>
        </p:txBody>
      </p:sp>
      <p:sp>
        <p:nvSpPr>
          <p:cNvPr id="20" name="文本框 19">
            <a:extLst>
              <a:ext uri="{FF2B5EF4-FFF2-40B4-BE49-F238E27FC236}">
                <a16:creationId xmlns:a16="http://schemas.microsoft.com/office/drawing/2014/main" id="{74B5524B-BAF9-9020-F260-22194C12FC71}"/>
              </a:ext>
            </a:extLst>
          </p:cNvPr>
          <p:cNvSpPr txBox="1"/>
          <p:nvPr/>
        </p:nvSpPr>
        <p:spPr>
          <a:xfrm>
            <a:off x="6348248" y="1379278"/>
            <a:ext cx="5578568" cy="787523"/>
          </a:xfrm>
          <a:prstGeom prst="rect">
            <a:avLst/>
          </a:prstGeom>
          <a:noFill/>
        </p:spPr>
        <p:txBody>
          <a:bodyPr wrap="square">
            <a:spAutoFit/>
          </a:bodyPr>
          <a:lstStyle/>
          <a:p>
            <a:pPr marL="285750" indent="-285750" defTabSz="914377">
              <a:lnSpc>
                <a:spcPct val="150000"/>
              </a:lnSpc>
              <a:buFont typeface="Arial" panose="020B0604020202020204" pitchFamily="34" charset="0"/>
              <a:buChar char="•"/>
            </a:pPr>
            <a:r>
              <a:rPr lang="zh-CN" altLang="en-US" sz="1600" dirty="0">
                <a:solidFill>
                  <a:srgbClr val="000000"/>
                </a:solidFill>
                <a:latin typeface="微软雅黑"/>
                <a:ea typeface="微软雅黑"/>
              </a:rPr>
              <a:t>资金需求方面，</a:t>
            </a:r>
            <a:r>
              <a:rPr lang="en-US" altLang="zh-CN" sz="1600" dirty="0">
                <a:solidFill>
                  <a:srgbClr val="000000"/>
                </a:solidFill>
                <a:latin typeface="微软雅黑"/>
                <a:ea typeface="微软雅黑"/>
              </a:rPr>
              <a:t>2022</a:t>
            </a:r>
            <a:r>
              <a:rPr lang="zh-CN" altLang="en-US" sz="1600" dirty="0">
                <a:solidFill>
                  <a:srgbClr val="000000"/>
                </a:solidFill>
                <a:latin typeface="微软雅黑"/>
                <a:ea typeface="微软雅黑"/>
              </a:rPr>
              <a:t>年资金需求预计为</a:t>
            </a:r>
            <a:r>
              <a:rPr lang="en-US" altLang="zh-CN" sz="1600" dirty="0">
                <a:solidFill>
                  <a:srgbClr val="000000"/>
                </a:solidFill>
                <a:latin typeface="微软雅黑"/>
                <a:ea typeface="微软雅黑"/>
              </a:rPr>
              <a:t>8.1</a:t>
            </a:r>
            <a:r>
              <a:rPr lang="zh-CN" altLang="en-US" sz="1600" dirty="0">
                <a:solidFill>
                  <a:srgbClr val="000000"/>
                </a:solidFill>
                <a:latin typeface="微软雅黑"/>
                <a:ea typeface="微软雅黑"/>
              </a:rPr>
              <a:t>万亿美元；</a:t>
            </a:r>
            <a:endParaRPr lang="en-US" altLang="zh-CN" sz="1600" dirty="0">
              <a:solidFill>
                <a:srgbClr val="000000"/>
              </a:solidFill>
              <a:latin typeface="微软雅黑"/>
              <a:ea typeface="微软雅黑"/>
            </a:endParaRPr>
          </a:p>
          <a:p>
            <a:pPr marL="285750" indent="-285750" defTabSz="914377">
              <a:lnSpc>
                <a:spcPct val="150000"/>
              </a:lnSpc>
              <a:buFont typeface="Arial" panose="020B0604020202020204" pitchFamily="34" charset="0"/>
              <a:buChar char="•"/>
            </a:pPr>
            <a:r>
              <a:rPr lang="zh-CN" altLang="en-US" sz="1600" dirty="0">
                <a:solidFill>
                  <a:srgbClr val="000000"/>
                </a:solidFill>
                <a:latin typeface="微软雅黑"/>
                <a:ea typeface="微软雅黑"/>
              </a:rPr>
              <a:t>全球气候资金需求不断增加，到</a:t>
            </a:r>
            <a:r>
              <a:rPr lang="en-US" altLang="zh-CN" sz="1600" dirty="0">
                <a:solidFill>
                  <a:srgbClr val="000000"/>
                </a:solidFill>
                <a:latin typeface="微软雅黑"/>
                <a:ea typeface="微软雅黑"/>
              </a:rPr>
              <a:t>2030</a:t>
            </a:r>
            <a:r>
              <a:rPr lang="zh-CN" altLang="en-US" sz="1600" dirty="0">
                <a:solidFill>
                  <a:srgbClr val="000000"/>
                </a:solidFill>
                <a:latin typeface="微软雅黑"/>
                <a:ea typeface="微软雅黑"/>
              </a:rPr>
              <a:t>年增长至</a:t>
            </a:r>
            <a:r>
              <a:rPr lang="en-US" altLang="zh-CN" sz="1600" dirty="0">
                <a:solidFill>
                  <a:srgbClr val="000000"/>
                </a:solidFill>
                <a:latin typeface="微软雅黑"/>
                <a:ea typeface="微软雅黑"/>
              </a:rPr>
              <a:t>9</a:t>
            </a:r>
            <a:r>
              <a:rPr lang="zh-CN" altLang="en-US" sz="1600" dirty="0">
                <a:solidFill>
                  <a:srgbClr val="000000"/>
                </a:solidFill>
                <a:latin typeface="微软雅黑"/>
                <a:ea typeface="微软雅黑"/>
              </a:rPr>
              <a:t>万亿美元。</a:t>
            </a:r>
          </a:p>
        </p:txBody>
      </p:sp>
      <p:grpSp>
        <p:nvGrpSpPr>
          <p:cNvPr id="21" name="组合 20">
            <a:extLst>
              <a:ext uri="{FF2B5EF4-FFF2-40B4-BE49-F238E27FC236}">
                <a16:creationId xmlns:a16="http://schemas.microsoft.com/office/drawing/2014/main" id="{8C236A3D-309F-85F0-AF48-CB6ED6C33FD7}"/>
              </a:ext>
            </a:extLst>
          </p:cNvPr>
          <p:cNvGrpSpPr/>
          <p:nvPr/>
        </p:nvGrpSpPr>
        <p:grpSpPr>
          <a:xfrm>
            <a:off x="6574188" y="2505095"/>
            <a:ext cx="5279390" cy="3371177"/>
            <a:chOff x="6574188" y="2306320"/>
            <a:chExt cx="5279390" cy="3371177"/>
          </a:xfrm>
        </p:grpSpPr>
        <p:pic>
          <p:nvPicPr>
            <p:cNvPr id="22" name="图片 21">
              <a:extLst>
                <a:ext uri="{FF2B5EF4-FFF2-40B4-BE49-F238E27FC236}">
                  <a16:creationId xmlns:a16="http://schemas.microsoft.com/office/drawing/2014/main" id="{86A1663A-45AC-6A7B-19A0-202825D4DD4C}"/>
                </a:ext>
              </a:extLst>
            </p:cNvPr>
            <p:cNvPicPr>
              <a:picLocks noChangeAspect="1"/>
            </p:cNvPicPr>
            <p:nvPr/>
          </p:nvPicPr>
          <p:blipFill>
            <a:blip r:embed="rId3"/>
            <a:stretch>
              <a:fillRect/>
            </a:stretch>
          </p:blipFill>
          <p:spPr>
            <a:xfrm>
              <a:off x="6574188" y="2306320"/>
              <a:ext cx="5279390" cy="3371177"/>
            </a:xfrm>
            <a:prstGeom prst="rect">
              <a:avLst/>
            </a:prstGeom>
          </p:spPr>
        </p:pic>
        <p:sp>
          <p:nvSpPr>
            <p:cNvPr id="23" name="矩形 22">
              <a:extLst>
                <a:ext uri="{FF2B5EF4-FFF2-40B4-BE49-F238E27FC236}">
                  <a16:creationId xmlns:a16="http://schemas.microsoft.com/office/drawing/2014/main" id="{D02214EB-306D-64BE-673D-BA9B762EEFCE}"/>
                </a:ext>
              </a:extLst>
            </p:cNvPr>
            <p:cNvSpPr/>
            <p:nvPr/>
          </p:nvSpPr>
          <p:spPr>
            <a:xfrm>
              <a:off x="7054518" y="4251841"/>
              <a:ext cx="812800" cy="335518"/>
            </a:xfrm>
            <a:prstGeom prst="rect">
              <a:avLst/>
            </a:prstGeom>
            <a:solidFill>
              <a:srgbClr val="3A693C"/>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1" lang="zh-CN" altLang="en-US" sz="1200" b="1" i="0" u="none" strike="noStrike" kern="0" cap="none" spc="0" normalizeH="0" baseline="0" noProof="0" dirty="0">
                  <a:ln>
                    <a:noFill/>
                  </a:ln>
                  <a:solidFill>
                    <a:srgbClr val="FFFFFF"/>
                  </a:solidFill>
                  <a:effectLst/>
                  <a:uLnTx/>
                  <a:uFillTx/>
                  <a:latin typeface="微软雅黑"/>
                  <a:ea typeface="微软雅黑"/>
                  <a:cs typeface="+mn-cs"/>
                </a:rPr>
                <a:t>资金缺口</a:t>
              </a:r>
            </a:p>
          </p:txBody>
        </p:sp>
        <p:sp>
          <p:nvSpPr>
            <p:cNvPr id="24" name="左大括号 23">
              <a:extLst>
                <a:ext uri="{FF2B5EF4-FFF2-40B4-BE49-F238E27FC236}">
                  <a16:creationId xmlns:a16="http://schemas.microsoft.com/office/drawing/2014/main" id="{5B0F0868-3581-EBC0-7385-D95DB6D9EF62}"/>
                </a:ext>
              </a:extLst>
            </p:cNvPr>
            <p:cNvSpPr/>
            <p:nvPr/>
          </p:nvSpPr>
          <p:spPr>
            <a:xfrm>
              <a:off x="7924800" y="3916680"/>
              <a:ext cx="213360" cy="1169670"/>
            </a:xfrm>
            <a:prstGeom prst="leftBrace">
              <a:avLst>
                <a:gd name="adj1" fmla="val 8333"/>
                <a:gd name="adj2" fmla="val 45440"/>
              </a:avLst>
            </a:prstGeom>
            <a:noFill/>
            <a:ln w="19050" cap="flat" cmpd="sng" algn="ctr">
              <a:solidFill>
                <a:srgbClr val="3A693C"/>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cs typeface="+mn-cs"/>
              </a:endParaRPr>
            </a:p>
          </p:txBody>
        </p:sp>
      </p:grpSp>
    </p:spTree>
    <p:extLst>
      <p:ext uri="{BB962C8B-B14F-4D97-AF65-F5344CB8AC3E}">
        <p14:creationId xmlns:p14="http://schemas.microsoft.com/office/powerpoint/2010/main" val="3859532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气候金融产生的背景</a:t>
            </a:r>
            <a:endParaRPr lang="zh-CN" altLang="en-US" dirty="0"/>
          </a:p>
        </p:txBody>
      </p:sp>
      <p:grpSp>
        <p:nvGrpSpPr>
          <p:cNvPr id="2" name="组合 1">
            <a:extLst>
              <a:ext uri="{FF2B5EF4-FFF2-40B4-BE49-F238E27FC236}">
                <a16:creationId xmlns:a16="http://schemas.microsoft.com/office/drawing/2014/main" id="{801F6FD2-DAA1-3789-BF87-75184CC48C6E}"/>
              </a:ext>
            </a:extLst>
          </p:cNvPr>
          <p:cNvGrpSpPr/>
          <p:nvPr/>
        </p:nvGrpSpPr>
        <p:grpSpPr>
          <a:xfrm>
            <a:off x="304800" y="1067923"/>
            <a:ext cx="11473086" cy="1321636"/>
            <a:chOff x="304800" y="5446065"/>
            <a:chExt cx="11473086" cy="1321636"/>
          </a:xfrm>
        </p:grpSpPr>
        <p:sp>
          <p:nvSpPr>
            <p:cNvPr id="3" name="文本框 2">
              <a:extLst>
                <a:ext uri="{FF2B5EF4-FFF2-40B4-BE49-F238E27FC236}">
                  <a16:creationId xmlns:a16="http://schemas.microsoft.com/office/drawing/2014/main" id="{125F4B97-1E8E-C629-8E28-8F5DE2829560}"/>
                </a:ext>
              </a:extLst>
            </p:cNvPr>
            <p:cNvSpPr txBox="1"/>
            <p:nvPr/>
          </p:nvSpPr>
          <p:spPr>
            <a:xfrm>
              <a:off x="519952" y="5446065"/>
              <a:ext cx="11088952" cy="400110"/>
            </a:xfrm>
            <a:prstGeom prst="rect">
              <a:avLst/>
            </a:prstGeom>
            <a:noFill/>
          </p:spPr>
          <p:txBody>
            <a:bodyPr wrap="square">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rgbClr val="003F98"/>
                  </a:solidFill>
                  <a:effectLst/>
                  <a:uLnTx/>
                  <a:uFillTx/>
                  <a:latin typeface="微软雅黑"/>
                  <a:ea typeface="微软雅黑"/>
                </a:rPr>
                <a:t>作为目前世界上温室气体排放量最大的国家，中国亟需更多的气候投融资以及配套理论支持</a:t>
              </a:r>
            </a:p>
          </p:txBody>
        </p:sp>
        <p:sp>
          <p:nvSpPr>
            <p:cNvPr id="4" name="矩形 3">
              <a:extLst>
                <a:ext uri="{FF2B5EF4-FFF2-40B4-BE49-F238E27FC236}">
                  <a16:creationId xmlns:a16="http://schemas.microsoft.com/office/drawing/2014/main" id="{7505E60E-19BD-A21F-DF86-876F490AE1FB}"/>
                </a:ext>
              </a:extLst>
            </p:cNvPr>
            <p:cNvSpPr/>
            <p:nvPr/>
          </p:nvSpPr>
          <p:spPr>
            <a:xfrm>
              <a:off x="304800" y="5448120"/>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6" name="文本框 5">
              <a:extLst>
                <a:ext uri="{FF2B5EF4-FFF2-40B4-BE49-F238E27FC236}">
                  <a16:creationId xmlns:a16="http://schemas.microsoft.com/office/drawing/2014/main" id="{5C37793E-3B72-CA5B-F50E-40A9A6D4078E}"/>
                </a:ext>
              </a:extLst>
            </p:cNvPr>
            <p:cNvSpPr txBox="1"/>
            <p:nvPr/>
          </p:nvSpPr>
          <p:spPr>
            <a:xfrm>
              <a:off x="517432" y="5893294"/>
              <a:ext cx="11260454" cy="874407"/>
            </a:xfrm>
            <a:prstGeom prst="rect">
              <a:avLst/>
            </a:prstGeom>
            <a:noFill/>
          </p:spPr>
          <p:txBody>
            <a:bodyPr wrap="square">
              <a:spAutoFit/>
            </a:bodyPr>
            <a:lstStyle/>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0" cap="none" spc="0" normalizeH="0" baseline="0" noProof="0" dirty="0">
                  <a:ln>
                    <a:noFill/>
                  </a:ln>
                  <a:solidFill>
                    <a:srgbClr val="000000"/>
                  </a:solidFill>
                  <a:effectLst/>
                  <a:uLnTx/>
                  <a:uFillTx/>
                  <a:latin typeface="微软雅黑"/>
                  <a:ea typeface="微软雅黑"/>
                </a:rPr>
                <a:t>根据</a:t>
              </a:r>
              <a:r>
                <a:rPr kumimoji="0" lang="en-US" altLang="zh-CN" sz="1800" b="0" i="0" u="none" strike="noStrike" kern="0" cap="none" spc="0" normalizeH="0" baseline="0" noProof="0" dirty="0">
                  <a:ln>
                    <a:noFill/>
                  </a:ln>
                  <a:solidFill>
                    <a:srgbClr val="000000"/>
                  </a:solidFill>
                  <a:effectLst/>
                  <a:uLnTx/>
                  <a:uFillTx/>
                  <a:latin typeface="微软雅黑"/>
                  <a:ea typeface="微软雅黑"/>
                </a:rPr>
                <a:t>CPI 2021</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年</a:t>
              </a:r>
              <a:r>
                <a:rPr kumimoji="0" lang="en-US" altLang="zh-CN" sz="1800" b="0" i="0" u="none" strike="noStrike" kern="0" cap="none" spc="0" normalizeH="0" baseline="0" noProof="0" dirty="0">
                  <a:ln>
                    <a:noFill/>
                  </a:ln>
                  <a:solidFill>
                    <a:srgbClr val="000000"/>
                  </a:solidFill>
                  <a:effectLst/>
                  <a:uLnTx/>
                  <a:uFillTx/>
                  <a:latin typeface="微软雅黑"/>
                  <a:ea typeface="微软雅黑"/>
                </a:rPr>
                <a:t>《</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中国扩大气候金融的潜力</a:t>
              </a:r>
              <a:r>
                <a:rPr kumimoji="0" lang="en-US" altLang="zh-CN" sz="1800" b="0" i="0" u="none" strike="noStrike" kern="0" cap="none" spc="0" normalizeH="0" baseline="0" noProof="0" dirty="0">
                  <a:ln>
                    <a:noFill/>
                  </a:ln>
                  <a:solidFill>
                    <a:srgbClr val="000000"/>
                  </a:solidFill>
                  <a:effectLst/>
                  <a:uLnTx/>
                  <a:uFillTx/>
                  <a:latin typeface="微软雅黑"/>
                  <a:ea typeface="微软雅黑"/>
                </a:rPr>
                <a:t>》</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报告，国内气候投资在整个金融系统的渗透率仅为</a:t>
              </a:r>
              <a:r>
                <a:rPr kumimoji="0" lang="en-US" altLang="zh-CN" sz="1800" b="0" i="0" u="none" strike="noStrike" kern="0" cap="none" spc="0" normalizeH="0" baseline="0" noProof="0" dirty="0">
                  <a:ln>
                    <a:noFill/>
                  </a:ln>
                  <a:solidFill>
                    <a:srgbClr val="000000"/>
                  </a:solidFill>
                  <a:effectLst/>
                  <a:uLnTx/>
                  <a:uFillTx/>
                  <a:latin typeface="微软雅黑"/>
                  <a:ea typeface="微软雅黑"/>
                </a:rPr>
                <a:t>4%</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a:t>
              </a:r>
              <a:endParaRPr kumimoji="0" lang="en-US" altLang="zh-CN" sz="1800"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0" cap="none" spc="0" normalizeH="0" baseline="0" noProof="0" dirty="0">
                  <a:ln>
                    <a:noFill/>
                  </a:ln>
                  <a:solidFill>
                    <a:srgbClr val="000000"/>
                  </a:solidFill>
                  <a:effectLst/>
                  <a:uLnTx/>
                  <a:uFillTx/>
                  <a:latin typeface="微软雅黑"/>
                  <a:ea typeface="微软雅黑"/>
                </a:rPr>
                <a:t>为实现中国的气候承诺，在未来十年中国将会有每年</a:t>
              </a:r>
              <a:r>
                <a:rPr kumimoji="0" lang="en-US" altLang="zh-CN" sz="1800" b="0" i="0" u="none" strike="noStrike" kern="0" cap="none" spc="0" normalizeH="0" baseline="0" noProof="0" dirty="0">
                  <a:ln>
                    <a:noFill/>
                  </a:ln>
                  <a:solidFill>
                    <a:srgbClr val="000000"/>
                  </a:solidFill>
                  <a:effectLst/>
                  <a:uLnTx/>
                  <a:uFillTx/>
                  <a:latin typeface="微软雅黑"/>
                  <a:ea typeface="微软雅黑"/>
                </a:rPr>
                <a:t>9.5</a:t>
              </a:r>
              <a:r>
                <a:rPr kumimoji="0" lang="zh-CN" altLang="en-US" sz="1800" b="0" i="0" u="none" strike="noStrike" kern="0" cap="none" spc="0" normalizeH="0" baseline="0" noProof="0" dirty="0">
                  <a:ln>
                    <a:noFill/>
                  </a:ln>
                  <a:solidFill>
                    <a:srgbClr val="000000"/>
                  </a:solidFill>
                  <a:effectLst/>
                  <a:uLnTx/>
                  <a:uFillTx/>
                  <a:latin typeface="微软雅黑"/>
                  <a:ea typeface="微软雅黑"/>
                </a:rPr>
                <a:t>万亿元的投资需求。</a:t>
              </a:r>
            </a:p>
          </p:txBody>
        </p:sp>
      </p:grpSp>
      <p:grpSp>
        <p:nvGrpSpPr>
          <p:cNvPr id="7" name="组合 6">
            <a:extLst>
              <a:ext uri="{FF2B5EF4-FFF2-40B4-BE49-F238E27FC236}">
                <a16:creationId xmlns:a16="http://schemas.microsoft.com/office/drawing/2014/main" id="{87623D2B-C45A-BF57-9493-9DBCBBEE5ABE}"/>
              </a:ext>
            </a:extLst>
          </p:cNvPr>
          <p:cNvGrpSpPr/>
          <p:nvPr/>
        </p:nvGrpSpPr>
        <p:grpSpPr>
          <a:xfrm>
            <a:off x="2713987" y="2716691"/>
            <a:ext cx="6382506" cy="3451289"/>
            <a:chOff x="2713987" y="2389696"/>
            <a:chExt cx="6382506" cy="3678671"/>
          </a:xfrm>
        </p:grpSpPr>
        <p:pic>
          <p:nvPicPr>
            <p:cNvPr id="8" name="图片 7">
              <a:extLst>
                <a:ext uri="{FF2B5EF4-FFF2-40B4-BE49-F238E27FC236}">
                  <a16:creationId xmlns:a16="http://schemas.microsoft.com/office/drawing/2014/main" id="{6D86F145-0360-864C-942B-9D68F9279CB0}"/>
                </a:ext>
              </a:extLst>
            </p:cNvPr>
            <p:cNvPicPr>
              <a:picLocks noChangeAspect="1"/>
            </p:cNvPicPr>
            <p:nvPr/>
          </p:nvPicPr>
          <p:blipFill>
            <a:blip r:embed="rId2"/>
            <a:stretch>
              <a:fillRect/>
            </a:stretch>
          </p:blipFill>
          <p:spPr>
            <a:xfrm>
              <a:off x="2713987" y="2389696"/>
              <a:ext cx="6230318" cy="3585746"/>
            </a:xfrm>
            <a:prstGeom prst="rect">
              <a:avLst/>
            </a:prstGeom>
          </p:spPr>
        </p:pic>
        <p:sp>
          <p:nvSpPr>
            <p:cNvPr id="9" name="文本框 8">
              <a:extLst>
                <a:ext uri="{FF2B5EF4-FFF2-40B4-BE49-F238E27FC236}">
                  <a16:creationId xmlns:a16="http://schemas.microsoft.com/office/drawing/2014/main" id="{B13FC998-4C55-2F0C-5CA2-6C59795C3158}"/>
                </a:ext>
              </a:extLst>
            </p:cNvPr>
            <p:cNvSpPr txBox="1"/>
            <p:nvPr/>
          </p:nvSpPr>
          <p:spPr>
            <a:xfrm>
              <a:off x="4216400" y="2727543"/>
              <a:ext cx="668773" cy="215444"/>
            </a:xfrm>
            <a:prstGeom prst="rect">
              <a:avLst/>
            </a:prstGeom>
            <a:solidFill>
              <a:srgbClr val="FFFFFF"/>
            </a:solid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srgbClr val="000000"/>
                  </a:solidFill>
                  <a:effectLst/>
                  <a:uLnTx/>
                  <a:uFillTx/>
                  <a:latin typeface="微软雅黑"/>
                  <a:ea typeface="微软雅黑"/>
                </a:rPr>
                <a:t>7% </a:t>
              </a:r>
              <a:r>
                <a:rPr kumimoji="0" lang="zh-CN" altLang="en-US" sz="800" b="0" i="0" u="none" strike="noStrike" kern="0" cap="none" spc="0" normalizeH="0" baseline="0" noProof="0" dirty="0">
                  <a:ln>
                    <a:noFill/>
                  </a:ln>
                  <a:solidFill>
                    <a:srgbClr val="000000"/>
                  </a:solidFill>
                  <a:effectLst/>
                  <a:uLnTx/>
                  <a:uFillTx/>
                  <a:latin typeface="微软雅黑"/>
                  <a:ea typeface="微软雅黑"/>
                </a:rPr>
                <a:t>绿色</a:t>
              </a:r>
            </a:p>
          </p:txBody>
        </p:sp>
        <p:sp>
          <p:nvSpPr>
            <p:cNvPr id="10" name="文本框 9">
              <a:extLst>
                <a:ext uri="{FF2B5EF4-FFF2-40B4-BE49-F238E27FC236}">
                  <a16:creationId xmlns:a16="http://schemas.microsoft.com/office/drawing/2014/main" id="{ADB3BB22-BB3D-79DD-7F1C-CCBDCD538EC6}"/>
                </a:ext>
              </a:extLst>
            </p:cNvPr>
            <p:cNvSpPr txBox="1"/>
            <p:nvPr/>
          </p:nvSpPr>
          <p:spPr>
            <a:xfrm>
              <a:off x="5643880" y="4033103"/>
              <a:ext cx="668773" cy="215444"/>
            </a:xfrm>
            <a:prstGeom prst="rect">
              <a:avLst/>
            </a:prstGeom>
            <a:solidFill>
              <a:srgbClr val="FFFFFF"/>
            </a:solid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srgbClr val="000000"/>
                  </a:solidFill>
                  <a:effectLst/>
                  <a:uLnTx/>
                  <a:uFillTx/>
                  <a:latin typeface="微软雅黑"/>
                  <a:ea typeface="微软雅黑"/>
                </a:rPr>
                <a:t>1% </a:t>
              </a:r>
              <a:r>
                <a:rPr kumimoji="0" lang="zh-CN" altLang="en-US" sz="800" b="0" i="0" u="none" strike="noStrike" kern="0" cap="none" spc="0" normalizeH="0" baseline="0" noProof="0" dirty="0">
                  <a:ln>
                    <a:noFill/>
                  </a:ln>
                  <a:solidFill>
                    <a:srgbClr val="000000"/>
                  </a:solidFill>
                  <a:effectLst/>
                  <a:uLnTx/>
                  <a:uFillTx/>
                  <a:latin typeface="微软雅黑"/>
                  <a:ea typeface="微软雅黑"/>
                </a:rPr>
                <a:t>绿色</a:t>
              </a:r>
            </a:p>
          </p:txBody>
        </p:sp>
        <p:sp>
          <p:nvSpPr>
            <p:cNvPr id="11" name="文本框 10">
              <a:extLst>
                <a:ext uri="{FF2B5EF4-FFF2-40B4-BE49-F238E27FC236}">
                  <a16:creationId xmlns:a16="http://schemas.microsoft.com/office/drawing/2014/main" id="{233D10E2-88E4-80A0-7B97-06BCFCA32B17}"/>
                </a:ext>
              </a:extLst>
            </p:cNvPr>
            <p:cNvSpPr txBox="1"/>
            <p:nvPr/>
          </p:nvSpPr>
          <p:spPr>
            <a:xfrm>
              <a:off x="7025640" y="4536023"/>
              <a:ext cx="668773" cy="215444"/>
            </a:xfrm>
            <a:prstGeom prst="rect">
              <a:avLst/>
            </a:prstGeom>
            <a:solidFill>
              <a:srgbClr val="FFFFFF"/>
            </a:solid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srgbClr val="000000"/>
                  </a:solidFill>
                  <a:effectLst/>
                  <a:uLnTx/>
                  <a:uFillTx/>
                  <a:latin typeface="微软雅黑"/>
                  <a:ea typeface="微软雅黑"/>
                </a:rPr>
                <a:t>1% </a:t>
              </a:r>
              <a:r>
                <a:rPr kumimoji="0" lang="zh-CN" altLang="en-US" sz="800" b="0" i="0" u="none" strike="noStrike" kern="0" cap="none" spc="0" normalizeH="0" baseline="0" noProof="0" dirty="0">
                  <a:ln>
                    <a:noFill/>
                  </a:ln>
                  <a:solidFill>
                    <a:srgbClr val="000000"/>
                  </a:solidFill>
                  <a:effectLst/>
                  <a:uLnTx/>
                  <a:uFillTx/>
                  <a:latin typeface="微软雅黑"/>
                  <a:ea typeface="微软雅黑"/>
                </a:rPr>
                <a:t>绿色</a:t>
              </a:r>
            </a:p>
          </p:txBody>
        </p:sp>
        <p:sp>
          <p:nvSpPr>
            <p:cNvPr id="12" name="文本框 11">
              <a:extLst>
                <a:ext uri="{FF2B5EF4-FFF2-40B4-BE49-F238E27FC236}">
                  <a16:creationId xmlns:a16="http://schemas.microsoft.com/office/drawing/2014/main" id="{DC1FFB8C-A1E3-6469-2245-8D2E351CD724}"/>
                </a:ext>
              </a:extLst>
            </p:cNvPr>
            <p:cNvSpPr txBox="1"/>
            <p:nvPr/>
          </p:nvSpPr>
          <p:spPr>
            <a:xfrm>
              <a:off x="8427720" y="5328503"/>
              <a:ext cx="668773" cy="215444"/>
            </a:xfrm>
            <a:prstGeom prst="rect">
              <a:avLst/>
            </a:prstGeom>
            <a:solidFill>
              <a:srgbClr val="FFFFFF"/>
            </a:solid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a:ln>
                    <a:noFill/>
                  </a:ln>
                  <a:solidFill>
                    <a:srgbClr val="000000"/>
                  </a:solidFill>
                  <a:effectLst/>
                  <a:uLnTx/>
                  <a:uFillTx/>
                  <a:latin typeface="微软雅黑"/>
                  <a:ea typeface="微软雅黑"/>
                </a:rPr>
                <a:t>5% </a:t>
              </a:r>
              <a:r>
                <a:rPr kumimoji="0" lang="zh-CN" altLang="en-US" sz="800" b="0" i="0" u="none" strike="noStrike" kern="0" cap="none" spc="0" normalizeH="0" baseline="0" noProof="0" dirty="0">
                  <a:ln>
                    <a:noFill/>
                  </a:ln>
                  <a:solidFill>
                    <a:srgbClr val="000000"/>
                  </a:solidFill>
                  <a:effectLst/>
                  <a:uLnTx/>
                  <a:uFillTx/>
                  <a:latin typeface="微软雅黑"/>
                  <a:ea typeface="微软雅黑"/>
                </a:rPr>
                <a:t>绿色</a:t>
              </a:r>
            </a:p>
          </p:txBody>
        </p:sp>
        <p:sp>
          <p:nvSpPr>
            <p:cNvPr id="13" name="文本框 12">
              <a:extLst>
                <a:ext uri="{FF2B5EF4-FFF2-40B4-BE49-F238E27FC236}">
                  <a16:creationId xmlns:a16="http://schemas.microsoft.com/office/drawing/2014/main" id="{E45A46BD-98E2-CF82-BFB3-9410615463D0}"/>
                </a:ext>
              </a:extLst>
            </p:cNvPr>
            <p:cNvSpPr txBox="1"/>
            <p:nvPr/>
          </p:nvSpPr>
          <p:spPr>
            <a:xfrm>
              <a:off x="7732277" y="2422379"/>
              <a:ext cx="668773" cy="200055"/>
            </a:xfrm>
            <a:prstGeom prst="rect">
              <a:avLst/>
            </a:prstGeom>
            <a:no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rgbClr val="000000"/>
                  </a:solidFill>
                  <a:effectLst/>
                  <a:uLnTx/>
                  <a:uFillTx/>
                  <a:latin typeface="微软雅黑"/>
                  <a:ea typeface="微软雅黑"/>
                </a:rPr>
                <a:t>绿色比例</a:t>
              </a:r>
            </a:p>
          </p:txBody>
        </p:sp>
        <p:sp>
          <p:nvSpPr>
            <p:cNvPr id="14" name="文本框 13">
              <a:extLst>
                <a:ext uri="{FF2B5EF4-FFF2-40B4-BE49-F238E27FC236}">
                  <a16:creationId xmlns:a16="http://schemas.microsoft.com/office/drawing/2014/main" id="{FD712F3F-8598-2DF5-43E2-9E613DCC0D93}"/>
                </a:ext>
              </a:extLst>
            </p:cNvPr>
            <p:cNvSpPr txBox="1"/>
            <p:nvPr/>
          </p:nvSpPr>
          <p:spPr>
            <a:xfrm>
              <a:off x="7732276" y="2550348"/>
              <a:ext cx="668773" cy="200055"/>
            </a:xfrm>
            <a:prstGeom prst="rect">
              <a:avLst/>
            </a:prstGeom>
            <a:no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rgbClr val="000000"/>
                  </a:solidFill>
                  <a:effectLst/>
                  <a:uLnTx/>
                  <a:uFillTx/>
                  <a:latin typeface="微软雅黑"/>
                  <a:ea typeface="微软雅黑"/>
                </a:rPr>
                <a:t>非绿色比例</a:t>
              </a:r>
            </a:p>
          </p:txBody>
        </p:sp>
        <p:sp>
          <p:nvSpPr>
            <p:cNvPr id="15" name="文本框 14">
              <a:extLst>
                <a:ext uri="{FF2B5EF4-FFF2-40B4-BE49-F238E27FC236}">
                  <a16:creationId xmlns:a16="http://schemas.microsoft.com/office/drawing/2014/main" id="{3964C95C-50FE-7C7D-0E35-56C03E90C82E}"/>
                </a:ext>
              </a:extLst>
            </p:cNvPr>
            <p:cNvSpPr txBox="1"/>
            <p:nvPr/>
          </p:nvSpPr>
          <p:spPr>
            <a:xfrm>
              <a:off x="4905468" y="5822035"/>
              <a:ext cx="668773" cy="230832"/>
            </a:xfrm>
            <a:prstGeom prst="rect">
              <a:avLst/>
            </a:prstGeom>
            <a:solidFill>
              <a:srgbClr val="FFFFFF"/>
            </a:solid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00"/>
                  </a:solidFill>
                  <a:effectLst/>
                  <a:uLnTx/>
                  <a:uFillTx/>
                  <a:latin typeface="微软雅黑"/>
                  <a:ea typeface="微软雅黑"/>
                </a:rPr>
                <a:t>债券市场</a:t>
              </a:r>
            </a:p>
          </p:txBody>
        </p:sp>
        <p:sp>
          <p:nvSpPr>
            <p:cNvPr id="16" name="文本框 15">
              <a:extLst>
                <a:ext uri="{FF2B5EF4-FFF2-40B4-BE49-F238E27FC236}">
                  <a16:creationId xmlns:a16="http://schemas.microsoft.com/office/drawing/2014/main" id="{E0DB03D4-5569-BE92-D9D4-466CD64693CE}"/>
                </a:ext>
              </a:extLst>
            </p:cNvPr>
            <p:cNvSpPr txBox="1"/>
            <p:nvPr/>
          </p:nvSpPr>
          <p:spPr>
            <a:xfrm>
              <a:off x="3329037" y="5828131"/>
              <a:ext cx="913779" cy="230832"/>
            </a:xfrm>
            <a:prstGeom prst="rect">
              <a:avLst/>
            </a:prstGeom>
            <a:solidFill>
              <a:srgbClr val="FFFFFF"/>
            </a:solid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00"/>
                  </a:solidFill>
                  <a:effectLst/>
                  <a:uLnTx/>
                  <a:uFillTx/>
                  <a:latin typeface="微软雅黑"/>
                  <a:ea typeface="微软雅黑"/>
                </a:rPr>
                <a:t>银行信贷余额</a:t>
              </a:r>
            </a:p>
          </p:txBody>
        </p:sp>
        <p:sp>
          <p:nvSpPr>
            <p:cNvPr id="17" name="文本框 16">
              <a:extLst>
                <a:ext uri="{FF2B5EF4-FFF2-40B4-BE49-F238E27FC236}">
                  <a16:creationId xmlns:a16="http://schemas.microsoft.com/office/drawing/2014/main" id="{77F9D5C6-3345-FDEE-2188-813EF6F0B9D6}"/>
                </a:ext>
              </a:extLst>
            </p:cNvPr>
            <p:cNvSpPr txBox="1"/>
            <p:nvPr/>
          </p:nvSpPr>
          <p:spPr>
            <a:xfrm>
              <a:off x="6296862" y="5837535"/>
              <a:ext cx="668773" cy="230832"/>
            </a:xfrm>
            <a:prstGeom prst="rect">
              <a:avLst/>
            </a:prstGeom>
            <a:solidFill>
              <a:srgbClr val="FFFFFF"/>
            </a:solid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00"/>
                  </a:solidFill>
                  <a:effectLst/>
                  <a:uLnTx/>
                  <a:uFillTx/>
                  <a:latin typeface="微软雅黑"/>
                  <a:ea typeface="微软雅黑"/>
                </a:rPr>
                <a:t>股票市场</a:t>
              </a:r>
            </a:p>
          </p:txBody>
        </p:sp>
        <p:sp>
          <p:nvSpPr>
            <p:cNvPr id="18" name="文本框 17">
              <a:extLst>
                <a:ext uri="{FF2B5EF4-FFF2-40B4-BE49-F238E27FC236}">
                  <a16:creationId xmlns:a16="http://schemas.microsoft.com/office/drawing/2014/main" id="{8D7B660D-5230-0B05-5C2F-5BB902883B0C}"/>
                </a:ext>
              </a:extLst>
            </p:cNvPr>
            <p:cNvSpPr txBox="1"/>
            <p:nvPr/>
          </p:nvSpPr>
          <p:spPr>
            <a:xfrm>
              <a:off x="7688256" y="5828651"/>
              <a:ext cx="668773" cy="230832"/>
            </a:xfrm>
            <a:prstGeom prst="rect">
              <a:avLst/>
            </a:prstGeom>
            <a:solidFill>
              <a:srgbClr val="FFFFFF"/>
            </a:solidFill>
          </p:spPr>
          <p:txBody>
            <a:bodyPr wrap="square"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srgbClr val="000000"/>
                  </a:solidFill>
                  <a:effectLst/>
                  <a:uLnTx/>
                  <a:uFillTx/>
                  <a:latin typeface="微软雅黑"/>
                  <a:ea typeface="微软雅黑"/>
                </a:rPr>
                <a:t>保险市场</a:t>
              </a:r>
            </a:p>
          </p:txBody>
        </p:sp>
      </p:grpSp>
      <p:sp>
        <p:nvSpPr>
          <p:cNvPr id="19" name="文本框 18">
            <a:extLst>
              <a:ext uri="{FF2B5EF4-FFF2-40B4-BE49-F238E27FC236}">
                <a16:creationId xmlns:a16="http://schemas.microsoft.com/office/drawing/2014/main" id="{B0D3CACA-813A-2D43-A0C7-C0CC2D352B12}"/>
              </a:ext>
            </a:extLst>
          </p:cNvPr>
          <p:cNvSpPr txBox="1"/>
          <p:nvPr/>
        </p:nvSpPr>
        <p:spPr>
          <a:xfrm>
            <a:off x="2938066" y="6141174"/>
            <a:ext cx="6230318" cy="700576"/>
          </a:xfrm>
          <a:prstGeom prst="rect">
            <a:avLst/>
          </a:prstGeom>
          <a:noFill/>
        </p:spPr>
        <p:txBody>
          <a:bodyPr wrap="square">
            <a:spAutoFit/>
          </a:bodyPr>
          <a:lstStyle/>
          <a:p>
            <a:pPr algn="ctr" defTabSz="914377">
              <a:lnSpc>
                <a:spcPct val="150000"/>
              </a:lnSpc>
            </a:pPr>
            <a:r>
              <a:rPr lang="zh-CN" altLang="en-US" sz="1400" dirty="0">
                <a:solidFill>
                  <a:srgbClr val="000000"/>
                </a:solidFill>
                <a:latin typeface="微软雅黑"/>
                <a:ea typeface="微软雅黑"/>
              </a:rPr>
              <a:t>中国金融资产中绿色份额渗透率</a:t>
            </a:r>
            <a:endParaRPr lang="en-US" altLang="zh-CN" sz="1400" dirty="0">
              <a:solidFill>
                <a:srgbClr val="000000"/>
              </a:solidFill>
              <a:latin typeface="微软雅黑"/>
              <a:ea typeface="微软雅黑"/>
            </a:endParaRPr>
          </a:p>
          <a:p>
            <a:pPr algn="ctr" defTabSz="914377">
              <a:lnSpc>
                <a:spcPct val="150000"/>
              </a:lnSpc>
            </a:pPr>
            <a:r>
              <a:rPr lang="zh-CN" altLang="en-US" sz="1400" i="1" dirty="0">
                <a:solidFill>
                  <a:srgbClr val="000000"/>
                </a:solidFill>
                <a:latin typeface="微软雅黑"/>
                <a:ea typeface="微软雅黑"/>
              </a:rPr>
              <a:t>来源：气候政策倡议组织（</a:t>
            </a:r>
            <a:r>
              <a:rPr lang="en-US" altLang="zh-CN" sz="1400" i="1" dirty="0">
                <a:solidFill>
                  <a:srgbClr val="000000"/>
                </a:solidFill>
                <a:latin typeface="微软雅黑"/>
                <a:ea typeface="微软雅黑"/>
              </a:rPr>
              <a:t>CPI</a:t>
            </a:r>
            <a:r>
              <a:rPr lang="zh-CN" altLang="en-US" sz="1400" i="1" dirty="0">
                <a:solidFill>
                  <a:srgbClr val="000000"/>
                </a:solidFill>
                <a:latin typeface="微软雅黑"/>
                <a:ea typeface="微软雅黑"/>
              </a:rPr>
              <a:t>）</a:t>
            </a:r>
            <a:r>
              <a:rPr lang="en-US" altLang="zh-CN" sz="1400" i="1" dirty="0">
                <a:solidFill>
                  <a:srgbClr val="000000"/>
                </a:solidFill>
                <a:latin typeface="微软雅黑"/>
                <a:ea typeface="微软雅黑"/>
              </a:rPr>
              <a:t>,2021</a:t>
            </a:r>
            <a:r>
              <a:rPr lang="zh-CN" altLang="en-US" sz="1400" i="1" dirty="0">
                <a:solidFill>
                  <a:srgbClr val="000000"/>
                </a:solidFill>
                <a:latin typeface="微软雅黑"/>
                <a:ea typeface="微软雅黑"/>
              </a:rPr>
              <a:t>年</a:t>
            </a:r>
            <a:r>
              <a:rPr lang="en-US" altLang="zh-CN" sz="1400" i="1" dirty="0">
                <a:solidFill>
                  <a:srgbClr val="000000"/>
                </a:solidFill>
                <a:latin typeface="微软雅黑"/>
                <a:ea typeface="微软雅黑"/>
              </a:rPr>
              <a:t>《</a:t>
            </a:r>
            <a:r>
              <a:rPr lang="zh-CN" altLang="en-US" sz="1400" i="1" dirty="0">
                <a:solidFill>
                  <a:srgbClr val="000000"/>
                </a:solidFill>
                <a:latin typeface="微软雅黑"/>
                <a:ea typeface="微软雅黑"/>
              </a:rPr>
              <a:t>中国扩大气候金融的潜力</a:t>
            </a:r>
            <a:r>
              <a:rPr lang="en-US" altLang="zh-CN" sz="1400" i="1" dirty="0">
                <a:solidFill>
                  <a:srgbClr val="000000"/>
                </a:solidFill>
                <a:latin typeface="微软雅黑"/>
                <a:ea typeface="微软雅黑"/>
              </a:rPr>
              <a:t>》</a:t>
            </a:r>
            <a:r>
              <a:rPr lang="zh-CN" altLang="en-US" sz="1400" i="1" dirty="0">
                <a:solidFill>
                  <a:srgbClr val="000000"/>
                </a:solidFill>
                <a:latin typeface="微软雅黑"/>
                <a:ea typeface="微软雅黑"/>
              </a:rPr>
              <a:t>报告</a:t>
            </a:r>
          </a:p>
        </p:txBody>
      </p:sp>
    </p:spTree>
    <p:extLst>
      <p:ext uri="{BB962C8B-B14F-4D97-AF65-F5344CB8AC3E}">
        <p14:creationId xmlns:p14="http://schemas.microsoft.com/office/powerpoint/2010/main" val="112481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气候金融的概念界定</a:t>
            </a:r>
            <a:endParaRPr lang="zh-CN" altLang="en-US" dirty="0"/>
          </a:p>
        </p:txBody>
      </p:sp>
      <p:sp>
        <p:nvSpPr>
          <p:cNvPr id="20" name="椭圆 19">
            <a:extLst>
              <a:ext uri="{FF2B5EF4-FFF2-40B4-BE49-F238E27FC236}">
                <a16:creationId xmlns:a16="http://schemas.microsoft.com/office/drawing/2014/main" id="{4C2FDD20-3A82-0370-B7E0-C573E1C39952}"/>
              </a:ext>
            </a:extLst>
          </p:cNvPr>
          <p:cNvSpPr/>
          <p:nvPr/>
        </p:nvSpPr>
        <p:spPr>
          <a:xfrm>
            <a:off x="1066136" y="1823580"/>
            <a:ext cx="4541520" cy="4541520"/>
          </a:xfrm>
          <a:prstGeom prst="ellipse">
            <a:avLst/>
          </a:prstGeom>
          <a:solidFill>
            <a:srgbClr val="003F98">
              <a:alpha val="10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21" name="椭圆 20">
            <a:extLst>
              <a:ext uri="{FF2B5EF4-FFF2-40B4-BE49-F238E27FC236}">
                <a16:creationId xmlns:a16="http://schemas.microsoft.com/office/drawing/2014/main" id="{2BB4F3D9-2FD7-600D-BCEB-DE88B1B82581}"/>
              </a:ext>
            </a:extLst>
          </p:cNvPr>
          <p:cNvSpPr/>
          <p:nvPr/>
        </p:nvSpPr>
        <p:spPr>
          <a:xfrm>
            <a:off x="1604111" y="2899530"/>
            <a:ext cx="3465570" cy="3465570"/>
          </a:xfrm>
          <a:prstGeom prst="ellipse">
            <a:avLst/>
          </a:prstGeom>
          <a:solidFill>
            <a:srgbClr val="003F98">
              <a:alpha val="10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22" name="椭圆 21">
            <a:extLst>
              <a:ext uri="{FF2B5EF4-FFF2-40B4-BE49-F238E27FC236}">
                <a16:creationId xmlns:a16="http://schemas.microsoft.com/office/drawing/2014/main" id="{2F93577A-21BB-1EB8-638B-D88BEAD00F72}"/>
              </a:ext>
            </a:extLst>
          </p:cNvPr>
          <p:cNvSpPr/>
          <p:nvPr/>
        </p:nvSpPr>
        <p:spPr>
          <a:xfrm>
            <a:off x="2180104" y="4051515"/>
            <a:ext cx="2313585" cy="2313585"/>
          </a:xfrm>
          <a:prstGeom prst="ellipse">
            <a:avLst/>
          </a:prstGeom>
          <a:solidFill>
            <a:srgbClr val="003F98">
              <a:alpha val="10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23" name="文本框 22">
            <a:extLst>
              <a:ext uri="{FF2B5EF4-FFF2-40B4-BE49-F238E27FC236}">
                <a16:creationId xmlns:a16="http://schemas.microsoft.com/office/drawing/2014/main" id="{BE303DD5-4ACC-70AB-283E-BDFE48FD7287}"/>
              </a:ext>
            </a:extLst>
          </p:cNvPr>
          <p:cNvSpPr txBox="1"/>
          <p:nvPr/>
        </p:nvSpPr>
        <p:spPr>
          <a:xfrm>
            <a:off x="686928" y="1073881"/>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绿色金融涵盖最广，气候金融其次，碳金融最窄</a:t>
            </a:r>
          </a:p>
        </p:txBody>
      </p:sp>
      <p:sp>
        <p:nvSpPr>
          <p:cNvPr id="24" name="矩形 23">
            <a:extLst>
              <a:ext uri="{FF2B5EF4-FFF2-40B4-BE49-F238E27FC236}">
                <a16:creationId xmlns:a16="http://schemas.microsoft.com/office/drawing/2014/main" id="{8F6E48B1-423E-1611-BB3C-8244CCCBF3C8}"/>
              </a:ext>
            </a:extLst>
          </p:cNvPr>
          <p:cNvSpPr/>
          <p:nvPr/>
        </p:nvSpPr>
        <p:spPr>
          <a:xfrm>
            <a:off x="471776" y="1075936"/>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25" name="文本框 24">
            <a:extLst>
              <a:ext uri="{FF2B5EF4-FFF2-40B4-BE49-F238E27FC236}">
                <a16:creationId xmlns:a16="http://schemas.microsoft.com/office/drawing/2014/main" id="{EA8E28AA-CC64-A4D2-708E-11A90CCDEE44}"/>
              </a:ext>
            </a:extLst>
          </p:cNvPr>
          <p:cNvSpPr txBox="1"/>
          <p:nvPr/>
        </p:nvSpPr>
        <p:spPr>
          <a:xfrm>
            <a:off x="2692402" y="2260821"/>
            <a:ext cx="1350751" cy="400110"/>
          </a:xfrm>
          <a:prstGeom prst="rect">
            <a:avLst/>
          </a:prstGeom>
          <a:noFill/>
        </p:spPr>
        <p:txBody>
          <a:bodyPr wrap="square">
            <a:spAutoFit/>
          </a:bodyPr>
          <a:lstStyle/>
          <a:p>
            <a:pPr algn="ctr" defTabSz="914377"/>
            <a:r>
              <a:rPr lang="zh-CN" altLang="en-US" sz="2000" b="1" dirty="0">
                <a:solidFill>
                  <a:srgbClr val="003F98"/>
                </a:solidFill>
                <a:latin typeface="微软雅黑"/>
                <a:ea typeface="微软雅黑"/>
              </a:rPr>
              <a:t>绿色金融</a:t>
            </a:r>
          </a:p>
        </p:txBody>
      </p:sp>
      <p:sp>
        <p:nvSpPr>
          <p:cNvPr id="26" name="文本框 25">
            <a:extLst>
              <a:ext uri="{FF2B5EF4-FFF2-40B4-BE49-F238E27FC236}">
                <a16:creationId xmlns:a16="http://schemas.microsoft.com/office/drawing/2014/main" id="{1C5B6033-9178-3A9B-FE03-00A45EF20627}"/>
              </a:ext>
            </a:extLst>
          </p:cNvPr>
          <p:cNvSpPr txBox="1"/>
          <p:nvPr/>
        </p:nvSpPr>
        <p:spPr>
          <a:xfrm>
            <a:off x="2655532" y="3391470"/>
            <a:ext cx="1424491" cy="400110"/>
          </a:xfrm>
          <a:prstGeom prst="rect">
            <a:avLst/>
          </a:prstGeom>
          <a:noFill/>
        </p:spPr>
        <p:txBody>
          <a:bodyPr wrap="square">
            <a:spAutoFit/>
          </a:bodyPr>
          <a:lstStyle/>
          <a:p>
            <a:pPr algn="ctr" defTabSz="914377"/>
            <a:r>
              <a:rPr lang="zh-CN" altLang="en-US" sz="2000" b="1" dirty="0">
                <a:solidFill>
                  <a:srgbClr val="003F98"/>
                </a:solidFill>
                <a:latin typeface="微软雅黑"/>
                <a:ea typeface="微软雅黑"/>
              </a:rPr>
              <a:t>气候金融</a:t>
            </a:r>
          </a:p>
        </p:txBody>
      </p:sp>
      <p:sp>
        <p:nvSpPr>
          <p:cNvPr id="27" name="文本框 26">
            <a:extLst>
              <a:ext uri="{FF2B5EF4-FFF2-40B4-BE49-F238E27FC236}">
                <a16:creationId xmlns:a16="http://schemas.microsoft.com/office/drawing/2014/main" id="{47511751-5FCA-7ABB-D24F-64E376548118}"/>
              </a:ext>
            </a:extLst>
          </p:cNvPr>
          <p:cNvSpPr txBox="1"/>
          <p:nvPr/>
        </p:nvSpPr>
        <p:spPr>
          <a:xfrm>
            <a:off x="2784999" y="4974816"/>
            <a:ext cx="1165556" cy="400110"/>
          </a:xfrm>
          <a:prstGeom prst="rect">
            <a:avLst/>
          </a:prstGeom>
          <a:noFill/>
        </p:spPr>
        <p:txBody>
          <a:bodyPr wrap="square">
            <a:spAutoFit/>
          </a:bodyPr>
          <a:lstStyle/>
          <a:p>
            <a:pPr algn="ctr" defTabSz="914377"/>
            <a:r>
              <a:rPr lang="zh-CN" altLang="en-US" sz="2000" b="1" dirty="0">
                <a:solidFill>
                  <a:srgbClr val="003F98"/>
                </a:solidFill>
                <a:latin typeface="微软雅黑"/>
                <a:ea typeface="微软雅黑"/>
              </a:rPr>
              <a:t>碳金融</a:t>
            </a:r>
          </a:p>
        </p:txBody>
      </p:sp>
      <p:sp>
        <p:nvSpPr>
          <p:cNvPr id="28" name="文本框 27">
            <a:extLst>
              <a:ext uri="{FF2B5EF4-FFF2-40B4-BE49-F238E27FC236}">
                <a16:creationId xmlns:a16="http://schemas.microsoft.com/office/drawing/2014/main" id="{489D8F8F-2308-B591-AC99-7B5D3DC99D90}"/>
              </a:ext>
            </a:extLst>
          </p:cNvPr>
          <p:cNvSpPr txBox="1"/>
          <p:nvPr/>
        </p:nvSpPr>
        <p:spPr>
          <a:xfrm>
            <a:off x="6422604" y="2023673"/>
            <a:ext cx="4967081" cy="874407"/>
          </a:xfrm>
          <a:prstGeom prst="rect">
            <a:avLst/>
          </a:prstGeom>
          <a:noFill/>
        </p:spPr>
        <p:txBody>
          <a:bodyPr wrap="square">
            <a:spAutoFit/>
          </a:bodyPr>
          <a:lstStyle/>
          <a:p>
            <a:pPr defTabSz="914377">
              <a:lnSpc>
                <a:spcPct val="150000"/>
              </a:lnSpc>
            </a:pPr>
            <a:r>
              <a:rPr lang="zh-CN" altLang="en-US" dirty="0">
                <a:solidFill>
                  <a:srgbClr val="000000"/>
                </a:solidFill>
                <a:latin typeface="微软雅黑"/>
                <a:ea typeface="微软雅黑"/>
              </a:rPr>
              <a:t>为了推进环境治理、服务于资源清洁高效利用而进行的一系列金融活动</a:t>
            </a:r>
          </a:p>
        </p:txBody>
      </p:sp>
      <p:cxnSp>
        <p:nvCxnSpPr>
          <p:cNvPr id="29" name="直接连接符 28">
            <a:extLst>
              <a:ext uri="{FF2B5EF4-FFF2-40B4-BE49-F238E27FC236}">
                <a16:creationId xmlns:a16="http://schemas.microsoft.com/office/drawing/2014/main" id="{885B8902-3157-59FE-630D-22EA5E70CDC7}"/>
              </a:ext>
            </a:extLst>
          </p:cNvPr>
          <p:cNvCxnSpPr>
            <a:cxnSpLocks/>
            <a:stCxn id="25" idx="3"/>
          </p:cNvCxnSpPr>
          <p:nvPr/>
        </p:nvCxnSpPr>
        <p:spPr>
          <a:xfrm>
            <a:off x="4043153" y="2460876"/>
            <a:ext cx="2311584" cy="0"/>
          </a:xfrm>
          <a:prstGeom prst="line">
            <a:avLst/>
          </a:prstGeom>
          <a:noFill/>
          <a:ln w="6350" cap="flat" cmpd="sng" algn="ctr">
            <a:solidFill>
              <a:srgbClr val="003F98"/>
            </a:solidFill>
            <a:prstDash val="dash"/>
            <a:miter lim="800000"/>
            <a:headEnd type="oval"/>
            <a:tailEnd type="oval"/>
          </a:ln>
          <a:effectLst/>
        </p:spPr>
      </p:cxnSp>
      <p:sp>
        <p:nvSpPr>
          <p:cNvPr id="30" name="文本框 29">
            <a:extLst>
              <a:ext uri="{FF2B5EF4-FFF2-40B4-BE49-F238E27FC236}">
                <a16:creationId xmlns:a16="http://schemas.microsoft.com/office/drawing/2014/main" id="{5B24AB52-98E0-F2FD-6D26-8B2907B83401}"/>
              </a:ext>
            </a:extLst>
          </p:cNvPr>
          <p:cNvSpPr txBox="1"/>
          <p:nvPr/>
        </p:nvSpPr>
        <p:spPr>
          <a:xfrm>
            <a:off x="6434179" y="3154322"/>
            <a:ext cx="4863412" cy="874407"/>
          </a:xfrm>
          <a:prstGeom prst="rect">
            <a:avLst/>
          </a:prstGeom>
          <a:noFill/>
        </p:spPr>
        <p:txBody>
          <a:bodyPr wrap="square">
            <a:spAutoFit/>
          </a:bodyPr>
          <a:lstStyle/>
          <a:p>
            <a:pPr defTabSz="914377">
              <a:lnSpc>
                <a:spcPct val="150000"/>
              </a:lnSpc>
            </a:pPr>
            <a:r>
              <a:rPr lang="zh-CN" altLang="en-US" dirty="0">
                <a:solidFill>
                  <a:srgbClr val="000000"/>
                </a:solidFill>
                <a:latin typeface="微软雅黑"/>
                <a:ea typeface="微软雅黑"/>
              </a:rPr>
              <a:t>为了提升应对气候变化的减缓和适应能力而开展的 一系列金融活动</a:t>
            </a:r>
          </a:p>
        </p:txBody>
      </p:sp>
      <p:cxnSp>
        <p:nvCxnSpPr>
          <p:cNvPr id="31" name="直接连接符 30">
            <a:extLst>
              <a:ext uri="{FF2B5EF4-FFF2-40B4-BE49-F238E27FC236}">
                <a16:creationId xmlns:a16="http://schemas.microsoft.com/office/drawing/2014/main" id="{DB78C0AB-CADE-E326-FCC1-D9D2E985B509}"/>
              </a:ext>
            </a:extLst>
          </p:cNvPr>
          <p:cNvCxnSpPr>
            <a:cxnSpLocks/>
          </p:cNvCxnSpPr>
          <p:nvPr/>
        </p:nvCxnSpPr>
        <p:spPr>
          <a:xfrm>
            <a:off x="4080023" y="3591525"/>
            <a:ext cx="2274714" cy="0"/>
          </a:xfrm>
          <a:prstGeom prst="line">
            <a:avLst/>
          </a:prstGeom>
          <a:noFill/>
          <a:ln w="6350" cap="flat" cmpd="sng" algn="ctr">
            <a:solidFill>
              <a:srgbClr val="003F98"/>
            </a:solidFill>
            <a:prstDash val="dash"/>
            <a:miter lim="800000"/>
            <a:headEnd type="oval"/>
            <a:tailEnd type="oval"/>
          </a:ln>
          <a:effectLst/>
        </p:spPr>
      </p:cxnSp>
      <p:sp>
        <p:nvSpPr>
          <p:cNvPr id="32" name="文本框 31">
            <a:extLst>
              <a:ext uri="{FF2B5EF4-FFF2-40B4-BE49-F238E27FC236}">
                <a16:creationId xmlns:a16="http://schemas.microsoft.com/office/drawing/2014/main" id="{5EBCDC24-4903-196C-8446-31B016685DBD}"/>
              </a:ext>
            </a:extLst>
          </p:cNvPr>
          <p:cNvSpPr txBox="1"/>
          <p:nvPr/>
        </p:nvSpPr>
        <p:spPr>
          <a:xfrm>
            <a:off x="6445752" y="4322170"/>
            <a:ext cx="4863412" cy="2120902"/>
          </a:xfrm>
          <a:prstGeom prst="rect">
            <a:avLst/>
          </a:prstGeom>
          <a:noFill/>
        </p:spPr>
        <p:txBody>
          <a:bodyPr wrap="square">
            <a:spAutoFit/>
          </a:bodyPr>
          <a:lstStyle/>
          <a:p>
            <a:pPr defTabSz="914377">
              <a:lnSpc>
                <a:spcPct val="150000"/>
              </a:lnSpc>
            </a:pPr>
            <a:r>
              <a:rPr lang="zh-CN" altLang="en-US" dirty="0">
                <a:solidFill>
                  <a:srgbClr val="000000"/>
                </a:solidFill>
                <a:latin typeface="微软雅黑"/>
                <a:ea typeface="微软雅黑"/>
              </a:rPr>
              <a:t>对碳排放进行货币化的新型融资手段，通过给碳排放定价来减少温室气体对环境的影响</a:t>
            </a:r>
            <a:endParaRPr lang="en-US" altLang="zh-CN" dirty="0">
              <a:solidFill>
                <a:srgbClr val="000000"/>
              </a:solidFill>
              <a:latin typeface="微软雅黑"/>
              <a:ea typeface="微软雅黑"/>
            </a:endParaRPr>
          </a:p>
          <a:p>
            <a:pPr marL="285750" indent="-285750" defTabSz="914377">
              <a:lnSpc>
                <a:spcPct val="150000"/>
              </a:lnSpc>
              <a:buFont typeface="Arial" panose="020B0604020202020204" pitchFamily="34" charset="0"/>
              <a:buChar char="•"/>
            </a:pPr>
            <a:r>
              <a:rPr lang="zh-CN" altLang="en-US" dirty="0">
                <a:solidFill>
                  <a:srgbClr val="000000"/>
                </a:solidFill>
                <a:latin typeface="微软雅黑"/>
                <a:ea typeface="微软雅黑"/>
              </a:rPr>
              <a:t>碳排放权交易</a:t>
            </a:r>
            <a:endParaRPr lang="en-US" altLang="zh-CN" dirty="0">
              <a:solidFill>
                <a:srgbClr val="000000"/>
              </a:solidFill>
              <a:latin typeface="微软雅黑"/>
              <a:ea typeface="微软雅黑"/>
            </a:endParaRPr>
          </a:p>
          <a:p>
            <a:pPr marL="285750" indent="-285750" defTabSz="914377">
              <a:lnSpc>
                <a:spcPct val="150000"/>
              </a:lnSpc>
              <a:buFont typeface="Arial" panose="020B0604020202020204" pitchFamily="34" charset="0"/>
              <a:buChar char="•"/>
            </a:pPr>
            <a:r>
              <a:rPr lang="zh-CN" altLang="en-US" dirty="0">
                <a:solidFill>
                  <a:srgbClr val="000000"/>
                </a:solidFill>
                <a:latin typeface="微软雅黑"/>
                <a:ea typeface="微软雅黑"/>
              </a:rPr>
              <a:t>碳金融衍生品交易</a:t>
            </a:r>
            <a:endParaRPr lang="en-US" altLang="zh-CN" dirty="0">
              <a:solidFill>
                <a:srgbClr val="000000"/>
              </a:solidFill>
              <a:latin typeface="微软雅黑"/>
              <a:ea typeface="微软雅黑"/>
            </a:endParaRPr>
          </a:p>
          <a:p>
            <a:pPr marL="285750" indent="-285750" defTabSz="914377">
              <a:lnSpc>
                <a:spcPct val="150000"/>
              </a:lnSpc>
              <a:buFont typeface="Arial" panose="020B0604020202020204" pitchFamily="34" charset="0"/>
              <a:buChar char="•"/>
            </a:pPr>
            <a:r>
              <a:rPr lang="zh-CN" altLang="en-US" dirty="0">
                <a:solidFill>
                  <a:srgbClr val="000000"/>
                </a:solidFill>
                <a:latin typeface="微软雅黑"/>
                <a:ea typeface="微软雅黑"/>
              </a:rPr>
              <a:t>相关碳减排和碳汇的金融服务活动</a:t>
            </a:r>
          </a:p>
        </p:txBody>
      </p:sp>
      <p:cxnSp>
        <p:nvCxnSpPr>
          <p:cNvPr id="33" name="直接连接符 32">
            <a:extLst>
              <a:ext uri="{FF2B5EF4-FFF2-40B4-BE49-F238E27FC236}">
                <a16:creationId xmlns:a16="http://schemas.microsoft.com/office/drawing/2014/main" id="{3DEEA1D9-CE50-1165-5FE3-1E57C3CAF739}"/>
              </a:ext>
            </a:extLst>
          </p:cNvPr>
          <p:cNvCxnSpPr>
            <a:cxnSpLocks/>
            <a:stCxn id="27" idx="3"/>
          </p:cNvCxnSpPr>
          <p:nvPr/>
        </p:nvCxnSpPr>
        <p:spPr>
          <a:xfrm>
            <a:off x="3950555" y="5174871"/>
            <a:ext cx="2404181" cy="0"/>
          </a:xfrm>
          <a:prstGeom prst="line">
            <a:avLst/>
          </a:prstGeom>
          <a:noFill/>
          <a:ln w="6350" cap="flat" cmpd="sng" algn="ctr">
            <a:solidFill>
              <a:srgbClr val="003F98"/>
            </a:solidFill>
            <a:prstDash val="dash"/>
            <a:miter lim="800000"/>
            <a:headEnd type="oval"/>
            <a:tailEnd type="oval"/>
          </a:ln>
          <a:effectLst/>
        </p:spPr>
      </p:cxnSp>
      <p:cxnSp>
        <p:nvCxnSpPr>
          <p:cNvPr id="34" name="直接连接符 33">
            <a:extLst>
              <a:ext uri="{FF2B5EF4-FFF2-40B4-BE49-F238E27FC236}">
                <a16:creationId xmlns:a16="http://schemas.microsoft.com/office/drawing/2014/main" id="{5533AAF1-3DB5-6470-8C8E-B541F407ACDB}"/>
              </a:ext>
            </a:extLst>
          </p:cNvPr>
          <p:cNvCxnSpPr/>
          <p:nvPr/>
        </p:nvCxnSpPr>
        <p:spPr>
          <a:xfrm>
            <a:off x="6408981" y="2127847"/>
            <a:ext cx="0" cy="733817"/>
          </a:xfrm>
          <a:prstGeom prst="line">
            <a:avLst/>
          </a:prstGeom>
          <a:noFill/>
          <a:ln w="50800" cap="flat" cmpd="sng" algn="ctr">
            <a:solidFill>
              <a:srgbClr val="003F98"/>
            </a:solidFill>
            <a:prstDash val="solid"/>
            <a:miter lim="800000"/>
          </a:ln>
          <a:effectLst/>
        </p:spPr>
      </p:cxnSp>
      <p:cxnSp>
        <p:nvCxnSpPr>
          <p:cNvPr id="35" name="直接连接符 34">
            <a:extLst>
              <a:ext uri="{FF2B5EF4-FFF2-40B4-BE49-F238E27FC236}">
                <a16:creationId xmlns:a16="http://schemas.microsoft.com/office/drawing/2014/main" id="{BEE5ABF9-3DB7-73C0-820D-2FED7DB7532B}"/>
              </a:ext>
            </a:extLst>
          </p:cNvPr>
          <p:cNvCxnSpPr>
            <a:cxnSpLocks/>
          </p:cNvCxnSpPr>
          <p:nvPr/>
        </p:nvCxnSpPr>
        <p:spPr>
          <a:xfrm>
            <a:off x="6411028" y="3242023"/>
            <a:ext cx="0" cy="733817"/>
          </a:xfrm>
          <a:prstGeom prst="line">
            <a:avLst/>
          </a:prstGeom>
          <a:noFill/>
          <a:ln w="50800" cap="flat" cmpd="sng" algn="ctr">
            <a:solidFill>
              <a:srgbClr val="003F98"/>
            </a:solidFill>
            <a:prstDash val="solid"/>
            <a:miter lim="800000"/>
          </a:ln>
          <a:effectLst/>
        </p:spPr>
      </p:cxnSp>
      <p:cxnSp>
        <p:nvCxnSpPr>
          <p:cNvPr id="36" name="直接连接符 35">
            <a:extLst>
              <a:ext uri="{FF2B5EF4-FFF2-40B4-BE49-F238E27FC236}">
                <a16:creationId xmlns:a16="http://schemas.microsoft.com/office/drawing/2014/main" id="{C7CC2E66-2609-47CB-AFE4-284311D705D2}"/>
              </a:ext>
            </a:extLst>
          </p:cNvPr>
          <p:cNvCxnSpPr>
            <a:cxnSpLocks/>
          </p:cNvCxnSpPr>
          <p:nvPr/>
        </p:nvCxnSpPr>
        <p:spPr>
          <a:xfrm>
            <a:off x="6422603" y="4467625"/>
            <a:ext cx="0" cy="1897475"/>
          </a:xfrm>
          <a:prstGeom prst="line">
            <a:avLst/>
          </a:prstGeom>
          <a:noFill/>
          <a:ln w="50800" cap="flat" cmpd="sng" algn="ctr">
            <a:solidFill>
              <a:srgbClr val="003F98"/>
            </a:solidFill>
            <a:prstDash val="solid"/>
            <a:miter lim="800000"/>
          </a:ln>
          <a:effectLst/>
        </p:spPr>
      </p:cxnSp>
    </p:spTree>
    <p:extLst>
      <p:ext uri="{BB962C8B-B14F-4D97-AF65-F5344CB8AC3E}">
        <p14:creationId xmlns:p14="http://schemas.microsoft.com/office/powerpoint/2010/main" val="309934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气候金融的概念界定</a:t>
            </a:r>
            <a:endParaRPr lang="zh-CN" altLang="en-US" dirty="0"/>
          </a:p>
        </p:txBody>
      </p:sp>
      <p:sp>
        <p:nvSpPr>
          <p:cNvPr id="23" name="文本框 22">
            <a:extLst>
              <a:ext uri="{FF2B5EF4-FFF2-40B4-BE49-F238E27FC236}">
                <a16:creationId xmlns:a16="http://schemas.microsoft.com/office/drawing/2014/main" id="{BE303DD5-4ACC-70AB-283E-BDFE48FD7287}"/>
              </a:ext>
            </a:extLst>
          </p:cNvPr>
          <p:cNvSpPr txBox="1"/>
          <p:nvPr/>
        </p:nvSpPr>
        <p:spPr>
          <a:xfrm>
            <a:off x="686928" y="1073881"/>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气候金融的概念</a:t>
            </a:r>
          </a:p>
        </p:txBody>
      </p:sp>
      <p:sp>
        <p:nvSpPr>
          <p:cNvPr id="24" name="矩形 23">
            <a:extLst>
              <a:ext uri="{FF2B5EF4-FFF2-40B4-BE49-F238E27FC236}">
                <a16:creationId xmlns:a16="http://schemas.microsoft.com/office/drawing/2014/main" id="{8F6E48B1-423E-1611-BB3C-8244CCCBF3C8}"/>
              </a:ext>
            </a:extLst>
          </p:cNvPr>
          <p:cNvSpPr/>
          <p:nvPr/>
        </p:nvSpPr>
        <p:spPr>
          <a:xfrm>
            <a:off x="471776" y="1075936"/>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2" name="文本框 1">
            <a:extLst>
              <a:ext uri="{FF2B5EF4-FFF2-40B4-BE49-F238E27FC236}">
                <a16:creationId xmlns:a16="http://schemas.microsoft.com/office/drawing/2014/main" id="{3DF1AFEC-B7F3-28A4-2384-A48E79B94F35}"/>
              </a:ext>
            </a:extLst>
          </p:cNvPr>
          <p:cNvSpPr txBox="1"/>
          <p:nvPr/>
        </p:nvSpPr>
        <p:spPr>
          <a:xfrm>
            <a:off x="517432" y="1515152"/>
            <a:ext cx="11260454" cy="4654608"/>
          </a:xfrm>
          <a:prstGeom prst="rect">
            <a:avLst/>
          </a:prstGeom>
          <a:noFill/>
        </p:spPr>
        <p:txBody>
          <a:bodyPr wrap="square">
            <a:spAutoFit/>
          </a:bodyPr>
          <a:lstStyle/>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0" cap="none" spc="0" normalizeH="0" baseline="0" noProof="0" dirty="0">
                <a:ln>
                  <a:noFill/>
                </a:ln>
                <a:solidFill>
                  <a:srgbClr val="000000"/>
                </a:solidFill>
                <a:effectLst/>
                <a:uLnTx/>
                <a:uFillTx/>
                <a:latin typeface="微软雅黑"/>
                <a:ea typeface="微软雅黑"/>
              </a:rPr>
              <a:t>虽然绿色金融、碳金融和气候金融在实践中都是为了改善环境、应对气候变化的挑战，但是从理论上来讲，气候金融具有自己的独特性以及更为严谨的学科特征。</a:t>
            </a:r>
            <a:endParaRPr kumimoji="0" lang="en-US" altLang="zh-CN" sz="2000"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0" cap="none" spc="0" normalizeH="0" baseline="0" noProof="0" dirty="0">
                <a:ln>
                  <a:noFill/>
                </a:ln>
                <a:solidFill>
                  <a:srgbClr val="000000"/>
                </a:solidFill>
                <a:effectLst/>
                <a:uLnTx/>
                <a:uFillTx/>
                <a:latin typeface="微软雅黑"/>
                <a:ea typeface="微软雅黑"/>
              </a:rPr>
              <a:t>鉴经济学的学科界定来说明，</a:t>
            </a:r>
            <a:r>
              <a:rPr kumimoji="0" lang="zh-CN" altLang="en-US" sz="2000" b="1" i="0" u="none" strike="noStrike" kern="0" cap="none" spc="0" normalizeH="0" baseline="0" noProof="0" dirty="0">
                <a:ln>
                  <a:noFill/>
                </a:ln>
                <a:solidFill>
                  <a:srgbClr val="000000"/>
                </a:solidFill>
                <a:effectLst/>
                <a:uLnTx/>
                <a:uFillTx/>
                <a:latin typeface="微软雅黑"/>
                <a:ea typeface="微软雅黑"/>
              </a:rPr>
              <a:t>气候经济学</a:t>
            </a:r>
            <a:r>
              <a:rPr kumimoji="0" lang="zh-CN" altLang="en-US" sz="2000" b="0" i="0" u="none" strike="noStrike" kern="0" cap="none" spc="0" normalizeH="0" baseline="0" noProof="0" dirty="0">
                <a:ln>
                  <a:noFill/>
                </a:ln>
                <a:solidFill>
                  <a:srgbClr val="000000"/>
                </a:solidFill>
                <a:effectLst/>
                <a:uLnTx/>
                <a:uFillTx/>
                <a:latin typeface="微软雅黑"/>
                <a:ea typeface="微软雅黑"/>
              </a:rPr>
              <a:t>是一个具有明确的理论体系和完整结构的交叉学科，而绿色经济更多的是一个理念，而非一个学科的概念。</a:t>
            </a:r>
            <a:endParaRPr kumimoji="0" lang="en-US" altLang="zh-CN" sz="2000"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0" cap="none" spc="0" normalizeH="0" baseline="0" noProof="0" dirty="0">
                <a:ln>
                  <a:noFill/>
                </a:ln>
                <a:solidFill>
                  <a:srgbClr val="000000"/>
                </a:solidFill>
                <a:effectLst/>
                <a:uLnTx/>
                <a:uFillTx/>
                <a:latin typeface="微软雅黑"/>
                <a:ea typeface="微软雅黑"/>
              </a:rPr>
              <a:t>同样地，绿色金融强调更为广义地利用金融活动来治理环境问题，而</a:t>
            </a:r>
            <a:r>
              <a:rPr kumimoji="0" lang="zh-CN" altLang="en-US" sz="2000" b="1" i="0" u="none" strike="noStrike" kern="0" cap="none" spc="0" normalizeH="0" baseline="0" noProof="0" dirty="0">
                <a:ln>
                  <a:noFill/>
                </a:ln>
                <a:solidFill>
                  <a:srgbClr val="000000"/>
                </a:solidFill>
                <a:effectLst/>
                <a:uLnTx/>
                <a:uFillTx/>
                <a:latin typeface="微软雅黑"/>
                <a:ea typeface="微软雅黑"/>
              </a:rPr>
              <a:t>气候金融则专注于气候相关的金融活动</a:t>
            </a:r>
            <a:r>
              <a:rPr kumimoji="0" lang="zh-CN" altLang="en-US" sz="2000" b="0" i="0" u="none" strike="noStrike" kern="0" cap="none" spc="0" normalizeH="0" baseline="0" noProof="0" dirty="0">
                <a:ln>
                  <a:noFill/>
                </a:ln>
                <a:solidFill>
                  <a:srgbClr val="000000"/>
                </a:solidFill>
                <a:effectLst/>
                <a:uLnTx/>
                <a:uFillTx/>
                <a:latin typeface="微软雅黑"/>
                <a:ea typeface="微软雅黑"/>
              </a:rPr>
              <a:t>。</a:t>
            </a:r>
            <a:endParaRPr kumimoji="0" lang="en-US" altLang="zh-CN" sz="2000"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0" cap="none" spc="0" normalizeH="0" baseline="0" noProof="0" dirty="0">
                <a:ln>
                  <a:noFill/>
                </a:ln>
                <a:solidFill>
                  <a:srgbClr val="000000"/>
                </a:solidFill>
                <a:effectLst/>
                <a:uLnTx/>
                <a:uFillTx/>
                <a:latin typeface="微软雅黑"/>
                <a:ea typeface="微软雅黑"/>
              </a:rPr>
              <a:t>从国际气候金融体系的发展来看，一个以国家主体和国际组织为核心的</a:t>
            </a:r>
            <a:r>
              <a:rPr kumimoji="0" lang="zh-CN" altLang="en-US" sz="2000" b="1" i="0" u="none" strike="noStrike" kern="0" cap="none" spc="0" normalizeH="0" baseline="0" noProof="0" dirty="0">
                <a:ln>
                  <a:noFill/>
                </a:ln>
                <a:solidFill>
                  <a:srgbClr val="000000"/>
                </a:solidFill>
                <a:effectLst/>
                <a:uLnTx/>
                <a:uFillTx/>
                <a:latin typeface="微软雅黑"/>
                <a:ea typeface="微软雅黑"/>
              </a:rPr>
              <a:t>国际气候金融框架</a:t>
            </a:r>
            <a:r>
              <a:rPr kumimoji="0" lang="zh-CN" altLang="en-US" sz="2000" b="0" i="0" u="none" strike="noStrike" kern="0" cap="none" spc="0" normalizeH="0" baseline="0" noProof="0" dirty="0">
                <a:ln>
                  <a:noFill/>
                </a:ln>
                <a:solidFill>
                  <a:srgbClr val="000000"/>
                </a:solidFill>
                <a:effectLst/>
                <a:uLnTx/>
                <a:uFillTx/>
                <a:latin typeface="微软雅黑"/>
                <a:ea typeface="微软雅黑"/>
              </a:rPr>
              <a:t>已经形成，并在全球有关气候投融资过程中发挥着至关重要的作用</a:t>
            </a:r>
            <a:endParaRPr kumimoji="0" lang="en-US" altLang="zh-CN" sz="2000" b="0" i="0" u="none" strike="noStrike" kern="0" cap="none" spc="0" normalizeH="0" baseline="0" noProof="0" dirty="0">
              <a:ln>
                <a:noFill/>
              </a:ln>
              <a:solidFill>
                <a:srgbClr val="000000"/>
              </a:solidFill>
              <a:effectLst/>
              <a:uLnTx/>
              <a:uFillTx/>
              <a:latin typeface="微软雅黑"/>
              <a:ea typeface="微软雅黑"/>
            </a:endParaRPr>
          </a:p>
          <a:p>
            <a:pPr marL="742950" lvl="1" indent="-285750" defTabSz="914377">
              <a:lnSpc>
                <a:spcPct val="150000"/>
              </a:lnSpc>
              <a:buFont typeface="Arial" panose="020B0604020202020204" pitchFamily="34" charset="0"/>
              <a:buChar char="•"/>
              <a:defRPr/>
            </a:pPr>
            <a:r>
              <a:rPr kumimoji="0" lang="zh-CN" altLang="en-US" b="0" i="0" u="none" strike="noStrike" kern="0" cap="none" spc="0" normalizeH="0" baseline="0" noProof="0" dirty="0">
                <a:ln>
                  <a:noFill/>
                </a:ln>
                <a:solidFill>
                  <a:srgbClr val="000000"/>
                </a:solidFill>
                <a:effectLst/>
                <a:uLnTx/>
                <a:uFillTx/>
                <a:latin typeface="微软雅黑"/>
                <a:ea typeface="微软雅黑"/>
              </a:rPr>
              <a:t>由于气候危机是全球所有国家都要面临的现实问题，因此从根本上来讲气候金融就拥有了自然的</a:t>
            </a:r>
            <a:r>
              <a:rPr kumimoji="0" lang="zh-CN" altLang="en-US" b="1" i="0" u="none" strike="noStrike" kern="0" cap="none" spc="0" normalizeH="0" baseline="0" noProof="0" dirty="0">
                <a:ln>
                  <a:noFill/>
                </a:ln>
                <a:solidFill>
                  <a:srgbClr val="000000"/>
                </a:solidFill>
                <a:effectLst/>
                <a:uLnTx/>
                <a:uFillTx/>
                <a:latin typeface="微软雅黑"/>
                <a:ea typeface="微软雅黑"/>
              </a:rPr>
              <a:t>国际属性</a:t>
            </a:r>
            <a:r>
              <a:rPr kumimoji="0" lang="zh-CN" altLang="en-US" b="0" i="0" u="none" strike="noStrike" kern="0" cap="none" spc="0" normalizeH="0" baseline="0" noProof="0" dirty="0">
                <a:ln>
                  <a:noFill/>
                </a:ln>
                <a:solidFill>
                  <a:srgbClr val="000000"/>
                </a:solidFill>
                <a:effectLst/>
                <a:uLnTx/>
                <a:uFillTx/>
                <a:latin typeface="微软雅黑"/>
                <a:ea typeface="微软雅黑"/>
              </a:rPr>
              <a:t>，以此为基础发展的气候金融体系具有更通用的学术语言和适用环境。</a:t>
            </a:r>
          </a:p>
        </p:txBody>
      </p:sp>
    </p:spTree>
    <p:extLst>
      <p:ext uri="{BB962C8B-B14F-4D97-AF65-F5344CB8AC3E}">
        <p14:creationId xmlns:p14="http://schemas.microsoft.com/office/powerpoint/2010/main" val="403644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气候金融的概念界定</a:t>
            </a:r>
            <a:endParaRPr lang="zh-CN" altLang="en-US" dirty="0"/>
          </a:p>
        </p:txBody>
      </p:sp>
      <p:sp>
        <p:nvSpPr>
          <p:cNvPr id="23" name="文本框 22">
            <a:extLst>
              <a:ext uri="{FF2B5EF4-FFF2-40B4-BE49-F238E27FC236}">
                <a16:creationId xmlns:a16="http://schemas.microsoft.com/office/drawing/2014/main" id="{BE303DD5-4ACC-70AB-283E-BDFE48FD7287}"/>
              </a:ext>
            </a:extLst>
          </p:cNvPr>
          <p:cNvSpPr txBox="1"/>
          <p:nvPr/>
        </p:nvSpPr>
        <p:spPr>
          <a:xfrm>
            <a:off x="686928" y="1073881"/>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气候金融的概念</a:t>
            </a:r>
          </a:p>
        </p:txBody>
      </p:sp>
      <p:sp>
        <p:nvSpPr>
          <p:cNvPr id="24" name="矩形 23">
            <a:extLst>
              <a:ext uri="{FF2B5EF4-FFF2-40B4-BE49-F238E27FC236}">
                <a16:creationId xmlns:a16="http://schemas.microsoft.com/office/drawing/2014/main" id="{8F6E48B1-423E-1611-BB3C-8244CCCBF3C8}"/>
              </a:ext>
            </a:extLst>
          </p:cNvPr>
          <p:cNvSpPr/>
          <p:nvPr/>
        </p:nvSpPr>
        <p:spPr>
          <a:xfrm>
            <a:off x="471776" y="1075936"/>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2" name="文本框 1">
            <a:extLst>
              <a:ext uri="{FF2B5EF4-FFF2-40B4-BE49-F238E27FC236}">
                <a16:creationId xmlns:a16="http://schemas.microsoft.com/office/drawing/2014/main" id="{3DF1AFEC-B7F3-28A4-2384-A48E79B94F35}"/>
              </a:ext>
            </a:extLst>
          </p:cNvPr>
          <p:cNvSpPr txBox="1"/>
          <p:nvPr/>
        </p:nvSpPr>
        <p:spPr>
          <a:xfrm>
            <a:off x="517432" y="1515152"/>
            <a:ext cx="11260454" cy="3921395"/>
          </a:xfrm>
          <a:prstGeom prst="rect">
            <a:avLst/>
          </a:prstGeom>
          <a:noFill/>
        </p:spPr>
        <p:txBody>
          <a:bodyPr wrap="square">
            <a:spAutoFit/>
          </a:bodyPr>
          <a:lstStyle/>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0" cap="none" spc="0" normalizeH="0" baseline="0" noProof="0" dirty="0">
                <a:ln>
                  <a:noFill/>
                </a:ln>
                <a:solidFill>
                  <a:srgbClr val="000000"/>
                </a:solidFill>
                <a:effectLst/>
                <a:uLnTx/>
                <a:uFillTx/>
                <a:latin typeface="微软雅黑"/>
                <a:ea typeface="微软雅黑"/>
              </a:rPr>
              <a:t>在早期的</a:t>
            </a:r>
            <a:r>
              <a:rPr kumimoji="0" lang="en-US" altLang="zh-CN" sz="2000" b="0" i="0" u="none" strike="noStrike" kern="0" cap="none" spc="0" normalizeH="0" baseline="0" noProof="0" dirty="0">
                <a:ln>
                  <a:noFill/>
                </a:ln>
                <a:solidFill>
                  <a:srgbClr val="000000"/>
                </a:solidFill>
                <a:effectLst/>
                <a:uLnTx/>
                <a:uFillTx/>
                <a:latin typeface="微软雅黑"/>
                <a:ea typeface="微软雅黑"/>
              </a:rPr>
              <a:t>《</a:t>
            </a:r>
            <a:r>
              <a:rPr kumimoji="0" lang="zh-CN" altLang="en-US" sz="2000" b="0" i="0" u="none" strike="noStrike" kern="0" cap="none" spc="0" normalizeH="0" baseline="0" noProof="0" dirty="0">
                <a:ln>
                  <a:noFill/>
                </a:ln>
                <a:solidFill>
                  <a:srgbClr val="000000"/>
                </a:solidFill>
                <a:effectLst/>
                <a:uLnTx/>
                <a:uFillTx/>
                <a:latin typeface="微软雅黑"/>
                <a:ea typeface="微软雅黑"/>
              </a:rPr>
              <a:t>联合国气候变化框架公约</a:t>
            </a:r>
            <a:r>
              <a:rPr kumimoji="0" lang="en-US" altLang="zh-CN" sz="2000" b="0" i="0" u="none" strike="noStrike" kern="0" cap="none" spc="0" normalizeH="0" baseline="0" noProof="0" dirty="0">
                <a:ln>
                  <a:noFill/>
                </a:ln>
                <a:solidFill>
                  <a:srgbClr val="000000"/>
                </a:solidFill>
                <a:effectLst/>
                <a:uLnTx/>
                <a:uFillTx/>
                <a:latin typeface="微软雅黑"/>
                <a:ea typeface="微软雅黑"/>
              </a:rPr>
              <a:t>》</a:t>
            </a:r>
            <a:r>
              <a:rPr kumimoji="0" lang="zh-CN" altLang="en-US" sz="2000" b="0" i="0" u="none" strike="noStrike" kern="0" cap="none" spc="0" normalizeH="0" baseline="0" noProof="0" dirty="0">
                <a:ln>
                  <a:noFill/>
                </a:ln>
                <a:solidFill>
                  <a:srgbClr val="000000"/>
                </a:solidFill>
                <a:effectLst/>
                <a:uLnTx/>
                <a:uFillTx/>
                <a:latin typeface="微软雅黑"/>
                <a:ea typeface="微软雅黑"/>
              </a:rPr>
              <a:t>中提出</a:t>
            </a:r>
            <a:r>
              <a:rPr kumimoji="0" lang="zh-CN" altLang="en-US" sz="2000" b="1" i="0" u="none" strike="noStrike" kern="0" cap="none" spc="0" normalizeH="0" baseline="0" noProof="0" dirty="0">
                <a:ln>
                  <a:noFill/>
                </a:ln>
                <a:solidFill>
                  <a:srgbClr val="000000"/>
                </a:solidFill>
                <a:effectLst/>
                <a:uLnTx/>
                <a:uFillTx/>
                <a:latin typeface="微软雅黑"/>
                <a:ea typeface="微软雅黑"/>
              </a:rPr>
              <a:t>气候融资</a:t>
            </a:r>
            <a:r>
              <a:rPr kumimoji="0" lang="zh-CN" altLang="en-US" sz="2000" b="0" i="0" u="none" strike="noStrike" kern="0" cap="none" spc="0" normalizeH="0" baseline="0" noProof="0" dirty="0">
                <a:ln>
                  <a:noFill/>
                </a:ln>
                <a:solidFill>
                  <a:srgbClr val="000000"/>
                </a:solidFill>
                <a:effectLst/>
                <a:uLnTx/>
                <a:uFillTx/>
                <a:latin typeface="微软雅黑"/>
                <a:ea typeface="微软雅黑"/>
              </a:rPr>
              <a:t>是旨在</a:t>
            </a:r>
            <a:r>
              <a:rPr kumimoji="0" lang="zh-CN" altLang="en-US" sz="2000" b="0" i="0" u="sng" strike="noStrike" kern="0" cap="none" spc="0" normalizeH="0" baseline="0" noProof="0" dirty="0">
                <a:ln>
                  <a:noFill/>
                </a:ln>
                <a:solidFill>
                  <a:srgbClr val="000000"/>
                </a:solidFill>
                <a:effectLst/>
                <a:uLnTx/>
                <a:uFillTx/>
                <a:latin typeface="微软雅黑"/>
                <a:ea typeface="微软雅黑"/>
              </a:rPr>
              <a:t>减少温室气体排放，降低生态系统对气候变化负面影响的脆弱性并保持其抵御风险的能力</a:t>
            </a:r>
            <a:r>
              <a:rPr kumimoji="0" lang="zh-CN" altLang="en-US" sz="2000" b="0" i="0" u="none" strike="noStrike" kern="0" cap="none" spc="0" normalizeH="0" baseline="0" noProof="0" dirty="0">
                <a:ln>
                  <a:noFill/>
                </a:ln>
                <a:solidFill>
                  <a:srgbClr val="000000"/>
                </a:solidFill>
                <a:effectLst/>
                <a:uLnTx/>
                <a:uFillTx/>
                <a:latin typeface="微软雅黑"/>
                <a:ea typeface="微软雅黑"/>
              </a:rPr>
              <a:t>的融资。</a:t>
            </a:r>
            <a:endParaRPr kumimoji="0" lang="en-US" altLang="zh-CN" sz="2000"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zh-CN" sz="2000"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0" cap="none" spc="0" normalizeH="0" baseline="0" noProof="0" dirty="0">
                <a:ln>
                  <a:noFill/>
                </a:ln>
                <a:solidFill>
                  <a:srgbClr val="000000"/>
                </a:solidFill>
                <a:effectLst/>
                <a:uLnTx/>
                <a:uFillTx/>
                <a:latin typeface="微软雅黑"/>
                <a:ea typeface="微软雅黑"/>
              </a:rPr>
              <a:t>气候金融是一门</a:t>
            </a:r>
            <a:r>
              <a:rPr kumimoji="0" lang="zh-CN" altLang="en-US" b="1" i="0" u="none" strike="noStrike" kern="0" cap="none" spc="0" normalizeH="0" baseline="0" noProof="0" dirty="0">
                <a:ln>
                  <a:noFill/>
                </a:ln>
                <a:solidFill>
                  <a:srgbClr val="000000"/>
                </a:solidFill>
                <a:effectLst/>
                <a:uLnTx/>
                <a:uFillTx/>
                <a:latin typeface="微软雅黑"/>
                <a:ea typeface="微软雅黑"/>
              </a:rPr>
              <a:t>新兴的交叉学科</a:t>
            </a:r>
            <a:r>
              <a:rPr kumimoji="0" lang="zh-CN" altLang="en-US" b="0" i="0" u="none" strike="noStrike" kern="0" cap="none" spc="0" normalizeH="0" baseline="0" noProof="0" dirty="0">
                <a:ln>
                  <a:noFill/>
                </a:ln>
                <a:solidFill>
                  <a:srgbClr val="000000"/>
                </a:solidFill>
                <a:effectLst/>
                <a:uLnTx/>
                <a:uFillTx/>
                <a:latin typeface="微软雅黑"/>
                <a:ea typeface="微软雅黑"/>
              </a:rPr>
              <a:t>，是研究</a:t>
            </a:r>
            <a:r>
              <a:rPr kumimoji="0" lang="zh-CN" altLang="en-US" b="1" i="0" u="none" strike="noStrike" kern="0" cap="none" spc="0" normalizeH="0" baseline="0" noProof="0" dirty="0">
                <a:ln>
                  <a:noFill/>
                </a:ln>
                <a:solidFill>
                  <a:srgbClr val="000000"/>
                </a:solidFill>
                <a:effectLst/>
                <a:uLnTx/>
                <a:uFillTx/>
                <a:latin typeface="微软雅黑"/>
                <a:ea typeface="微软雅黑"/>
              </a:rPr>
              <a:t>气候变化</a:t>
            </a:r>
            <a:r>
              <a:rPr kumimoji="0" lang="zh-CN" altLang="en-US" b="0" i="0" u="none" strike="noStrike" kern="0" cap="none" spc="0" normalizeH="0" baseline="0" noProof="0" dirty="0">
                <a:ln>
                  <a:noFill/>
                </a:ln>
                <a:solidFill>
                  <a:srgbClr val="000000"/>
                </a:solidFill>
                <a:effectLst/>
                <a:uLnTx/>
                <a:uFillTx/>
                <a:latin typeface="微软雅黑"/>
                <a:ea typeface="微软雅黑"/>
              </a:rPr>
              <a:t>与</a:t>
            </a:r>
            <a:r>
              <a:rPr kumimoji="0" lang="zh-CN" altLang="en-US" b="1" i="0" u="none" strike="noStrike" kern="0" cap="none" spc="0" normalizeH="0" baseline="0" noProof="0" dirty="0">
                <a:ln>
                  <a:noFill/>
                </a:ln>
                <a:solidFill>
                  <a:srgbClr val="000000"/>
                </a:solidFill>
                <a:effectLst/>
                <a:uLnTx/>
                <a:uFillTx/>
                <a:latin typeface="微软雅黑"/>
                <a:ea typeface="微软雅黑"/>
              </a:rPr>
              <a:t>金融活动</a:t>
            </a:r>
            <a:r>
              <a:rPr kumimoji="0" lang="zh-CN" altLang="en-US" b="0" i="0" u="none" strike="noStrike" kern="0" cap="none" spc="0" normalizeH="0" baseline="0" noProof="0" dirty="0">
                <a:ln>
                  <a:noFill/>
                </a:ln>
                <a:solidFill>
                  <a:srgbClr val="000000"/>
                </a:solidFill>
                <a:effectLst/>
                <a:uLnTx/>
                <a:uFillTx/>
                <a:latin typeface="微软雅黑"/>
                <a:ea typeface="微软雅黑"/>
              </a:rPr>
              <a:t>之间的关系的一门学问。</a:t>
            </a:r>
            <a:endParaRPr kumimoji="0" lang="en-US" altLang="zh-CN"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zh-CN"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0" cap="none" spc="0" normalizeH="0" baseline="0" noProof="0" dirty="0">
                <a:ln>
                  <a:noFill/>
                </a:ln>
                <a:solidFill>
                  <a:srgbClr val="000000"/>
                </a:solidFill>
                <a:effectLst/>
                <a:uLnTx/>
                <a:uFillTx/>
                <a:latin typeface="微软雅黑"/>
                <a:ea typeface="微软雅黑"/>
              </a:rPr>
              <a:t>气候金融充分将</a:t>
            </a:r>
            <a:r>
              <a:rPr kumimoji="0" lang="zh-CN" altLang="en-US" b="1" i="0" u="none" strike="noStrike" kern="0" cap="none" spc="0" normalizeH="0" baseline="0" noProof="0" dirty="0">
                <a:ln>
                  <a:noFill/>
                </a:ln>
                <a:solidFill>
                  <a:srgbClr val="000000"/>
                </a:solidFill>
                <a:effectLst/>
                <a:uLnTx/>
                <a:uFillTx/>
                <a:latin typeface="微软雅黑"/>
                <a:ea typeface="微软雅黑"/>
              </a:rPr>
              <a:t>气候的关键属性和本质特征</a:t>
            </a:r>
            <a:r>
              <a:rPr kumimoji="0" lang="zh-CN" altLang="en-US" b="0" i="0" u="none" strike="noStrike" kern="0" cap="none" spc="0" normalizeH="0" baseline="0" noProof="0" dirty="0">
                <a:ln>
                  <a:noFill/>
                </a:ln>
                <a:solidFill>
                  <a:srgbClr val="000000"/>
                </a:solidFill>
                <a:effectLst/>
                <a:uLnTx/>
                <a:uFillTx/>
                <a:latin typeface="微软雅黑"/>
                <a:ea typeface="微软雅黑"/>
              </a:rPr>
              <a:t>与</a:t>
            </a:r>
            <a:r>
              <a:rPr kumimoji="0" lang="zh-CN" altLang="en-US" b="1" i="0" u="none" strike="noStrike" kern="0" cap="none" spc="0" normalizeH="0" baseline="0" noProof="0" dirty="0">
                <a:ln>
                  <a:noFill/>
                </a:ln>
                <a:solidFill>
                  <a:srgbClr val="000000"/>
                </a:solidFill>
                <a:effectLst/>
                <a:uLnTx/>
                <a:uFillTx/>
                <a:latin typeface="微软雅黑"/>
                <a:ea typeface="微软雅黑"/>
              </a:rPr>
              <a:t>传统金融理论</a:t>
            </a:r>
            <a:r>
              <a:rPr kumimoji="0" lang="zh-CN" altLang="en-US" b="0" i="0" u="none" strike="noStrike" kern="0" cap="none" spc="0" normalizeH="0" baseline="0" noProof="0" dirty="0">
                <a:ln>
                  <a:noFill/>
                </a:ln>
                <a:solidFill>
                  <a:srgbClr val="000000"/>
                </a:solidFill>
                <a:effectLst/>
                <a:uLnTx/>
                <a:uFillTx/>
                <a:latin typeface="微软雅黑"/>
                <a:ea typeface="微软雅黑"/>
              </a:rPr>
              <a:t>深度有机地嵌套融合，研究</a:t>
            </a:r>
            <a:r>
              <a:rPr kumimoji="0" lang="zh-CN" altLang="en-US" b="1" i="0" u="none" strike="noStrike" kern="0" cap="none" spc="0" normalizeH="0" baseline="0" noProof="0" dirty="0">
                <a:ln>
                  <a:noFill/>
                </a:ln>
                <a:solidFill>
                  <a:srgbClr val="000000"/>
                </a:solidFill>
                <a:effectLst/>
                <a:uLnTx/>
                <a:uFillTx/>
                <a:latin typeface="微软雅黑"/>
                <a:ea typeface="微软雅黑"/>
              </a:rPr>
              <a:t>气候变化</a:t>
            </a:r>
            <a:r>
              <a:rPr kumimoji="0" lang="zh-CN" altLang="en-US" b="0" i="0" u="none" strike="noStrike" kern="0" cap="none" spc="0" normalizeH="0" baseline="0" noProof="0" dirty="0">
                <a:ln>
                  <a:noFill/>
                </a:ln>
                <a:solidFill>
                  <a:srgbClr val="000000"/>
                </a:solidFill>
                <a:effectLst/>
                <a:uLnTx/>
                <a:uFillTx/>
                <a:latin typeface="微软雅黑"/>
                <a:ea typeface="微软雅黑"/>
              </a:rPr>
              <a:t>对</a:t>
            </a:r>
            <a:r>
              <a:rPr kumimoji="0" lang="zh-CN" altLang="en-US" b="1" i="0" u="none" strike="noStrike" kern="0" cap="none" spc="0" normalizeH="0" baseline="0" noProof="0" dirty="0">
                <a:ln>
                  <a:noFill/>
                </a:ln>
                <a:solidFill>
                  <a:srgbClr val="000000"/>
                </a:solidFill>
                <a:effectLst/>
                <a:uLnTx/>
                <a:uFillTx/>
                <a:latin typeface="微软雅黑"/>
                <a:ea typeface="微软雅黑"/>
              </a:rPr>
              <a:t>资产定价</a:t>
            </a:r>
            <a:r>
              <a:rPr kumimoji="0" lang="zh-CN" altLang="en-US" b="0" i="0" u="none" strike="noStrike" kern="0" cap="none" spc="0" normalizeH="0" baseline="0" noProof="0" dirty="0">
                <a:ln>
                  <a:noFill/>
                </a:ln>
                <a:solidFill>
                  <a:srgbClr val="000000"/>
                </a:solidFill>
                <a:effectLst/>
                <a:uLnTx/>
                <a:uFillTx/>
                <a:latin typeface="微软雅黑"/>
                <a:ea typeface="微软雅黑"/>
              </a:rPr>
              <a:t>、</a:t>
            </a:r>
            <a:r>
              <a:rPr kumimoji="0" lang="zh-CN" altLang="en-US" b="1" i="0" u="none" strike="noStrike" kern="0" cap="none" spc="0" normalizeH="0" baseline="0" noProof="0" dirty="0">
                <a:ln>
                  <a:noFill/>
                </a:ln>
                <a:solidFill>
                  <a:srgbClr val="000000"/>
                </a:solidFill>
                <a:effectLst/>
                <a:uLnTx/>
                <a:uFillTx/>
                <a:latin typeface="微软雅黑"/>
                <a:ea typeface="微软雅黑"/>
              </a:rPr>
              <a:t>投融资</a:t>
            </a:r>
            <a:r>
              <a:rPr kumimoji="0" lang="zh-CN" altLang="en-US" b="0" i="0" u="none" strike="noStrike" kern="0" cap="none" spc="0" normalizeH="0" baseline="0" noProof="0" dirty="0">
                <a:ln>
                  <a:noFill/>
                </a:ln>
                <a:solidFill>
                  <a:srgbClr val="000000"/>
                </a:solidFill>
                <a:effectLst/>
                <a:uLnTx/>
                <a:uFillTx/>
                <a:latin typeface="微软雅黑"/>
                <a:ea typeface="微软雅黑"/>
              </a:rPr>
              <a:t>、</a:t>
            </a:r>
            <a:r>
              <a:rPr kumimoji="0" lang="zh-CN" altLang="en-US" b="1" i="0" u="none" strike="noStrike" kern="0" cap="none" spc="0" normalizeH="0" baseline="0" noProof="0" dirty="0">
                <a:ln>
                  <a:noFill/>
                </a:ln>
                <a:solidFill>
                  <a:srgbClr val="000000"/>
                </a:solidFill>
                <a:effectLst/>
                <a:uLnTx/>
                <a:uFillTx/>
                <a:latin typeface="微软雅黑"/>
                <a:ea typeface="微软雅黑"/>
              </a:rPr>
              <a:t>金融风险</a:t>
            </a:r>
            <a:r>
              <a:rPr kumimoji="0" lang="zh-CN" altLang="en-US" b="0" i="0" u="none" strike="noStrike" kern="0" cap="none" spc="0" normalizeH="0" baseline="0" noProof="0" dirty="0">
                <a:ln>
                  <a:noFill/>
                </a:ln>
                <a:solidFill>
                  <a:srgbClr val="000000"/>
                </a:solidFill>
                <a:effectLst/>
                <a:uLnTx/>
                <a:uFillTx/>
                <a:latin typeface="微软雅黑"/>
                <a:ea typeface="微软雅黑"/>
              </a:rPr>
              <a:t>、</a:t>
            </a:r>
            <a:r>
              <a:rPr kumimoji="0" lang="zh-CN" altLang="en-US" b="1" i="0" u="none" strike="noStrike" kern="0" cap="none" spc="0" normalizeH="0" baseline="0" noProof="0" dirty="0">
                <a:ln>
                  <a:noFill/>
                </a:ln>
                <a:solidFill>
                  <a:srgbClr val="000000"/>
                </a:solidFill>
                <a:effectLst/>
                <a:uLnTx/>
                <a:uFillTx/>
                <a:latin typeface="微软雅黑"/>
                <a:ea typeface="微软雅黑"/>
              </a:rPr>
              <a:t>金融政策</a:t>
            </a:r>
            <a:r>
              <a:rPr kumimoji="0" lang="zh-CN" altLang="en-US" b="0" i="0" u="none" strike="noStrike" kern="0" cap="none" spc="0" normalizeH="0" baseline="0" noProof="0" dirty="0">
                <a:ln>
                  <a:noFill/>
                </a:ln>
                <a:solidFill>
                  <a:srgbClr val="000000"/>
                </a:solidFill>
                <a:effectLst/>
                <a:uLnTx/>
                <a:uFillTx/>
                <a:latin typeface="微软雅黑"/>
                <a:ea typeface="微软雅黑"/>
              </a:rPr>
              <a:t>等方面的影响。</a:t>
            </a:r>
            <a:endParaRPr kumimoji="0" lang="en-US" altLang="zh-CN"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altLang="zh-CN" b="0" i="0" u="none" strike="noStrike" kern="0" cap="none" spc="0" normalizeH="0" baseline="0" noProof="0" dirty="0">
              <a:ln>
                <a:noFill/>
              </a:ln>
              <a:solidFill>
                <a:srgbClr val="000000"/>
              </a:solidFill>
              <a:effectLst/>
              <a:uLnTx/>
              <a:uFillTx/>
              <a:latin typeface="微软雅黑"/>
              <a:ea typeface="微软雅黑"/>
            </a:endParaRPr>
          </a:p>
          <a:p>
            <a:pPr marL="285750" marR="0" lvl="0" indent="-285750" defTabSz="914377"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b="0" i="0" u="none" strike="noStrike" kern="0" cap="none" spc="0" normalizeH="0" baseline="0" noProof="0" dirty="0">
                <a:ln>
                  <a:noFill/>
                </a:ln>
                <a:solidFill>
                  <a:srgbClr val="000000"/>
                </a:solidFill>
                <a:effectLst/>
                <a:uLnTx/>
                <a:uFillTx/>
                <a:latin typeface="微软雅黑"/>
                <a:ea typeface="微软雅黑"/>
              </a:rPr>
              <a:t>从学科发展来看，气候金融学更具有现实意义和理论价值。 </a:t>
            </a:r>
          </a:p>
        </p:txBody>
      </p:sp>
    </p:spTree>
    <p:extLst>
      <p:ext uri="{BB962C8B-B14F-4D97-AF65-F5344CB8AC3E}">
        <p14:creationId xmlns:p14="http://schemas.microsoft.com/office/powerpoint/2010/main" val="398632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3FD12B0-F6D3-8AA2-6C84-1724CCD02459}"/>
              </a:ext>
            </a:extLst>
          </p:cNvPr>
          <p:cNvSpPr>
            <a:spLocks noGrp="1"/>
          </p:cNvSpPr>
          <p:nvPr>
            <p:ph type="title"/>
          </p:nvPr>
        </p:nvSpPr>
        <p:spPr/>
        <p:txBody>
          <a:bodyPr/>
          <a:lstStyle/>
          <a:p>
            <a:r>
              <a:rPr lang="zh-CN" altLang="en-US" dirty="0">
                <a:sym typeface="+mn-ea"/>
              </a:rPr>
              <a:t>气候金融的学科属性</a:t>
            </a:r>
            <a:endParaRPr lang="zh-CN" altLang="en-US" dirty="0"/>
          </a:p>
        </p:txBody>
      </p:sp>
      <p:sp>
        <p:nvSpPr>
          <p:cNvPr id="9" name="文本框 8">
            <a:extLst>
              <a:ext uri="{FF2B5EF4-FFF2-40B4-BE49-F238E27FC236}">
                <a16:creationId xmlns:a16="http://schemas.microsoft.com/office/drawing/2014/main" id="{8026B0E1-C5C7-761C-6DBB-99DDB9FC0D62}"/>
              </a:ext>
            </a:extLst>
          </p:cNvPr>
          <p:cNvSpPr txBox="1"/>
          <p:nvPr/>
        </p:nvSpPr>
        <p:spPr>
          <a:xfrm>
            <a:off x="647172" y="1185202"/>
            <a:ext cx="11088952" cy="400110"/>
          </a:xfrm>
          <a:prstGeom prst="rect">
            <a:avLst/>
          </a:prstGeom>
          <a:noFill/>
        </p:spPr>
        <p:txBody>
          <a:bodyPr wrap="square">
            <a:spAutoFit/>
          </a:bodyPr>
          <a:lstStyle/>
          <a:p>
            <a:pPr defTabSz="914377"/>
            <a:r>
              <a:rPr lang="zh-CN" altLang="en-US" sz="2000" b="1" dirty="0">
                <a:solidFill>
                  <a:srgbClr val="003F98"/>
                </a:solidFill>
                <a:latin typeface="微软雅黑"/>
                <a:ea typeface="微软雅黑"/>
              </a:rPr>
              <a:t>气候金融是一个复杂的巨系统</a:t>
            </a:r>
          </a:p>
        </p:txBody>
      </p:sp>
      <p:sp>
        <p:nvSpPr>
          <p:cNvPr id="10" name="矩形 9">
            <a:extLst>
              <a:ext uri="{FF2B5EF4-FFF2-40B4-BE49-F238E27FC236}">
                <a16:creationId xmlns:a16="http://schemas.microsoft.com/office/drawing/2014/main" id="{78F02979-5481-1CF7-4961-1E72C9870164}"/>
              </a:ext>
            </a:extLst>
          </p:cNvPr>
          <p:cNvSpPr/>
          <p:nvPr/>
        </p:nvSpPr>
        <p:spPr>
          <a:xfrm>
            <a:off x="432020" y="1187257"/>
            <a:ext cx="180000" cy="396000"/>
          </a:xfrm>
          <a:prstGeom prst="rect">
            <a:avLst/>
          </a:prstGeom>
          <a:solidFill>
            <a:srgbClr val="003F98"/>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11" name="文本框 10">
            <a:extLst>
              <a:ext uri="{FF2B5EF4-FFF2-40B4-BE49-F238E27FC236}">
                <a16:creationId xmlns:a16="http://schemas.microsoft.com/office/drawing/2014/main" id="{4C3DC928-EAAA-2143-7DAB-7EA177CF4F08}"/>
              </a:ext>
            </a:extLst>
          </p:cNvPr>
          <p:cNvSpPr txBox="1"/>
          <p:nvPr/>
        </p:nvSpPr>
        <p:spPr>
          <a:xfrm>
            <a:off x="612020" y="1901030"/>
            <a:ext cx="4967081" cy="4321504"/>
          </a:xfrm>
          <a:prstGeom prst="rect">
            <a:avLst/>
          </a:prstGeom>
          <a:noFill/>
        </p:spPr>
        <p:txBody>
          <a:bodyPr wrap="square">
            <a:spAutoFit/>
          </a:bodyPr>
          <a:lstStyle/>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研究视角：</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国内</a:t>
            </a:r>
            <a:r>
              <a:rPr lang="en-US" altLang="zh-CN" dirty="0">
                <a:solidFill>
                  <a:srgbClr val="000000"/>
                </a:solidFill>
                <a:latin typeface="微软雅黑"/>
                <a:ea typeface="微软雅黑"/>
              </a:rPr>
              <a:t>+</a:t>
            </a:r>
            <a:r>
              <a:rPr lang="zh-CN" altLang="en-US" dirty="0">
                <a:solidFill>
                  <a:srgbClr val="000000"/>
                </a:solidFill>
                <a:latin typeface="微软雅黑"/>
                <a:ea typeface="微软雅黑"/>
              </a:rPr>
              <a:t>国际的包容性视角</a:t>
            </a:r>
            <a:endParaRPr lang="en-US" altLang="zh-CN" dirty="0">
              <a:solidFill>
                <a:srgbClr val="000000"/>
              </a:solidFill>
              <a:latin typeface="微软雅黑"/>
              <a:ea typeface="微软雅黑"/>
            </a:endParaRPr>
          </a:p>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研究尺度：</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宏观系统</a:t>
            </a:r>
            <a:r>
              <a:rPr lang="en-US" altLang="zh-CN" dirty="0">
                <a:solidFill>
                  <a:srgbClr val="000000"/>
                </a:solidFill>
                <a:latin typeface="微软雅黑"/>
                <a:ea typeface="微软雅黑"/>
              </a:rPr>
              <a:t>+</a:t>
            </a:r>
            <a:r>
              <a:rPr lang="zh-CN" altLang="en-US" dirty="0">
                <a:solidFill>
                  <a:srgbClr val="000000"/>
                </a:solidFill>
                <a:latin typeface="微软雅黑"/>
                <a:ea typeface="微软雅黑"/>
              </a:rPr>
              <a:t>微观系统的有机结合</a:t>
            </a:r>
            <a:endParaRPr lang="en-US" altLang="zh-CN" dirty="0">
              <a:solidFill>
                <a:srgbClr val="000000"/>
              </a:solidFill>
              <a:latin typeface="微软雅黑"/>
              <a:ea typeface="微软雅黑"/>
            </a:endParaRPr>
          </a:p>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研究层面：</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制度、市场、人的协同发展</a:t>
            </a:r>
            <a:endParaRPr lang="en-US" altLang="zh-CN" dirty="0">
              <a:solidFill>
                <a:srgbClr val="000000"/>
              </a:solidFill>
              <a:latin typeface="微软雅黑"/>
              <a:ea typeface="微软雅黑"/>
            </a:endParaRPr>
          </a:p>
          <a:p>
            <a:pPr marL="285750" indent="-285750" defTabSz="914377">
              <a:lnSpc>
                <a:spcPct val="150000"/>
              </a:lnSpc>
              <a:spcAft>
                <a:spcPts val="600"/>
              </a:spcAft>
              <a:buFont typeface="Arial" panose="020B0604020202020204" pitchFamily="34" charset="0"/>
              <a:buChar char="•"/>
            </a:pPr>
            <a:r>
              <a:rPr lang="zh-CN" altLang="en-US" b="1" dirty="0">
                <a:solidFill>
                  <a:srgbClr val="000000"/>
                </a:solidFill>
                <a:latin typeface="微软雅黑"/>
                <a:ea typeface="微软雅黑"/>
              </a:rPr>
              <a:t>研究目标：</a:t>
            </a:r>
            <a:endParaRPr lang="en-US" altLang="zh-CN" b="1" dirty="0">
              <a:solidFill>
                <a:srgbClr val="000000"/>
              </a:solidFill>
              <a:latin typeface="微软雅黑"/>
              <a:ea typeface="微软雅黑"/>
            </a:endParaRPr>
          </a:p>
          <a:p>
            <a:pPr marL="285750" defTabSz="914377">
              <a:lnSpc>
                <a:spcPct val="150000"/>
              </a:lnSpc>
              <a:spcAft>
                <a:spcPts val="600"/>
              </a:spcAft>
            </a:pPr>
            <a:r>
              <a:rPr lang="zh-CN" altLang="en-US" dirty="0">
                <a:solidFill>
                  <a:srgbClr val="000000"/>
                </a:solidFill>
                <a:latin typeface="微软雅黑"/>
                <a:ea typeface="微软雅黑"/>
              </a:rPr>
              <a:t>应对气候危机的国内可持续发展与国际气候金融合作两个目标</a:t>
            </a:r>
          </a:p>
        </p:txBody>
      </p:sp>
      <p:grpSp>
        <p:nvGrpSpPr>
          <p:cNvPr id="12" name="组合 11">
            <a:extLst>
              <a:ext uri="{FF2B5EF4-FFF2-40B4-BE49-F238E27FC236}">
                <a16:creationId xmlns:a16="http://schemas.microsoft.com/office/drawing/2014/main" id="{1727C8B4-F3F5-283D-0E55-9E8C494C15A1}"/>
              </a:ext>
            </a:extLst>
          </p:cNvPr>
          <p:cNvGrpSpPr/>
          <p:nvPr/>
        </p:nvGrpSpPr>
        <p:grpSpPr>
          <a:xfrm>
            <a:off x="5579101" y="2509869"/>
            <a:ext cx="6551284" cy="4210971"/>
            <a:chOff x="5487033" y="1782407"/>
            <a:chExt cx="6551284" cy="4210971"/>
          </a:xfrm>
        </p:grpSpPr>
        <p:pic>
          <p:nvPicPr>
            <p:cNvPr id="13" name="图片 12">
              <a:extLst>
                <a:ext uri="{FF2B5EF4-FFF2-40B4-BE49-F238E27FC236}">
                  <a16:creationId xmlns:a16="http://schemas.microsoft.com/office/drawing/2014/main" id="{6A44312E-07F5-6583-D81A-8B43ECE4BE30}"/>
                </a:ext>
              </a:extLst>
            </p:cNvPr>
            <p:cNvPicPr>
              <a:picLocks noChangeAspect="1"/>
            </p:cNvPicPr>
            <p:nvPr/>
          </p:nvPicPr>
          <p:blipFill>
            <a:blip r:embed="rId2"/>
            <a:stretch>
              <a:fillRect/>
            </a:stretch>
          </p:blipFill>
          <p:spPr>
            <a:xfrm>
              <a:off x="5487033" y="1782407"/>
              <a:ext cx="6551284" cy="3757112"/>
            </a:xfrm>
            <a:prstGeom prst="rect">
              <a:avLst/>
            </a:prstGeom>
          </p:spPr>
        </p:pic>
        <p:pic>
          <p:nvPicPr>
            <p:cNvPr id="14" name="图片 13">
              <a:extLst>
                <a:ext uri="{FF2B5EF4-FFF2-40B4-BE49-F238E27FC236}">
                  <a16:creationId xmlns:a16="http://schemas.microsoft.com/office/drawing/2014/main" id="{E3E8797D-6ED9-A517-03CA-32A6C0A85EE8}"/>
                </a:ext>
              </a:extLst>
            </p:cNvPr>
            <p:cNvPicPr>
              <a:picLocks noChangeAspect="1"/>
            </p:cNvPicPr>
            <p:nvPr/>
          </p:nvPicPr>
          <p:blipFill>
            <a:blip r:embed="rId3"/>
            <a:stretch>
              <a:fillRect/>
            </a:stretch>
          </p:blipFill>
          <p:spPr>
            <a:xfrm>
              <a:off x="7173106" y="5464110"/>
              <a:ext cx="3179138" cy="529268"/>
            </a:xfrm>
            <a:prstGeom prst="rect">
              <a:avLst/>
            </a:prstGeom>
          </p:spPr>
        </p:pic>
      </p:grpSp>
      <p:sp>
        <p:nvSpPr>
          <p:cNvPr id="3" name="文本框 2">
            <a:extLst>
              <a:ext uri="{FF2B5EF4-FFF2-40B4-BE49-F238E27FC236}">
                <a16:creationId xmlns:a16="http://schemas.microsoft.com/office/drawing/2014/main" id="{F004D2F6-3D8D-2AAA-596A-5C04E66777E3}"/>
              </a:ext>
            </a:extLst>
          </p:cNvPr>
          <p:cNvSpPr txBox="1"/>
          <p:nvPr/>
        </p:nvSpPr>
        <p:spPr>
          <a:xfrm>
            <a:off x="5675276" y="1185202"/>
            <a:ext cx="6096000" cy="1156855"/>
          </a:xfrm>
          <a:prstGeom prst="rect">
            <a:avLst/>
          </a:prstGeom>
          <a:noFill/>
        </p:spPr>
        <p:txBody>
          <a:bodyPr wrap="square">
            <a:spAutoFit/>
          </a:bodyPr>
          <a:lstStyle/>
          <a:p>
            <a:pPr>
              <a:lnSpc>
                <a:spcPct val="150000"/>
              </a:lnSpc>
            </a:pPr>
            <a:r>
              <a:rPr lang="zh-CN" altLang="en-US" sz="1600" dirty="0">
                <a:solidFill>
                  <a:srgbClr val="0070C0"/>
                </a:solidFill>
                <a:latin typeface="微软雅黑" panose="020B0503020204020204" pitchFamily="34" charset="-122"/>
                <a:ea typeface="微软雅黑" panose="020B0503020204020204" pitchFamily="34" charset="-122"/>
              </a:rPr>
              <a:t>从本质上来说，气候金融是为了应对人类所面临的气候危机和实现可持续发展在 全球范围内所进行的所有金融活动的总称，是一个包含着多个维度的复杂巨系统</a:t>
            </a:r>
          </a:p>
        </p:txBody>
      </p:sp>
    </p:spTree>
    <p:extLst>
      <p:ext uri="{BB962C8B-B14F-4D97-AF65-F5344CB8AC3E}">
        <p14:creationId xmlns:p14="http://schemas.microsoft.com/office/powerpoint/2010/main" val="1805231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IMAGE" val="New_Batches_0222_Outline/20240222/images_object_2001_3000/bd840277-a4ff-482a-8f6e-25766d753cc6-4.source.default.zh-Hans.jpg"/>
  <p:tag name="OFFICEPLUS.THEME" val="New_Batches_0222_Outline/20240222/images_object_2001_3000/bd840277-a4ff-482a-8f6e-25766d753cc6-4.source.default.zh-Hans-1.pptx"/>
  <p:tag name="OFFICEPLUS.OUTLINE" val="1330871"/>
  <p:tag name="OFFICEPLUS.OUTLINEEXTERNAL" val="3d8947ef-68b3-0139-1a35-f4720e13e9ef"/>
</p:tagLst>
</file>

<file path=ppt/tags/tag2.xml><?xml version="1.0" encoding="utf-8"?>
<p:tagLst xmlns:a="http://schemas.openxmlformats.org/drawingml/2006/main" xmlns:r="http://schemas.openxmlformats.org/officeDocument/2006/relationships" xmlns:p="http://schemas.openxmlformats.org/presentationml/2006/main">
  <p:tag name="OFFICEPLUS.TAG" val="03a12446-4040-4dad-8d54-bb681f108928"/>
</p:tagLst>
</file>

<file path=ppt/tags/tag3.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9278081"/>
</p:tagLst>
</file>

<file path=ppt/theme/theme1.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168135"/>
      </a:accent1>
      <a:accent2>
        <a:srgbClr val="47C8FA"/>
      </a:accent2>
      <a:accent3>
        <a:srgbClr val="006BA3"/>
      </a:accent3>
      <a:accent4>
        <a:srgbClr val="19B1F2"/>
      </a:accent4>
      <a:accent5>
        <a:srgbClr val="0394D1"/>
      </a:accent5>
      <a:accent6>
        <a:srgbClr val="73D5F9"/>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481</TotalTime>
  <Words>2244</Words>
  <Application>Microsoft Office PowerPoint</Application>
  <PresentationFormat>宽屏</PresentationFormat>
  <Paragraphs>159</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20</vt:i4>
      </vt:variant>
    </vt:vector>
  </HeadingPairs>
  <TitlesOfParts>
    <vt:vector size="29" baseType="lpstr">
      <vt:lpstr>等线</vt:lpstr>
      <vt:lpstr>楷体</vt:lpstr>
      <vt:lpstr>微软雅黑</vt:lpstr>
      <vt:lpstr>Arial</vt:lpstr>
      <vt:lpstr>Calibri</vt:lpstr>
      <vt:lpstr>Californian FB</vt:lpstr>
      <vt:lpstr>Times New Roman</vt:lpstr>
      <vt:lpstr>Designed by OfficePLUS</vt:lpstr>
      <vt:lpstr>Office Theme</vt:lpstr>
      <vt:lpstr>气候金融  </vt:lpstr>
      <vt:lpstr>第一章 气候金融概论</vt:lpstr>
      <vt:lpstr>气候金融产生的背景</vt:lpstr>
      <vt:lpstr>气候金融产生的背景</vt:lpstr>
      <vt:lpstr>气候金融产生的背景</vt:lpstr>
      <vt:lpstr>气候金融的概念界定</vt:lpstr>
      <vt:lpstr>气候金融的概念界定</vt:lpstr>
      <vt:lpstr>气候金融的概念界定</vt:lpstr>
      <vt:lpstr>气候金融的学科属性</vt:lpstr>
      <vt:lpstr>气候金融的学科属性</vt:lpstr>
      <vt:lpstr>气候金融的学科属性</vt:lpstr>
      <vt:lpstr>气候金融的学科属性</vt:lpstr>
      <vt:lpstr>气候金融的学科属性</vt:lpstr>
      <vt:lpstr>气候金融的学科属性</vt:lpstr>
      <vt:lpstr>气候金融的研究发展</vt:lpstr>
      <vt:lpstr>气候金融的研究发展</vt:lpstr>
      <vt:lpstr>气候金融的研究方向</vt:lpstr>
      <vt:lpstr>气候金融的学科前沿与实践</vt:lpstr>
      <vt:lpstr>气候金融的学科前沿与实践</vt:lpstr>
      <vt:lpstr>气候金融的学科前沿与实践</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Kun Guo</cp:lastModifiedBy>
  <cp:revision>15</cp:revision>
  <dcterms:created xsi:type="dcterms:W3CDTF">2023-07-20T03:04:31Z</dcterms:created>
  <dcterms:modified xsi:type="dcterms:W3CDTF">2024-12-29T11:21:29Z</dcterms:modified>
</cp:coreProperties>
</file>