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7" r:id="rId2"/>
    <p:sldId id="292" r:id="rId3"/>
    <p:sldId id="781" r:id="rId4"/>
    <p:sldId id="1581" r:id="rId5"/>
    <p:sldId id="1582" r:id="rId6"/>
    <p:sldId id="1589" r:id="rId7"/>
    <p:sldId id="1791" r:id="rId8"/>
    <p:sldId id="1792" r:id="rId9"/>
    <p:sldId id="1793" r:id="rId10"/>
    <p:sldId id="1794" r:id="rId11"/>
    <p:sldId id="1795" r:id="rId12"/>
    <p:sldId id="1796" r:id="rId13"/>
    <p:sldId id="1797" r:id="rId14"/>
    <p:sldId id="1798" r:id="rId15"/>
    <p:sldId id="1799" r:id="rId16"/>
    <p:sldId id="1800" r:id="rId17"/>
    <p:sldId id="1801" r:id="rId18"/>
    <p:sldId id="1802" r:id="rId19"/>
    <p:sldId id="1803" r:id="rId20"/>
    <p:sldId id="1804" r:id="rId21"/>
    <p:sldId id="1805" r:id="rId22"/>
    <p:sldId id="1806" r:id="rId23"/>
    <p:sldId id="1807" r:id="rId24"/>
    <p:sldId id="1808" r:id="rId25"/>
    <p:sldId id="1809" r:id="rId26"/>
    <p:sldId id="1810" r:id="rId27"/>
    <p:sldId id="1811" r:id="rId28"/>
    <p:sldId id="1812"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6483" autoAdjust="0"/>
  </p:normalViewPr>
  <p:slideViewPr>
    <p:cSldViewPr snapToGrid="0" showGuides="1">
      <p:cViewPr varScale="1">
        <p:scale>
          <a:sx n="85" d="100"/>
          <a:sy n="85" d="100"/>
        </p:scale>
        <p:origin x="307"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962"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t>2024-12-29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C2BA2EA-0DB4-5484-FBFC-0E71A12AFACA}"/>
              </a:ext>
            </a:extLst>
          </p:cNvPr>
          <p:cNvGrpSpPr/>
          <p:nvPr/>
        </p:nvGrpSpPr>
        <p:grpSpPr>
          <a:xfrm>
            <a:off x="0" y="1"/>
            <a:ext cx="12192000" cy="6857999"/>
            <a:chOff x="0" y="1"/>
            <a:chExt cx="12192000" cy="6857999"/>
          </a:xfrm>
        </p:grpSpPr>
        <p:sp>
          <p:nvSpPr>
            <p:cNvPr id="12" name="Freeform: Shape 11">
              <a:extLst>
                <a:ext uri="{FF2B5EF4-FFF2-40B4-BE49-F238E27FC236}">
                  <a16:creationId xmlns:a16="http://schemas.microsoft.com/office/drawing/2014/main" id="{EEE2ED10-78F5-13A7-DD81-BFEB77FCE9B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Shape 20">
              <a:extLst>
                <a:ext uri="{FF2B5EF4-FFF2-40B4-BE49-F238E27FC236}">
                  <a16:creationId xmlns:a16="http://schemas.microsoft.com/office/drawing/2014/main" id="{ADEA8044-42DC-E6A5-7F83-DF79EAA3C4C9}"/>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Shape 24">
              <a:extLst>
                <a:ext uri="{FF2B5EF4-FFF2-40B4-BE49-F238E27FC236}">
                  <a16:creationId xmlns:a16="http://schemas.microsoft.com/office/drawing/2014/main" id="{136728BC-88E3-D787-D79C-3841C503C956}"/>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0" name="Freeform: Shape 19">
              <a:extLst>
                <a:ext uri="{FF2B5EF4-FFF2-40B4-BE49-F238E27FC236}">
                  <a16:creationId xmlns:a16="http://schemas.microsoft.com/office/drawing/2014/main" id="{248A414C-56B7-1507-E8C4-D688EAAFF3E6}"/>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ctrTitle" hasCustomPrompt="1"/>
          </p:nvPr>
        </p:nvSpPr>
        <p:spPr>
          <a:xfrm>
            <a:off x="660399" y="1271123"/>
            <a:ext cx="5435601" cy="2628147"/>
          </a:xfrm>
          <a:prstGeom prst="rect">
            <a:avLst/>
          </a:prstGeom>
        </p:spPr>
        <p:txBody>
          <a:bodyPr wrap="square" anchor="b">
            <a:normAutofit/>
          </a:bodyPr>
          <a:lstStyle>
            <a:lvl1pPr>
              <a:lnSpc>
                <a:spcPct val="100000"/>
              </a:lnSpc>
              <a:defRPr sz="5400">
                <a:ln w="19050">
                  <a:noFill/>
                </a:ln>
                <a:solidFill>
                  <a:schemeClr val="tx1"/>
                </a:solidFill>
              </a:defRPr>
            </a:lvl1pPr>
          </a:lstStyle>
          <a:p>
            <a:pPr lvl="0"/>
            <a:r>
              <a:rPr lang="en-US"/>
              <a:t>Click to add title</a:t>
            </a:r>
          </a:p>
        </p:txBody>
      </p:sp>
      <p:sp>
        <p:nvSpPr>
          <p:cNvPr id="9" name="Subtitle 8"/>
          <p:cNvSpPr>
            <a:spLocks noGrp="1"/>
          </p:cNvSpPr>
          <p:nvPr>
            <p:ph type="subTitle" sz="quarter" idx="1" hasCustomPrompt="1"/>
          </p:nvPr>
        </p:nvSpPr>
        <p:spPr>
          <a:xfrm>
            <a:off x="660400" y="4123350"/>
            <a:ext cx="3962400" cy="707672"/>
          </a:xfrm>
          <a:prstGeom prst="snip2DiagRect">
            <a:avLst>
              <a:gd name="adj1" fmla="val 0"/>
              <a:gd name="adj2" fmla="val 36408"/>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rgbClr val="FFFFFF"/>
                </a:solidFill>
                <a:latin typeface="+mj-lt"/>
              </a:defRPr>
            </a:lvl1pPr>
          </a:lstStyle>
          <a:p>
            <a:pPr lvl="0"/>
            <a:r>
              <a:rPr lang="en-US"/>
              <a:t>Click to add subtitle</a:t>
            </a:r>
          </a:p>
        </p:txBody>
      </p:sp>
      <p:sp>
        <p:nvSpPr>
          <p:cNvPr id="4" name="Text Placeholder 3"/>
          <p:cNvSpPr>
            <a:spLocks noGrp="1"/>
          </p:cNvSpPr>
          <p:nvPr>
            <p:ph type="body" sz="quarter" idx="13" hasCustomPrompt="1"/>
          </p:nvPr>
        </p:nvSpPr>
        <p:spPr>
          <a:xfrm>
            <a:off x="9817099" y="5857100"/>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9817099" y="5569554"/>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
        <p:nvSpPr>
          <p:cNvPr id="6" name="Subtitle 8">
            <a:extLst>
              <a:ext uri="{FF2B5EF4-FFF2-40B4-BE49-F238E27FC236}">
                <a16:creationId xmlns:a16="http://schemas.microsoft.com/office/drawing/2014/main" id="{9F15F119-D26A-D311-17E9-7A1C29D3B78C}"/>
              </a:ext>
            </a:extLst>
          </p:cNvPr>
          <p:cNvSpPr txBox="1">
            <a:spLocks/>
          </p:cNvSpPr>
          <p:nvPr userDrawn="1"/>
        </p:nvSpPr>
        <p:spPr>
          <a:xfrm>
            <a:off x="1312408" y="3769514"/>
            <a:ext cx="3962400" cy="707672"/>
          </a:xfrm>
          <a:prstGeom prst="rect">
            <a:avLst/>
          </a:prstGeom>
        </p:spPr>
        <p:txBody>
          <a:bodyPr vert="horz" wrap="square"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郭  琨     </a:t>
            </a:r>
            <a:r>
              <a:rPr lang="en-US" altLang="zh-CN"/>
              <a:t>guokun@ucas.ac.cn </a:t>
            </a:r>
            <a:endParaRPr lang="zh-CN" altLang="en-US" dirty="0"/>
          </a:p>
        </p:txBody>
      </p:sp>
      <p:sp>
        <p:nvSpPr>
          <p:cNvPr id="8" name="文本框 7">
            <a:extLst>
              <a:ext uri="{FF2B5EF4-FFF2-40B4-BE49-F238E27FC236}">
                <a16:creationId xmlns:a16="http://schemas.microsoft.com/office/drawing/2014/main" id="{7FB85CC8-313A-6EEC-13A2-1B0A3A02978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20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91D85A-5B52-8986-1853-15643400A7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2C0923B-B9EB-06EE-80E2-639790517447}"/>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a:extLst>
                <a:ext uri="{FF2B5EF4-FFF2-40B4-BE49-F238E27FC236}">
                  <a16:creationId xmlns:a16="http://schemas.microsoft.com/office/drawing/2014/main" id="{DFDE82C8-4C60-2D4E-F0D7-C941C357D4E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11" name="文本框 10">
            <a:extLst>
              <a:ext uri="{FF2B5EF4-FFF2-40B4-BE49-F238E27FC236}">
                <a16:creationId xmlns:a16="http://schemas.microsoft.com/office/drawing/2014/main" id="{858D79E4-52AF-3359-106D-E3AE8DBC837E}"/>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6215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p>
        </p:txBody>
      </p:sp>
      <p:sp>
        <p:nvSpPr>
          <p:cNvPr id="7" name="Content Placeholder 6"/>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6" name="Group 5"/>
          <p:cNvGrpSpPr/>
          <p:nvPr/>
        </p:nvGrpSpPr>
        <p:grpSpPr>
          <a:xfrm>
            <a:off x="2626456" y="1500188"/>
            <a:ext cx="994563" cy="4634686"/>
            <a:chOff x="2626456" y="1500188"/>
            <a:chExt cx="994563" cy="4634686"/>
          </a:xfrm>
        </p:grpSpPr>
        <p:cxnSp>
          <p:nvCxnSpPr>
            <p:cNvPr id="8" name="Straight Connector 7"/>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
        <p:nvSpPr>
          <p:cNvPr id="11" name="文本框 10">
            <a:extLst>
              <a:ext uri="{FF2B5EF4-FFF2-40B4-BE49-F238E27FC236}">
                <a16:creationId xmlns:a16="http://schemas.microsoft.com/office/drawing/2014/main" id="{E4FA37E3-37AE-7987-AED2-8FDB9DADD825}"/>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758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25F195-132B-F73E-9E2A-627C8019A57A}"/>
              </a:ext>
            </a:extLst>
          </p:cNvPr>
          <p:cNvGrpSpPr/>
          <p:nvPr/>
        </p:nvGrpSpPr>
        <p:grpSpPr>
          <a:xfrm flipH="1">
            <a:off x="0" y="1"/>
            <a:ext cx="12192000" cy="6857999"/>
            <a:chOff x="0" y="1"/>
            <a:chExt cx="12192000" cy="6857999"/>
          </a:xfrm>
        </p:grpSpPr>
        <p:sp>
          <p:nvSpPr>
            <p:cNvPr id="12" name="Freeform: Shape 11">
              <a:extLst>
                <a:ext uri="{FF2B5EF4-FFF2-40B4-BE49-F238E27FC236}">
                  <a16:creationId xmlns:a16="http://schemas.microsoft.com/office/drawing/2014/main" id="{3C30612D-2E54-BA62-F777-B991357E895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028BCDCB-6009-1C16-FD91-7E045015899F}"/>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Shape 13">
              <a:extLst>
                <a:ext uri="{FF2B5EF4-FFF2-40B4-BE49-F238E27FC236}">
                  <a16:creationId xmlns:a16="http://schemas.microsoft.com/office/drawing/2014/main" id="{4B2165AC-F67E-647D-D369-DF56E9487B48}"/>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5" name="Freeform: Shape 14">
              <a:extLst>
                <a:ext uri="{FF2B5EF4-FFF2-40B4-BE49-F238E27FC236}">
                  <a16:creationId xmlns:a16="http://schemas.microsoft.com/office/drawing/2014/main" id="{7D406329-1BF8-C8CD-DCCB-A6343A341803}"/>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64778" y="2349500"/>
            <a:ext cx="4854121" cy="997615"/>
          </a:xfrm>
          <a:prstGeom prst="rect">
            <a:avLst/>
          </a:prstGeom>
        </p:spPr>
        <p:txBody>
          <a:bodyPr>
            <a:noAutofit/>
          </a:bodyPr>
          <a:lstStyle>
            <a:lvl1pPr algn="l">
              <a:lnSpc>
                <a:spcPct val="100000"/>
              </a:lnSpc>
              <a:defRPr sz="3600"/>
            </a:lvl1pPr>
          </a:lstStyle>
          <a:p>
            <a:pPr lvl="0"/>
            <a:r>
              <a:rPr lang="en-US" dirty="0"/>
              <a:t>Click to add title</a:t>
            </a:r>
          </a:p>
        </p:txBody>
      </p:sp>
      <p:sp>
        <p:nvSpPr>
          <p:cNvPr id="25" name="Text Placeholder 24"/>
          <p:cNvSpPr>
            <a:spLocks noGrp="1"/>
          </p:cNvSpPr>
          <p:nvPr>
            <p:ph type="body" sz="quarter" idx="1" hasCustomPrompt="1"/>
          </p:nvPr>
        </p:nvSpPr>
        <p:spPr>
          <a:xfrm>
            <a:off x="6664778" y="3358969"/>
            <a:ext cx="4854121" cy="1213031"/>
          </a:xfrm>
          <a:prstGeom prst="rect">
            <a:avLst/>
          </a:prstGeom>
        </p:spPr>
        <p:txBody>
          <a:bodyPr anchor="t">
            <a:normAutofit/>
          </a:bodyPr>
          <a:lstStyle>
            <a:lvl1pPr marL="0" indent="0" algn="l">
              <a:lnSpc>
                <a:spcPct val="120000"/>
              </a:lnSpc>
              <a:buFont typeface="+mj-lt"/>
              <a:buNone/>
              <a:defRPr sz="1600" b="0">
                <a:solidFill>
                  <a:schemeClr val="tx1"/>
                </a:solidFill>
                <a:latin typeface="+mn-lt"/>
              </a:defRPr>
            </a:lvl1pPr>
          </a:lstStyle>
          <a:p>
            <a:pPr lvl="0"/>
            <a:r>
              <a:rPr lang="en-US" dirty="0"/>
              <a:t>Click to add text</a:t>
            </a:r>
          </a:p>
        </p:txBody>
      </p:sp>
      <p:sp>
        <p:nvSpPr>
          <p:cNvPr id="4" name="Date Placeholder 3"/>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6" name="Footer Placeholder 5"/>
          <p:cNvSpPr>
            <a:spLocks noGrp="1"/>
          </p:cNvSpPr>
          <p:nvPr>
            <p:ph type="ftr" sz="quarter" idx="11"/>
          </p:nvPr>
        </p:nvSpPr>
        <p:spPr/>
        <p:txBody>
          <a:bodyPr/>
          <a:lstStyle/>
          <a:p>
            <a:r>
              <a:rPr lang="af-ZA"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pPr/>
              <a:t>‹#›</a:t>
            </a:fld>
            <a:endParaRPr lang="en-US" altLang="zh-CN"/>
          </a:p>
        </p:txBody>
      </p:sp>
      <p:sp>
        <p:nvSpPr>
          <p:cNvPr id="3" name="文本框 2">
            <a:extLst>
              <a:ext uri="{FF2B5EF4-FFF2-40B4-BE49-F238E27FC236}">
                <a16:creationId xmlns:a16="http://schemas.microsoft.com/office/drawing/2014/main" id="{EE6BC4AB-8106-C68C-CEBC-EEE82F7ADC73}"/>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4571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399"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p>
        </p:txBody>
      </p:sp>
      <p:sp>
        <p:nvSpPr>
          <p:cNvPr id="2" name="Date Placeholder 1"/>
          <p:cNvSpPr>
            <a:spLocks noGrp="1"/>
          </p:cNvSpPr>
          <p:nvPr>
            <p:ph type="dt" sz="half" idx="10"/>
          </p:nvPr>
        </p:nvSpPr>
        <p:spPr/>
        <p:txBody>
          <a:bodyPr/>
          <a:lstStyle/>
          <a:p>
            <a:fld id="{A9643B38-FCD2-4D0A-90BC-740ACC77290F}"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7" name="文本框 6">
            <a:extLst>
              <a:ext uri="{FF2B5EF4-FFF2-40B4-BE49-F238E27FC236}">
                <a16:creationId xmlns:a16="http://schemas.microsoft.com/office/drawing/2014/main" id="{AE245DE6-1689-4E22-95BE-855014FADF9F}"/>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6860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2024-12-29</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
        <p:nvSpPr>
          <p:cNvPr id="6" name="文本框 5">
            <a:extLst>
              <a:ext uri="{FF2B5EF4-FFF2-40B4-BE49-F238E27FC236}">
                <a16:creationId xmlns:a16="http://schemas.microsoft.com/office/drawing/2014/main" id="{66C3783C-E0A4-CC10-D018-CCA49A37905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82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1FE9EA-5E2A-9308-11A7-ABC923621175}"/>
              </a:ext>
            </a:extLst>
          </p:cNvPr>
          <p:cNvGrpSpPr/>
          <p:nvPr/>
        </p:nvGrpSpPr>
        <p:grpSpPr>
          <a:xfrm>
            <a:off x="0" y="1"/>
            <a:ext cx="12192000" cy="6857999"/>
            <a:chOff x="0" y="1"/>
            <a:chExt cx="12192000" cy="6857999"/>
          </a:xfrm>
        </p:grpSpPr>
        <p:sp>
          <p:nvSpPr>
            <p:cNvPr id="11" name="Freeform: Shape 10">
              <a:extLst>
                <a:ext uri="{FF2B5EF4-FFF2-40B4-BE49-F238E27FC236}">
                  <a16:creationId xmlns:a16="http://schemas.microsoft.com/office/drawing/2014/main" id="{0ACE01FE-899C-F89E-F85F-299517B39DA9}"/>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Shape 11">
              <a:extLst>
                <a:ext uri="{FF2B5EF4-FFF2-40B4-BE49-F238E27FC236}">
                  <a16:creationId xmlns:a16="http://schemas.microsoft.com/office/drawing/2014/main" id="{D9147833-8652-8FBB-E2FA-4C806C9B86F6}"/>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A0C303C3-FD97-B773-BE05-6357449E1705}"/>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4" name="Freeform: Shape 13">
              <a:extLst>
                <a:ext uri="{FF2B5EF4-FFF2-40B4-BE49-F238E27FC236}">
                  <a16:creationId xmlns:a16="http://schemas.microsoft.com/office/drawing/2014/main" id="{E9712FDB-526A-C4CC-384F-AC50265EC9BD}"/>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0401" y="1271123"/>
            <a:ext cx="4837791" cy="3347656"/>
          </a:xfrm>
          <a:prstGeom prst="rect">
            <a:avLst/>
          </a:prstGeom>
        </p:spPr>
        <p:txBody>
          <a:bodyPr wrap="square" anchor="b">
            <a:normAutofit/>
          </a:bodyPr>
          <a:lstStyle>
            <a:lvl1pPr>
              <a:lnSpc>
                <a:spcPct val="100000"/>
              </a:lnSpc>
              <a:defRPr sz="8000">
                <a:ln w="19050">
                  <a:noFill/>
                </a:ln>
                <a:solidFill>
                  <a:schemeClr val="tx1"/>
                </a:solidFill>
              </a:defRPr>
            </a:lvl1pPr>
          </a:lstStyle>
          <a:p>
            <a:pPr lvl="0"/>
            <a:r>
              <a:rPr lang="en-US"/>
              <a:t>Click to add title</a:t>
            </a:r>
          </a:p>
        </p:txBody>
      </p:sp>
      <p:sp>
        <p:nvSpPr>
          <p:cNvPr id="4" name="Text Placeholder 3"/>
          <p:cNvSpPr>
            <a:spLocks noGrp="1"/>
          </p:cNvSpPr>
          <p:nvPr>
            <p:ph type="body" sz="quarter" idx="13" hasCustomPrompt="1"/>
          </p:nvPr>
        </p:nvSpPr>
        <p:spPr>
          <a:xfrm>
            <a:off x="2359070" y="5857100"/>
            <a:ext cx="1698670"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660400" y="5857101"/>
            <a:ext cx="1698670" cy="276999"/>
          </a:xfrm>
          <a:prstGeom prst="rect">
            <a:avLst/>
          </a:prstGeom>
        </p:spPr>
        <p:txBody>
          <a:bodyPr wrap="none">
            <a:normAutofit/>
          </a:bodyPr>
          <a:lstStyle>
            <a:lvl1pPr marL="0" indent="0" algn="l">
              <a:lnSpc>
                <a:spcPct val="100000"/>
              </a:lnSpc>
              <a:buNone/>
              <a:defRPr sz="1200"/>
            </a:lvl1pPr>
          </a:lstStyle>
          <a:p>
            <a:pPr lvl="0"/>
            <a:r>
              <a:rPr lang="en-US"/>
              <a:t>www.officeplus.cn</a:t>
            </a:r>
          </a:p>
        </p:txBody>
      </p:sp>
      <p:sp>
        <p:nvSpPr>
          <p:cNvPr id="3" name="文本框 2">
            <a:extLst>
              <a:ext uri="{FF2B5EF4-FFF2-40B4-BE49-F238E27FC236}">
                <a16:creationId xmlns:a16="http://schemas.microsoft.com/office/drawing/2014/main" id="{F12F68C3-A51C-C556-278C-A6D634E6FF80}"/>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7587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2024-12-29</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727" y="1495203"/>
            <a:ext cx="5435601" cy="2628147"/>
          </a:xfrm>
        </p:spPr>
        <p:txBody>
          <a:bodyPr wrap="square">
            <a:normAutofit/>
          </a:bodyPr>
          <a:lstStyle/>
          <a:p>
            <a:r>
              <a:rPr lang="zh-CN" altLang="en-US" sz="6400" b="1" dirty="0">
                <a:solidFill>
                  <a:schemeClr val="accent1">
                    <a:lumMod val="75000"/>
                  </a:schemeClr>
                </a:solidFill>
              </a:rPr>
              <a:t>气候金融</a:t>
            </a:r>
            <a:br>
              <a:rPr lang="en-US" altLang="zh-CN" dirty="0"/>
            </a:br>
            <a:r>
              <a:rPr lang="en-US" altLang="zh-CN" dirty="0"/>
              <a:t> </a:t>
            </a:r>
            <a:endParaRPr lang="zh-CN" altLang="en-US" dirty="0"/>
          </a:p>
        </p:txBody>
      </p:sp>
      <p:sp>
        <p:nvSpPr>
          <p:cNvPr id="12" name="Subtitle 8">
            <a:extLst>
              <a:ext uri="{FF2B5EF4-FFF2-40B4-BE49-F238E27FC236}">
                <a16:creationId xmlns:a16="http://schemas.microsoft.com/office/drawing/2014/main" id="{E8AA8EEF-0D5A-3C54-59E4-715109BF324C}"/>
              </a:ext>
            </a:extLst>
          </p:cNvPr>
          <p:cNvSpPr>
            <a:spLocks noGrp="1"/>
          </p:cNvSpPr>
          <p:nvPr>
            <p:ph type="subTitle" sz="quarter" idx="1"/>
          </p:nvPr>
        </p:nvSpPr>
        <p:spPr>
          <a:xfrm>
            <a:off x="1312408" y="3769514"/>
            <a:ext cx="3962400" cy="707672"/>
          </a:xfrm>
        </p:spPr>
        <p:txBody>
          <a:bodyPr wrap="square">
            <a:normAutofit lnSpcReduction="10000"/>
          </a:bodyPr>
          <a:lstStyle/>
          <a:p>
            <a:pPr lvl="0"/>
            <a:r>
              <a:rPr lang="zh-CN" altLang="en-US" sz="2400" b="1" dirty="0"/>
              <a:t>第二章</a:t>
            </a:r>
          </a:p>
        </p:txBody>
      </p:sp>
    </p:spTree>
    <p:custDataLst>
      <p:tags r:id="rId1"/>
    </p:custDataLst>
    <p:extLst>
      <p:ext uri="{BB962C8B-B14F-4D97-AF65-F5344CB8AC3E}">
        <p14:creationId xmlns:p14="http://schemas.microsoft.com/office/powerpoint/2010/main" val="310644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316454"/>
            <a:ext cx="6688138" cy="553998"/>
          </a:xfrm>
        </p:spPr>
        <p:txBody>
          <a:bodyPr/>
          <a:lstStyle/>
          <a:p>
            <a:r>
              <a:rPr lang="zh-CN" altLang="en-US" dirty="0"/>
              <a:t>气候金融的时间性</a:t>
            </a:r>
          </a:p>
        </p:txBody>
      </p:sp>
      <p:sp>
        <p:nvSpPr>
          <p:cNvPr id="7" name="矩形 6">
            <a:extLst>
              <a:ext uri="{FF2B5EF4-FFF2-40B4-BE49-F238E27FC236}">
                <a16:creationId xmlns:a16="http://schemas.microsoft.com/office/drawing/2014/main" id="{8ADD18CE-9C6F-52C1-16F3-6AA0D65E1E2B}"/>
              </a:ext>
            </a:extLst>
          </p:cNvPr>
          <p:cNvSpPr/>
          <p:nvPr/>
        </p:nvSpPr>
        <p:spPr>
          <a:xfrm>
            <a:off x="665019" y="1079194"/>
            <a:ext cx="10955416" cy="428476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气候变化问题带来的影响日益显现</a:t>
            </a:r>
            <a:endParaRPr lang="en-US" altLang="zh-CN" sz="2400" b="1" dirty="0"/>
          </a:p>
          <a:p>
            <a:pPr marL="800100" lvl="1" indent="-342900">
              <a:lnSpc>
                <a:spcPct val="150000"/>
              </a:lnSpc>
              <a:buFont typeface="Wingdings" panose="05000000000000000000" pitchFamily="2" charset="2"/>
              <a:buChar char="n"/>
              <a:defRPr/>
            </a:pPr>
            <a:r>
              <a:rPr lang="zh-CN" altLang="en-US" sz="2000" b="1" dirty="0">
                <a:solidFill>
                  <a:srgbClr val="00B050"/>
                </a:solidFill>
              </a:rPr>
              <a:t>极端天气事件频发</a:t>
            </a:r>
            <a:r>
              <a:rPr lang="zh-CN" altLang="en-US" sz="2000" dirty="0"/>
              <a:t>：干旱、洪水、飓风和森林大火等极端天气事件日益严重</a:t>
            </a:r>
            <a:endParaRPr lang="en-US" altLang="zh-CN" sz="2000" dirty="0"/>
          </a:p>
          <a:p>
            <a:pPr marL="800100" lvl="1" indent="-342900">
              <a:lnSpc>
                <a:spcPct val="150000"/>
              </a:lnSpc>
              <a:buFont typeface="Wingdings" panose="05000000000000000000" pitchFamily="2" charset="2"/>
              <a:buChar char="n"/>
              <a:defRPr/>
            </a:pPr>
            <a:r>
              <a:rPr lang="zh-CN" altLang="en-US" sz="2000" b="1" dirty="0">
                <a:solidFill>
                  <a:srgbClr val="00B050"/>
                </a:solidFill>
              </a:rPr>
              <a:t>海平面上升</a:t>
            </a:r>
            <a:r>
              <a:rPr lang="zh-CN" altLang="en-US" sz="2000" dirty="0"/>
              <a:t>：气温升高引发极地冰盖和冰川融化，导致海平面上升，这一趋势威胁着沿海城市和岛屿国家或地区</a:t>
            </a:r>
            <a:endParaRPr lang="en-US" altLang="zh-CN" sz="2000" dirty="0"/>
          </a:p>
          <a:p>
            <a:pPr marL="800100" lvl="1" indent="-342900">
              <a:lnSpc>
                <a:spcPct val="150000"/>
              </a:lnSpc>
              <a:buFont typeface="Wingdings" panose="05000000000000000000" pitchFamily="2" charset="2"/>
              <a:buChar char="n"/>
              <a:defRPr/>
            </a:pPr>
            <a:r>
              <a:rPr lang="zh-CN" altLang="en-US" sz="2000" b="1" dirty="0">
                <a:solidFill>
                  <a:srgbClr val="00B050"/>
                </a:solidFill>
              </a:rPr>
              <a:t>生态系统破坏</a:t>
            </a:r>
            <a:r>
              <a:rPr lang="zh-CN" altLang="en-US" sz="2000" dirty="0"/>
              <a:t>：气温上升和极端气候事件破坏了生态系统，对生物多样性造成威胁，从而影响食物供应、水资源和人类生存</a:t>
            </a:r>
            <a:endParaRPr lang="en-US" altLang="zh-CN" sz="2000" dirty="0"/>
          </a:p>
          <a:p>
            <a:pPr marL="800100" lvl="1" indent="-342900">
              <a:lnSpc>
                <a:spcPct val="150000"/>
              </a:lnSpc>
              <a:buFont typeface="Wingdings" panose="05000000000000000000" pitchFamily="2" charset="2"/>
              <a:buChar char="n"/>
              <a:defRPr/>
            </a:pPr>
            <a:r>
              <a:rPr lang="zh-CN" altLang="en-US" sz="2000" b="1" dirty="0">
                <a:solidFill>
                  <a:srgbClr val="00B050"/>
                </a:solidFill>
              </a:rPr>
              <a:t>全球食品安全问题</a:t>
            </a:r>
            <a:r>
              <a:rPr lang="zh-CN" altLang="en-US" sz="2000" dirty="0"/>
              <a:t>：极端天气事件和降水不规律使全球粮食供应不稳定，饥饿和营养不良的问题加剧</a:t>
            </a:r>
            <a:endParaRPr lang="en-US" altLang="zh-CN" sz="2000" dirty="0"/>
          </a:p>
          <a:p>
            <a:pPr marL="800100" lvl="1" indent="-342900">
              <a:lnSpc>
                <a:spcPct val="150000"/>
              </a:lnSpc>
              <a:buFont typeface="Wingdings" panose="05000000000000000000" pitchFamily="2" charset="2"/>
              <a:buChar char="n"/>
              <a:defRPr/>
            </a:pPr>
            <a:r>
              <a:rPr lang="zh-CN" altLang="en-US" sz="2000" dirty="0"/>
              <a:t>采取行动如改善基础设施和提高抗灾能力，以减缓气候变化和适应其影响变得迫在眉睫</a:t>
            </a:r>
          </a:p>
        </p:txBody>
      </p:sp>
      <p:sp>
        <p:nvSpPr>
          <p:cNvPr id="2" name="文本框 1">
            <a:extLst>
              <a:ext uri="{FF2B5EF4-FFF2-40B4-BE49-F238E27FC236}">
                <a16:creationId xmlns:a16="http://schemas.microsoft.com/office/drawing/2014/main" id="{F65A5C01-9C51-A84E-D9B5-E0CA48D9BAFB}"/>
              </a:ext>
            </a:extLst>
          </p:cNvPr>
          <p:cNvSpPr txBox="1"/>
          <p:nvPr/>
        </p:nvSpPr>
        <p:spPr>
          <a:xfrm>
            <a:off x="808298" y="5363957"/>
            <a:ext cx="10955416" cy="1416350"/>
          </a:xfrm>
          <a:prstGeom prst="rect">
            <a:avLst/>
          </a:prstGeom>
          <a:noFill/>
          <a:ln w="12700">
            <a:solidFill>
              <a:srgbClr val="C00000"/>
            </a:solidFill>
            <a:prstDash val="lgDash"/>
          </a:ln>
        </p:spPr>
        <p:txBody>
          <a:bodyPr wrap="square">
            <a:spAutoFit/>
          </a:bodyPr>
          <a:lstStyle/>
          <a:p>
            <a:pPr marL="0" marR="0" lvl="0" indent="0" algn="l" defTabSz="914400" rtl="0" eaLnBrk="1" fontAlgn="base" latinLnBrk="0" hangingPunct="1">
              <a:lnSpc>
                <a:spcPct val="135000"/>
              </a:lnSpc>
              <a:spcBef>
                <a:spcPct val="0"/>
              </a:spcBef>
              <a:spcAft>
                <a:spcPct val="0"/>
              </a:spcAft>
              <a:buClrTx/>
              <a:buSzTx/>
              <a:buFontTx/>
              <a:buNone/>
              <a:tabLst/>
              <a:defRPr/>
            </a:pPr>
            <a:r>
              <a:rPr kumimoji="1" lang="zh-CN" altLang="en-US"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rPr>
              <a:t>气候治理问题的紧迫性，决定了气候金融的时间性特征。实施绿色基建、清洁能源项目和可持续发展战略需要大量资金，为了达到减排和可持续发展的目标，必须尽快启动这些项目并推动投资</a:t>
            </a:r>
            <a:endParaRPr kumimoji="1" lang="en-US" altLang="zh-CN"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endParaRPr>
          </a:p>
        </p:txBody>
      </p:sp>
    </p:spTree>
    <p:extLst>
      <p:ext uri="{BB962C8B-B14F-4D97-AF65-F5344CB8AC3E}">
        <p14:creationId xmlns:p14="http://schemas.microsoft.com/office/powerpoint/2010/main" val="68823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气候金融的空间性</a:t>
            </a:r>
          </a:p>
        </p:txBody>
      </p:sp>
      <p:sp>
        <p:nvSpPr>
          <p:cNvPr id="7" name="矩形 6">
            <a:extLst>
              <a:ext uri="{FF2B5EF4-FFF2-40B4-BE49-F238E27FC236}">
                <a16:creationId xmlns:a16="http://schemas.microsoft.com/office/drawing/2014/main" id="{8ADD18CE-9C6F-52C1-16F3-6AA0D65E1E2B}"/>
              </a:ext>
            </a:extLst>
          </p:cNvPr>
          <p:cNvSpPr/>
          <p:nvPr/>
        </p:nvSpPr>
        <p:spPr>
          <a:xfrm>
            <a:off x="665018" y="1079194"/>
            <a:ext cx="11098695" cy="548509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dirty="0"/>
              <a:t>地球上任何一个地方排放的温室气体对全球大气造成的温升效应都是一样的，这是因为温室气体的特性决定了它们在大气中的</a:t>
            </a:r>
            <a:r>
              <a:rPr lang="zh-CN" altLang="en-US" sz="2400" b="1" dirty="0"/>
              <a:t>分布和影响是全球性</a:t>
            </a:r>
            <a:r>
              <a:rPr lang="zh-CN" altLang="en-US" sz="2400" dirty="0"/>
              <a:t>的</a:t>
            </a:r>
            <a:endParaRPr lang="en-US" altLang="zh-CN" sz="2400" dirty="0"/>
          </a:p>
          <a:p>
            <a:pPr marL="800100" lvl="1" indent="-342900">
              <a:lnSpc>
                <a:spcPct val="150000"/>
              </a:lnSpc>
              <a:buFont typeface="Wingdings" panose="05000000000000000000" pitchFamily="2" charset="2"/>
              <a:buChar char="n"/>
              <a:defRPr/>
            </a:pPr>
            <a:r>
              <a:rPr lang="zh-CN" altLang="en-US" sz="2000" dirty="0"/>
              <a:t>温室效应不受</a:t>
            </a:r>
            <a:r>
              <a:rPr lang="zh-CN" altLang="en-US" sz="2000" u="sng" dirty="0"/>
              <a:t>地理边界</a:t>
            </a:r>
            <a:r>
              <a:rPr lang="zh-CN" altLang="en-US" sz="2000" dirty="0"/>
              <a:t>的限制，因此单一国家或地区的减排举措将无法解决全球气候问题</a:t>
            </a:r>
            <a:endParaRPr lang="en-US" altLang="zh-CN" sz="2000" dirty="0"/>
          </a:p>
          <a:p>
            <a:pPr marL="800100" lvl="1" indent="-342900">
              <a:lnSpc>
                <a:spcPct val="150000"/>
              </a:lnSpc>
              <a:buFont typeface="Wingdings" panose="05000000000000000000" pitchFamily="2" charset="2"/>
              <a:buChar char="n"/>
              <a:defRPr/>
            </a:pPr>
            <a:r>
              <a:rPr lang="zh-CN" altLang="en-US" sz="2000" dirty="0"/>
              <a:t>气候变化引发的极端天气事件可能导致全球范围内的</a:t>
            </a:r>
            <a:r>
              <a:rPr lang="zh-CN" altLang="en-US" sz="2000" u="sng" dirty="0"/>
              <a:t>人口迁移</a:t>
            </a:r>
            <a:r>
              <a:rPr lang="zh-CN" altLang="en-US" sz="2000" dirty="0"/>
              <a:t>，加剧全球社会的不稳定性</a:t>
            </a:r>
            <a:endParaRPr lang="en-US" altLang="zh-CN" sz="2000" dirty="0"/>
          </a:p>
          <a:p>
            <a:pPr marL="800100" lvl="1" indent="-342900">
              <a:lnSpc>
                <a:spcPct val="150000"/>
              </a:lnSpc>
              <a:buFont typeface="Wingdings" panose="05000000000000000000" pitchFamily="2" charset="2"/>
              <a:buChar char="n"/>
              <a:defRPr/>
            </a:pPr>
            <a:r>
              <a:rPr lang="zh-CN" altLang="en-US" sz="2000" dirty="0"/>
              <a:t>气候变化引起的</a:t>
            </a:r>
            <a:r>
              <a:rPr lang="zh-CN" altLang="en-US" sz="2000" u="sng" dirty="0"/>
              <a:t>金融风险</a:t>
            </a:r>
            <a:r>
              <a:rPr lang="zh-CN" altLang="en-US" sz="2000" dirty="0"/>
              <a:t>也具有传染性，可能会波及全球金融市场</a:t>
            </a:r>
            <a:endParaRPr lang="en-US" altLang="zh-CN" sz="2000" dirty="0"/>
          </a:p>
          <a:p>
            <a:pPr marL="342900" indent="-342900">
              <a:lnSpc>
                <a:spcPct val="150000"/>
              </a:lnSpc>
              <a:buFont typeface="Wingdings" panose="05000000000000000000" pitchFamily="2" charset="2"/>
              <a:buChar char="n"/>
              <a:defRPr/>
            </a:pPr>
            <a:r>
              <a:rPr lang="zh-CN" altLang="en-US" sz="2400" dirty="0"/>
              <a:t>面对气候变化的挑战，世界各国需要采取集体行动</a:t>
            </a:r>
            <a:endParaRPr lang="en-US" altLang="zh-CN" sz="2400" dirty="0"/>
          </a:p>
          <a:p>
            <a:pPr marL="342900" indent="-342900">
              <a:lnSpc>
                <a:spcPct val="150000"/>
              </a:lnSpc>
              <a:buFont typeface="Wingdings" panose="05000000000000000000" pitchFamily="2" charset="2"/>
              <a:buChar char="n"/>
              <a:defRPr/>
            </a:pPr>
            <a:r>
              <a:rPr lang="zh-CN" altLang="en-US" sz="2400" b="1" dirty="0"/>
              <a:t>气候治理的全球性决定了气候金融的空间性</a:t>
            </a:r>
            <a:endParaRPr lang="en-US" altLang="zh-CN" sz="2400" b="1" dirty="0"/>
          </a:p>
          <a:p>
            <a:pPr marL="800100" lvl="1" indent="-342900">
              <a:lnSpc>
                <a:spcPct val="150000"/>
              </a:lnSpc>
              <a:buFont typeface="Wingdings" panose="05000000000000000000" pitchFamily="2" charset="2"/>
              <a:buChar char="n"/>
              <a:defRPr/>
            </a:pPr>
            <a:r>
              <a:rPr lang="zh-CN" altLang="en-US" sz="2000" dirty="0"/>
              <a:t>因为气候问题不分国界，所以需要全球范围内的金融支持和投资，以应对气候变化所带来的挑战</a:t>
            </a:r>
            <a:endParaRPr lang="en-US" altLang="zh-CN" sz="2000" dirty="0"/>
          </a:p>
          <a:p>
            <a:pPr marL="800100" lvl="1" indent="-342900">
              <a:lnSpc>
                <a:spcPct val="150000"/>
              </a:lnSpc>
              <a:buFont typeface="Wingdings" panose="05000000000000000000" pitchFamily="2" charset="2"/>
              <a:buChar char="n"/>
              <a:defRPr/>
            </a:pPr>
            <a:r>
              <a:rPr lang="zh-CN" altLang="en-US" sz="2000" dirty="0"/>
              <a:t>气候金融需要在全球范围内筹措资金，以支持各国在减排、适应气候变化、可再生能源、能效等方面的项目与计划</a:t>
            </a:r>
          </a:p>
        </p:txBody>
      </p:sp>
    </p:spTree>
    <p:extLst>
      <p:ext uri="{BB962C8B-B14F-4D97-AF65-F5344CB8AC3E}">
        <p14:creationId xmlns:p14="http://schemas.microsoft.com/office/powerpoint/2010/main" val="390844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6688138" cy="553998"/>
          </a:xfrm>
        </p:spPr>
        <p:txBody>
          <a:bodyPr/>
          <a:lstStyle/>
          <a:p>
            <a:r>
              <a:rPr lang="zh-CN" altLang="en-US" dirty="0"/>
              <a:t>气候金融的差别性</a:t>
            </a:r>
          </a:p>
        </p:txBody>
      </p:sp>
      <p:grpSp>
        <p:nvGrpSpPr>
          <p:cNvPr id="2" name="组合 1">
            <a:extLst>
              <a:ext uri="{FF2B5EF4-FFF2-40B4-BE49-F238E27FC236}">
                <a16:creationId xmlns:a16="http://schemas.microsoft.com/office/drawing/2014/main" id="{2A1B186D-411F-4C58-2C64-EF40C92A4690}"/>
              </a:ext>
            </a:extLst>
          </p:cNvPr>
          <p:cNvGrpSpPr/>
          <p:nvPr/>
        </p:nvGrpSpPr>
        <p:grpSpPr>
          <a:xfrm>
            <a:off x="0" y="912389"/>
            <a:ext cx="12194073" cy="5945611"/>
            <a:chOff x="0" y="1418747"/>
            <a:chExt cx="12194073" cy="5439253"/>
          </a:xfrm>
        </p:grpSpPr>
        <p:cxnSp>
          <p:nvCxnSpPr>
            <p:cNvPr id="3" name="直接连接符 2">
              <a:extLst>
                <a:ext uri="{FF2B5EF4-FFF2-40B4-BE49-F238E27FC236}">
                  <a16:creationId xmlns:a16="http://schemas.microsoft.com/office/drawing/2014/main" id="{5125A47E-4A38-1FE6-062A-A813FB32CBED}"/>
                </a:ext>
              </a:extLst>
            </p:cNvPr>
            <p:cNvCxnSpPr>
              <a:cxnSpLocks/>
            </p:cNvCxnSpPr>
            <p:nvPr/>
          </p:nvCxnSpPr>
          <p:spPr>
            <a:xfrm>
              <a:off x="1069560" y="2916072"/>
              <a:ext cx="0" cy="3672000"/>
            </a:xfrm>
            <a:prstGeom prst="line">
              <a:avLst/>
            </a:prstGeom>
            <a:ln w="19050">
              <a:gradFill>
                <a:gsLst>
                  <a:gs pos="0">
                    <a:schemeClr val="accent1">
                      <a:lumMod val="40000"/>
                      <a:lumOff val="60000"/>
                    </a:schemeClr>
                  </a:gs>
                  <a:gs pos="90000">
                    <a:schemeClr val="accent1"/>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92B586C4-AF59-5889-C3BA-832A697E4546}"/>
                </a:ext>
              </a:extLst>
            </p:cNvPr>
            <p:cNvCxnSpPr>
              <a:cxnSpLocks/>
            </p:cNvCxnSpPr>
            <p:nvPr/>
          </p:nvCxnSpPr>
          <p:spPr>
            <a:xfrm>
              <a:off x="4934275" y="3125840"/>
              <a:ext cx="0" cy="3672000"/>
            </a:xfrm>
            <a:prstGeom prst="line">
              <a:avLst/>
            </a:prstGeom>
            <a:ln w="19050">
              <a:gradFill>
                <a:gsLst>
                  <a:gs pos="0">
                    <a:schemeClr val="accent1">
                      <a:lumMod val="40000"/>
                      <a:lumOff val="60000"/>
                    </a:schemeClr>
                  </a:gs>
                  <a:gs pos="90000">
                    <a:schemeClr val="accent1"/>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6067A0A-31BB-AF60-5521-A6386981D723}"/>
                </a:ext>
              </a:extLst>
            </p:cNvPr>
            <p:cNvCxnSpPr>
              <a:cxnSpLocks/>
            </p:cNvCxnSpPr>
            <p:nvPr/>
          </p:nvCxnSpPr>
          <p:spPr>
            <a:xfrm>
              <a:off x="8798991" y="2777488"/>
              <a:ext cx="0" cy="3672000"/>
            </a:xfrm>
            <a:prstGeom prst="line">
              <a:avLst/>
            </a:prstGeom>
            <a:ln w="19050">
              <a:gradFill>
                <a:gsLst>
                  <a:gs pos="0">
                    <a:schemeClr val="accent1">
                      <a:lumMod val="40000"/>
                      <a:lumOff val="60000"/>
                    </a:schemeClr>
                  </a:gs>
                  <a:gs pos="90000">
                    <a:schemeClr val="accent1"/>
                  </a:gs>
                </a:gsLst>
                <a:lin ang="5400000" scaled="1"/>
              </a:gra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任意多边形: 形状 7">
              <a:extLst>
                <a:ext uri="{FF2B5EF4-FFF2-40B4-BE49-F238E27FC236}">
                  <a16:creationId xmlns:a16="http://schemas.microsoft.com/office/drawing/2014/main" id="{3FB53B79-2B16-BF49-1C4C-D131ED3F2D6B}"/>
                </a:ext>
              </a:extLst>
            </p:cNvPr>
            <p:cNvSpPr/>
            <p:nvPr/>
          </p:nvSpPr>
          <p:spPr>
            <a:xfrm>
              <a:off x="0" y="5636525"/>
              <a:ext cx="12194073" cy="1221475"/>
            </a:xfrm>
            <a:custGeom>
              <a:avLst/>
              <a:gdLst>
                <a:gd name="connsiteX0" fmla="*/ 12194074 w 12194073"/>
                <a:gd name="connsiteY0" fmla="*/ 203646 h 1265012"/>
                <a:gd name="connsiteX1" fmla="*/ 12194074 w 12194073"/>
                <a:gd name="connsiteY1" fmla="*/ 1265012 h 1265012"/>
                <a:gd name="connsiteX2" fmla="*/ 0 w 12194073"/>
                <a:gd name="connsiteY2" fmla="*/ 1265012 h 1265012"/>
                <a:gd name="connsiteX3" fmla="*/ 0 w 12194073"/>
                <a:gd name="connsiteY3" fmla="*/ 0 h 1265012"/>
                <a:gd name="connsiteX4" fmla="*/ 3749625 w 12194073"/>
                <a:gd name="connsiteY4" fmla="*/ 535030 h 1265012"/>
                <a:gd name="connsiteX5" fmla="*/ 9053112 w 12194073"/>
                <a:gd name="connsiteY5" fmla="*/ 6688 h 1265012"/>
                <a:gd name="connsiteX6" fmla="*/ 12194074 w 12194073"/>
                <a:gd name="connsiteY6" fmla="*/ 203646 h 126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4073" h="1265012">
                  <a:moveTo>
                    <a:pt x="12194074" y="203646"/>
                  </a:moveTo>
                  <a:lnTo>
                    <a:pt x="12194074" y="1265012"/>
                  </a:lnTo>
                  <a:lnTo>
                    <a:pt x="0" y="1265012"/>
                  </a:lnTo>
                  <a:lnTo>
                    <a:pt x="0" y="0"/>
                  </a:lnTo>
                  <a:cubicBezTo>
                    <a:pt x="1131321" y="72430"/>
                    <a:pt x="2438801" y="535030"/>
                    <a:pt x="3749625" y="535030"/>
                  </a:cubicBezTo>
                  <a:cubicBezTo>
                    <a:pt x="5434970" y="535030"/>
                    <a:pt x="7367767" y="6688"/>
                    <a:pt x="9053112" y="6688"/>
                  </a:cubicBezTo>
                  <a:cubicBezTo>
                    <a:pt x="10514413" y="6688"/>
                    <a:pt x="11561066" y="407961"/>
                    <a:pt x="12194074" y="203646"/>
                  </a:cubicBezTo>
                  <a:close/>
                </a:path>
              </a:pathLst>
            </a:custGeom>
            <a:gradFill flip="none" rotWithShape="1">
              <a:gsLst>
                <a:gs pos="0">
                  <a:schemeClr val="accent1">
                    <a:lumMod val="60000"/>
                    <a:lumOff val="40000"/>
                  </a:schemeClr>
                </a:gs>
                <a:gs pos="60000">
                  <a:schemeClr val="accent1"/>
                </a:gs>
              </a:gsLst>
              <a:lin ang="18900000" scaled="1"/>
              <a:tileRect/>
            </a:gradFill>
            <a:ln w="57150" cap="rnd">
              <a:noFill/>
              <a:prstDash val="solid"/>
              <a:round/>
            </a:ln>
            <a:effectLst>
              <a:outerShdw blurRad="254000" dist="1270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342900" indent="-342900" algn="ctr" defTabSz="895350">
                <a:buSzPct val="120000"/>
              </a:pPr>
              <a:endParaRPr lang="zh-CN" altLang="en-US" b="1">
                <a:solidFill>
                  <a:srgbClr val="FFFFFF"/>
                </a:solidFill>
              </a:endParaRPr>
            </a:p>
          </p:txBody>
        </p:sp>
        <p:grpSp>
          <p:nvGrpSpPr>
            <p:cNvPr id="10" name="组合 9">
              <a:extLst>
                <a:ext uri="{FF2B5EF4-FFF2-40B4-BE49-F238E27FC236}">
                  <a16:creationId xmlns:a16="http://schemas.microsoft.com/office/drawing/2014/main" id="{3208FB7C-E60B-ED3B-339C-DBA8B13C552A}"/>
                </a:ext>
              </a:extLst>
            </p:cNvPr>
            <p:cNvGrpSpPr/>
            <p:nvPr/>
          </p:nvGrpSpPr>
          <p:grpSpPr>
            <a:xfrm>
              <a:off x="660400" y="1608084"/>
              <a:ext cx="3638275" cy="3556379"/>
              <a:chOff x="660400" y="1608084"/>
              <a:chExt cx="3638275" cy="3556379"/>
            </a:xfrm>
          </p:grpSpPr>
          <p:sp>
            <p:nvSpPr>
              <p:cNvPr id="23" name="矩形: 圆角 22">
                <a:extLst>
                  <a:ext uri="{FF2B5EF4-FFF2-40B4-BE49-F238E27FC236}">
                    <a16:creationId xmlns:a16="http://schemas.microsoft.com/office/drawing/2014/main" id="{4CF18901-4870-D7AF-7C7E-413EDFC14D8F}"/>
                  </a:ext>
                </a:extLst>
              </p:cNvPr>
              <p:cNvSpPr/>
              <p:nvPr/>
            </p:nvSpPr>
            <p:spPr>
              <a:xfrm>
                <a:off x="1365009" y="4768463"/>
                <a:ext cx="1872000" cy="396000"/>
              </a:xfrm>
              <a:prstGeom prst="roundRect">
                <a:avLst>
                  <a:gd name="adj" fmla="val 202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FFFF"/>
                    </a:solidFill>
                    <a:latin typeface="Arial" panose="020B0604020202020204" pitchFamily="34" charset="0"/>
                    <a:ea typeface="微软雅黑" panose="020B0503020204020204" pitchFamily="34" charset="-122"/>
                  </a:rPr>
                  <a:t>01</a:t>
                </a:r>
              </a:p>
            </p:txBody>
          </p:sp>
          <p:sp>
            <p:nvSpPr>
              <p:cNvPr id="25" name="矩形 24">
                <a:extLst>
                  <a:ext uri="{FF2B5EF4-FFF2-40B4-BE49-F238E27FC236}">
                    <a16:creationId xmlns:a16="http://schemas.microsoft.com/office/drawing/2014/main" id="{A70D5B62-9E3D-86C5-0903-79C296A376C3}"/>
                  </a:ext>
                </a:extLst>
              </p:cNvPr>
              <p:cNvSpPr/>
              <p:nvPr/>
            </p:nvSpPr>
            <p:spPr>
              <a:xfrm>
                <a:off x="1478717" y="1608084"/>
                <a:ext cx="2819958" cy="3003330"/>
              </a:xfrm>
              <a:prstGeom prst="rect">
                <a:avLst/>
              </a:prstGeom>
            </p:spPr>
            <p:txBody>
              <a:bodyPr wrap="square" lIns="91440" tIns="45720" rIns="91440" bIns="45720">
                <a:normAutofit fontScale="85000" lnSpcReduction="10000"/>
              </a:bodyPr>
              <a:lstStyle/>
              <a:p>
                <a:pPr>
                  <a:lnSpc>
                    <a:spcPct val="150000"/>
                  </a:lnSpc>
                </a:pPr>
                <a:r>
                  <a:rPr lang="zh-CN" altLang="en-US" dirty="0">
                    <a:latin typeface="Arial" panose="020B0604020202020204" pitchFamily="34" charset="0"/>
                    <a:ea typeface="微软雅黑" panose="020B0503020204020204" pitchFamily="34" charset="-122"/>
                  </a:rPr>
                  <a:t>从历史发展角度来看，自工业革命以来，</a:t>
                </a:r>
                <a:r>
                  <a:rPr lang="zh-CN" altLang="en-US" b="1" dirty="0">
                    <a:latin typeface="Arial" panose="020B0604020202020204" pitchFamily="34" charset="0"/>
                    <a:ea typeface="微软雅黑" panose="020B0503020204020204" pitchFamily="34" charset="-122"/>
                  </a:rPr>
                  <a:t>发达国家</a:t>
                </a:r>
                <a:r>
                  <a:rPr lang="zh-CN" altLang="en-US" dirty="0">
                    <a:latin typeface="Arial" panose="020B0604020202020204" pitchFamily="34" charset="0"/>
                    <a:ea typeface="微软雅黑" panose="020B0503020204020204" pitchFamily="34" charset="-122"/>
                  </a:rPr>
                  <a:t>是全球温室气体排放的主要贡献者。</a:t>
                </a:r>
                <a:endParaRPr lang="en-US" altLang="zh-CN" dirty="0">
                  <a:latin typeface="Arial" panose="020B0604020202020204" pitchFamily="34" charset="0"/>
                  <a:ea typeface="微软雅黑" panose="020B0503020204020204" pitchFamily="34" charset="-122"/>
                </a:endParaRPr>
              </a:p>
              <a:p>
                <a:pPr>
                  <a:lnSpc>
                    <a:spcPct val="150000"/>
                  </a:lnSpc>
                </a:pPr>
                <a:r>
                  <a:rPr lang="zh-CN" altLang="en-US" dirty="0">
                    <a:latin typeface="Arial" panose="020B0604020202020204" pitchFamily="34" charset="0"/>
                    <a:ea typeface="微软雅黑" panose="020B0503020204020204" pitchFamily="34" charset="-122"/>
                  </a:rPr>
                  <a:t>工业化时期的大规模工业生产和能源消耗使发达国家排放了大量二氧化碳等温室气体，推动了现代社会的繁荣和经济发展。这些排放对全球气候造成了深远的影响，引发了严重的气候变化问题。</a:t>
                </a:r>
              </a:p>
            </p:txBody>
          </p:sp>
          <p:sp>
            <p:nvSpPr>
              <p:cNvPr id="26" name="椭圆 25">
                <a:extLst>
                  <a:ext uri="{FF2B5EF4-FFF2-40B4-BE49-F238E27FC236}">
                    <a16:creationId xmlns:a16="http://schemas.microsoft.com/office/drawing/2014/main" id="{6A9B9C4F-BE7A-95B7-4CF0-AB8EE3DFA22C}"/>
                  </a:ext>
                </a:extLst>
              </p:cNvPr>
              <p:cNvSpPr/>
              <p:nvPr/>
            </p:nvSpPr>
            <p:spPr>
              <a:xfrm>
                <a:off x="660400" y="1942482"/>
                <a:ext cx="818320" cy="818320"/>
              </a:xfrm>
              <a:prstGeom prst="ellipse">
                <a:avLst/>
              </a:prstGeom>
              <a:solidFill>
                <a:srgbClr val="FFFFFF"/>
              </a:solidFill>
              <a:ln>
                <a:noFill/>
              </a:ln>
              <a:effectLst>
                <a:outerShdw blurRad="254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000" dirty="0"/>
              </a:p>
            </p:txBody>
          </p:sp>
          <p:sp>
            <p:nvSpPr>
              <p:cNvPr id="27" name="任意多边形: 形状 26">
                <a:extLst>
                  <a:ext uri="{FF2B5EF4-FFF2-40B4-BE49-F238E27FC236}">
                    <a16:creationId xmlns:a16="http://schemas.microsoft.com/office/drawing/2014/main" id="{4B9A2538-B606-4475-207C-DF096D10EE18}"/>
                  </a:ext>
                </a:extLst>
              </p:cNvPr>
              <p:cNvSpPr>
                <a:spLocks noChangeArrowheads="1"/>
              </p:cNvSpPr>
              <p:nvPr/>
            </p:nvSpPr>
            <p:spPr bwMode="auto">
              <a:xfrm>
                <a:off x="886838" y="2151351"/>
                <a:ext cx="365444" cy="400583"/>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gradFill flip="none" rotWithShape="1">
                <a:gsLst>
                  <a:gs pos="0">
                    <a:schemeClr val="accent1">
                      <a:lumMod val="60000"/>
                      <a:lumOff val="40000"/>
                    </a:schemeClr>
                  </a:gs>
                  <a:gs pos="90000">
                    <a:schemeClr val="accent1"/>
                  </a:gs>
                </a:gsLst>
                <a:lin ang="2700000" scaled="1"/>
                <a:tileRect/>
              </a:gradFill>
              <a:ln>
                <a:noFill/>
              </a:ln>
              <a:effectLst/>
              <a:extLst>
                <a:ext uri="{91240B29-F687-4f45-9708-019B960494DF}">
                  <a14:hiddenLine xmlns="" xmlns:a16="http://schemas.microsoft.com/office/drawing/2014/main" xmlns:p14="http://schemas.microsoft.com/office/powerpoint/2010/main"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lc="http://schemas.openxmlformats.org/drawingml/2006/lockedCanva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p>
            </p:txBody>
          </p:sp>
        </p:grpSp>
        <p:grpSp>
          <p:nvGrpSpPr>
            <p:cNvPr id="11" name="组合 10">
              <a:extLst>
                <a:ext uri="{FF2B5EF4-FFF2-40B4-BE49-F238E27FC236}">
                  <a16:creationId xmlns:a16="http://schemas.microsoft.com/office/drawing/2014/main" id="{173CEF7F-7185-DD59-6881-97404B93E88C}"/>
                </a:ext>
              </a:extLst>
            </p:cNvPr>
            <p:cNvGrpSpPr/>
            <p:nvPr/>
          </p:nvGrpSpPr>
          <p:grpSpPr>
            <a:xfrm>
              <a:off x="4525114" y="1418747"/>
              <a:ext cx="3879189" cy="4015388"/>
              <a:chOff x="4525114" y="1418747"/>
              <a:chExt cx="3879189" cy="4015388"/>
            </a:xfrm>
          </p:grpSpPr>
          <p:sp>
            <p:nvSpPr>
              <p:cNvPr id="18" name="椭圆 17">
                <a:extLst>
                  <a:ext uri="{FF2B5EF4-FFF2-40B4-BE49-F238E27FC236}">
                    <a16:creationId xmlns:a16="http://schemas.microsoft.com/office/drawing/2014/main" id="{6EC4E145-A37B-793B-9F81-B89F0B7AD003}"/>
                  </a:ext>
                </a:extLst>
              </p:cNvPr>
              <p:cNvSpPr/>
              <p:nvPr/>
            </p:nvSpPr>
            <p:spPr>
              <a:xfrm>
                <a:off x="4525114" y="2160201"/>
                <a:ext cx="818320" cy="818320"/>
              </a:xfrm>
              <a:prstGeom prst="ellipse">
                <a:avLst/>
              </a:prstGeom>
              <a:solidFill>
                <a:srgbClr val="FFFFFF"/>
              </a:solidFill>
              <a:ln>
                <a:noFill/>
              </a:ln>
              <a:effectLst>
                <a:outerShdw blurRad="254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000" dirty="0"/>
              </a:p>
            </p:txBody>
          </p:sp>
          <p:sp>
            <p:nvSpPr>
              <p:cNvPr id="19" name="任意多边形: 形状 18">
                <a:extLst>
                  <a:ext uri="{FF2B5EF4-FFF2-40B4-BE49-F238E27FC236}">
                    <a16:creationId xmlns:a16="http://schemas.microsoft.com/office/drawing/2014/main" id="{BDDCD51D-DA17-552B-06E9-5E3BC7680F01}"/>
                  </a:ext>
                </a:extLst>
              </p:cNvPr>
              <p:cNvSpPr>
                <a:spLocks noChangeAspect="1" noChangeArrowheads="1"/>
              </p:cNvSpPr>
              <p:nvPr/>
            </p:nvSpPr>
            <p:spPr bwMode="auto">
              <a:xfrm>
                <a:off x="4736274" y="2404523"/>
                <a:ext cx="396000" cy="329676"/>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gradFill flip="none" rotWithShape="1">
                <a:gsLst>
                  <a:gs pos="0">
                    <a:schemeClr val="accent1">
                      <a:lumMod val="60000"/>
                      <a:lumOff val="40000"/>
                    </a:schemeClr>
                  </a:gs>
                  <a:gs pos="90000">
                    <a:schemeClr val="accent1"/>
                  </a:gs>
                </a:gsLst>
                <a:lin ang="2700000" scaled="1"/>
                <a:tileRect/>
              </a:gradFill>
              <a:ln>
                <a:noFill/>
              </a:ln>
              <a:effectLst/>
              <a:extLst>
                <a:ext uri="{91240B29-F687-4f45-9708-019B960494DF}">
                  <a14:hiddenLine xmlns="" xmlns:a16="http://schemas.microsoft.com/office/drawing/2014/main" xmlns:p14="http://schemas.microsoft.com/office/powerpoint/2010/main"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lc="http://schemas.openxmlformats.org/drawingml/2006/lockedCanva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p>
            </p:txBody>
          </p:sp>
          <p:sp>
            <p:nvSpPr>
              <p:cNvPr id="20" name="矩形: 圆角 19">
                <a:extLst>
                  <a:ext uri="{FF2B5EF4-FFF2-40B4-BE49-F238E27FC236}">
                    <a16:creationId xmlns:a16="http://schemas.microsoft.com/office/drawing/2014/main" id="{7234B61B-8CE8-AB44-BAF0-13AF75012D91}"/>
                  </a:ext>
                </a:extLst>
              </p:cNvPr>
              <p:cNvSpPr/>
              <p:nvPr/>
            </p:nvSpPr>
            <p:spPr>
              <a:xfrm>
                <a:off x="5229722" y="5038135"/>
                <a:ext cx="1872000" cy="396000"/>
              </a:xfrm>
              <a:prstGeom prst="roundRect">
                <a:avLst>
                  <a:gd name="adj" fmla="val 202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FFFF"/>
                    </a:solidFill>
                    <a:latin typeface="Arial" panose="020B0604020202020204" pitchFamily="34" charset="0"/>
                    <a:ea typeface="微软雅黑" panose="020B0503020204020204" pitchFamily="34" charset="-122"/>
                  </a:rPr>
                  <a:t>02</a:t>
                </a:r>
              </a:p>
            </p:txBody>
          </p:sp>
          <p:sp>
            <p:nvSpPr>
              <p:cNvPr id="22" name="矩形 21">
                <a:extLst>
                  <a:ext uri="{FF2B5EF4-FFF2-40B4-BE49-F238E27FC236}">
                    <a16:creationId xmlns:a16="http://schemas.microsoft.com/office/drawing/2014/main" id="{DE4EBEAB-AD1C-13FA-6AFB-491A6ED9B90A}"/>
                  </a:ext>
                </a:extLst>
              </p:cNvPr>
              <p:cNvSpPr/>
              <p:nvPr/>
            </p:nvSpPr>
            <p:spPr>
              <a:xfrm>
                <a:off x="5332180" y="1418747"/>
                <a:ext cx="3072123" cy="3671999"/>
              </a:xfrm>
              <a:prstGeom prst="rect">
                <a:avLst/>
              </a:prstGeom>
            </p:spPr>
            <p:txBody>
              <a:bodyPr wrap="square" lIns="91440" tIns="45720" rIns="91440" bIns="45720">
                <a:normAutofit fontScale="85000" lnSpcReduction="10000"/>
              </a:bodyPr>
              <a:lstStyle/>
              <a:p>
                <a:pPr>
                  <a:lnSpc>
                    <a:spcPct val="170000"/>
                  </a:lnSpc>
                </a:pPr>
                <a:r>
                  <a:rPr lang="zh-CN" altLang="en-US" b="1" dirty="0">
                    <a:latin typeface="Arial" panose="020B0604020202020204" pitchFamily="34" charset="0"/>
                    <a:ea typeface="微软雅黑" panose="020B0503020204020204" pitchFamily="34" charset="-122"/>
                  </a:rPr>
                  <a:t>欠发达国家</a:t>
                </a:r>
                <a:r>
                  <a:rPr lang="zh-CN" altLang="en-US" dirty="0">
                    <a:latin typeface="Arial" panose="020B0604020202020204" pitchFamily="34" charset="0"/>
                    <a:ea typeface="微软雅黑" panose="020B0503020204020204" pitchFamily="34" charset="-122"/>
                  </a:rPr>
                  <a:t>在工业化初期并没有对全球温室气体排放作出显著贡献。</a:t>
                </a:r>
                <a:endParaRPr lang="en-US" altLang="zh-CN" dirty="0">
                  <a:latin typeface="Arial" panose="020B0604020202020204" pitchFamily="34" charset="0"/>
                  <a:ea typeface="微软雅黑" panose="020B0503020204020204" pitchFamily="34" charset="-122"/>
                </a:endParaRPr>
              </a:p>
              <a:p>
                <a:pPr>
                  <a:lnSpc>
                    <a:spcPct val="170000"/>
                  </a:lnSpc>
                </a:pPr>
                <a:r>
                  <a:rPr lang="zh-CN" altLang="en-US" dirty="0">
                    <a:latin typeface="Arial" panose="020B0604020202020204" pitchFamily="34" charset="0"/>
                    <a:ea typeface="微软雅黑" panose="020B0503020204020204" pitchFamily="34" charset="-122"/>
                  </a:rPr>
                  <a:t>它们在工业化和经济增长方面的贡献相对较小。然而，随着全球化进程的加速，一些新兴经济体也开始加速工业化和城镇化，导致温室气体排放增加。因此，考虑到历史上的贡献差异和发展阶段的不同，有必要在气候资金的分配上采取一定的差异性原则。</a:t>
                </a:r>
              </a:p>
            </p:txBody>
          </p:sp>
        </p:grpSp>
        <p:grpSp>
          <p:nvGrpSpPr>
            <p:cNvPr id="12" name="组合 11">
              <a:extLst>
                <a:ext uri="{FF2B5EF4-FFF2-40B4-BE49-F238E27FC236}">
                  <a16:creationId xmlns:a16="http://schemas.microsoft.com/office/drawing/2014/main" id="{EB8B65E2-A7B9-D75F-15E7-F994B35E1C2F}"/>
                </a:ext>
              </a:extLst>
            </p:cNvPr>
            <p:cNvGrpSpPr/>
            <p:nvPr/>
          </p:nvGrpSpPr>
          <p:grpSpPr>
            <a:xfrm>
              <a:off x="8389831" y="1645220"/>
              <a:ext cx="3531903" cy="3991306"/>
              <a:chOff x="8389831" y="1645220"/>
              <a:chExt cx="3531903" cy="3991306"/>
            </a:xfrm>
          </p:grpSpPr>
          <p:sp>
            <p:nvSpPr>
              <p:cNvPr id="13" name="椭圆 12">
                <a:extLst>
                  <a:ext uri="{FF2B5EF4-FFF2-40B4-BE49-F238E27FC236}">
                    <a16:creationId xmlns:a16="http://schemas.microsoft.com/office/drawing/2014/main" id="{45FF3C61-E837-CC8C-150D-AC764B506EE5}"/>
                  </a:ext>
                </a:extLst>
              </p:cNvPr>
              <p:cNvSpPr/>
              <p:nvPr/>
            </p:nvSpPr>
            <p:spPr>
              <a:xfrm>
                <a:off x="8389831" y="1811849"/>
                <a:ext cx="818320" cy="818320"/>
              </a:xfrm>
              <a:prstGeom prst="ellipse">
                <a:avLst/>
              </a:prstGeom>
              <a:solidFill>
                <a:srgbClr val="FFFFFF"/>
              </a:solidFill>
              <a:ln>
                <a:noFill/>
              </a:ln>
              <a:effectLst>
                <a:outerShdw blurRad="254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000" dirty="0"/>
              </a:p>
            </p:txBody>
          </p:sp>
          <p:sp>
            <p:nvSpPr>
              <p:cNvPr id="14" name="任意多边形: 形状 13">
                <a:extLst>
                  <a:ext uri="{FF2B5EF4-FFF2-40B4-BE49-F238E27FC236}">
                    <a16:creationId xmlns:a16="http://schemas.microsoft.com/office/drawing/2014/main" id="{CB8EC8EC-5E6F-53C0-BC85-80B82BC08CAB}"/>
                  </a:ext>
                </a:extLst>
              </p:cNvPr>
              <p:cNvSpPr>
                <a:spLocks noChangeArrowheads="1"/>
              </p:cNvSpPr>
              <p:nvPr/>
            </p:nvSpPr>
            <p:spPr bwMode="auto">
              <a:xfrm>
                <a:off x="8642296" y="2044724"/>
                <a:ext cx="327862" cy="352570"/>
              </a:xfrm>
              <a:custGeom>
                <a:avLst/>
                <a:gdLst>
                  <a:gd name="connsiteX0" fmla="*/ 8774 w 487162"/>
                  <a:gd name="connsiteY0" fmla="*/ 514114 h 523875"/>
                  <a:gd name="connsiteX1" fmla="*/ 8203 w 487162"/>
                  <a:gd name="connsiteY1" fmla="*/ 513447 h 523875"/>
                  <a:gd name="connsiteX2" fmla="*/ 8203 w 487162"/>
                  <a:gd name="connsiteY2" fmla="*/ 513447 h 523875"/>
                  <a:gd name="connsiteX3" fmla="*/ 7727 w 487162"/>
                  <a:gd name="connsiteY3" fmla="*/ 512780 h 523875"/>
                  <a:gd name="connsiteX4" fmla="*/ 5726 w 487162"/>
                  <a:gd name="connsiteY4" fmla="*/ 509732 h 523875"/>
                  <a:gd name="connsiteX5" fmla="*/ 5726 w 487162"/>
                  <a:gd name="connsiteY5" fmla="*/ 509732 h 523875"/>
                  <a:gd name="connsiteX6" fmla="*/ 5250 w 487162"/>
                  <a:gd name="connsiteY6" fmla="*/ 508970 h 523875"/>
                  <a:gd name="connsiteX7" fmla="*/ 4488 w 487162"/>
                  <a:gd name="connsiteY7" fmla="*/ 507446 h 523875"/>
                  <a:gd name="connsiteX8" fmla="*/ 3821 w 487162"/>
                  <a:gd name="connsiteY8" fmla="*/ 505827 h 523875"/>
                  <a:gd name="connsiteX9" fmla="*/ 3726 w 487162"/>
                  <a:gd name="connsiteY9" fmla="*/ 505637 h 523875"/>
                  <a:gd name="connsiteX10" fmla="*/ 3631 w 487162"/>
                  <a:gd name="connsiteY10" fmla="*/ 505351 h 523875"/>
                  <a:gd name="connsiteX11" fmla="*/ 3631 w 487162"/>
                  <a:gd name="connsiteY11" fmla="*/ 505160 h 523875"/>
                  <a:gd name="connsiteX12" fmla="*/ 2964 w 487162"/>
                  <a:gd name="connsiteY12" fmla="*/ 503160 h 523875"/>
                  <a:gd name="connsiteX13" fmla="*/ 2583 w 487162"/>
                  <a:gd name="connsiteY13" fmla="*/ 501826 h 523875"/>
                  <a:gd name="connsiteX14" fmla="*/ 2107 w 487162"/>
                  <a:gd name="connsiteY14" fmla="*/ 499921 h 523875"/>
                  <a:gd name="connsiteX15" fmla="*/ 1250 w 487162"/>
                  <a:gd name="connsiteY15" fmla="*/ 495635 h 523875"/>
                  <a:gd name="connsiteX16" fmla="*/ 964 w 487162"/>
                  <a:gd name="connsiteY16" fmla="*/ 493159 h 523875"/>
                  <a:gd name="connsiteX17" fmla="*/ 773 w 487162"/>
                  <a:gd name="connsiteY17" fmla="*/ 486587 h 523875"/>
                  <a:gd name="connsiteX18" fmla="*/ 5345 w 487162"/>
                  <a:gd name="connsiteY18" fmla="*/ 468298 h 523875"/>
                  <a:gd name="connsiteX19" fmla="*/ 154983 w 487162"/>
                  <a:gd name="connsiteY19" fmla="*/ 151592 h 523875"/>
                  <a:gd name="connsiteX20" fmla="*/ 158603 w 487162"/>
                  <a:gd name="connsiteY20" fmla="*/ 135305 h 523875"/>
                  <a:gd name="connsiteX21" fmla="*/ 158603 w 487162"/>
                  <a:gd name="connsiteY21" fmla="*/ 19671 h 523875"/>
                  <a:gd name="connsiteX22" fmla="*/ 120503 w 487162"/>
                  <a:gd name="connsiteY22" fmla="*/ 19671 h 523875"/>
                  <a:gd name="connsiteX23" fmla="*/ 120503 w 487162"/>
                  <a:gd name="connsiteY23" fmla="*/ 621 h 523875"/>
                  <a:gd name="connsiteX24" fmla="*/ 368153 w 487162"/>
                  <a:gd name="connsiteY24" fmla="*/ 621 h 523875"/>
                  <a:gd name="connsiteX25" fmla="*/ 368153 w 487162"/>
                  <a:gd name="connsiteY25" fmla="*/ 19671 h 523875"/>
                  <a:gd name="connsiteX26" fmla="*/ 330053 w 487162"/>
                  <a:gd name="connsiteY26" fmla="*/ 19671 h 523875"/>
                  <a:gd name="connsiteX27" fmla="*/ 330053 w 487162"/>
                  <a:gd name="connsiteY27" fmla="*/ 135305 h 523875"/>
                  <a:gd name="connsiteX28" fmla="*/ 333672 w 487162"/>
                  <a:gd name="connsiteY28" fmla="*/ 151592 h 523875"/>
                  <a:gd name="connsiteX29" fmla="*/ 483310 w 487162"/>
                  <a:gd name="connsiteY29" fmla="*/ 468298 h 523875"/>
                  <a:gd name="connsiteX30" fmla="*/ 484834 w 487162"/>
                  <a:gd name="connsiteY30" fmla="*/ 505541 h 523875"/>
                  <a:gd name="connsiteX31" fmla="*/ 484739 w 487162"/>
                  <a:gd name="connsiteY31" fmla="*/ 505732 h 523875"/>
                  <a:gd name="connsiteX32" fmla="*/ 484167 w 487162"/>
                  <a:gd name="connsiteY32" fmla="*/ 507160 h 523875"/>
                  <a:gd name="connsiteX33" fmla="*/ 459307 w 487162"/>
                  <a:gd name="connsiteY33" fmla="*/ 524401 h 523875"/>
                  <a:gd name="connsiteX34" fmla="*/ 457497 w 487162"/>
                  <a:gd name="connsiteY34" fmla="*/ 524496 h 523875"/>
                  <a:gd name="connsiteX35" fmla="*/ 31253 w 487162"/>
                  <a:gd name="connsiteY35" fmla="*/ 524496 h 523875"/>
                  <a:gd name="connsiteX36" fmla="*/ 29444 w 487162"/>
                  <a:gd name="connsiteY36" fmla="*/ 524401 h 523875"/>
                  <a:gd name="connsiteX37" fmla="*/ 26967 w 487162"/>
                  <a:gd name="connsiteY37" fmla="*/ 524115 h 523875"/>
                  <a:gd name="connsiteX38" fmla="*/ 23157 w 487162"/>
                  <a:gd name="connsiteY38" fmla="*/ 523258 h 523875"/>
                  <a:gd name="connsiteX39" fmla="*/ 23157 w 487162"/>
                  <a:gd name="connsiteY39" fmla="*/ 523258 h 523875"/>
                  <a:gd name="connsiteX40" fmla="*/ 17633 w 487162"/>
                  <a:gd name="connsiteY40" fmla="*/ 520972 h 523875"/>
                  <a:gd name="connsiteX41" fmla="*/ 16204 w 487162"/>
                  <a:gd name="connsiteY41" fmla="*/ 520210 h 523875"/>
                  <a:gd name="connsiteX42" fmla="*/ 15251 w 487162"/>
                  <a:gd name="connsiteY42" fmla="*/ 519638 h 523875"/>
                  <a:gd name="connsiteX43" fmla="*/ 10298 w 487162"/>
                  <a:gd name="connsiteY43" fmla="*/ 515542 h 523875"/>
                  <a:gd name="connsiteX44" fmla="*/ 8774 w 487162"/>
                  <a:gd name="connsiteY44" fmla="*/ 514114 h 523875"/>
                  <a:gd name="connsiteX45" fmla="*/ 8774 w 487162"/>
                  <a:gd name="connsiteY45" fmla="*/ 514114 h 523875"/>
                  <a:gd name="connsiteX46" fmla="*/ 255377 w 487162"/>
                  <a:gd name="connsiteY46" fmla="*/ 404767 h 523875"/>
                  <a:gd name="connsiteX47" fmla="*/ 252519 w 487162"/>
                  <a:gd name="connsiteY47" fmla="*/ 406576 h 523875"/>
                  <a:gd name="connsiteX48" fmla="*/ 246995 w 487162"/>
                  <a:gd name="connsiteY48" fmla="*/ 410291 h 523875"/>
                  <a:gd name="connsiteX49" fmla="*/ 55161 w 487162"/>
                  <a:gd name="connsiteY49" fmla="*/ 416864 h 523875"/>
                  <a:gd name="connsiteX50" fmla="*/ 51351 w 487162"/>
                  <a:gd name="connsiteY50" fmla="*/ 415339 h 523875"/>
                  <a:gd name="connsiteX51" fmla="*/ 22490 w 487162"/>
                  <a:gd name="connsiteY51" fmla="*/ 476395 h 523875"/>
                  <a:gd name="connsiteX52" fmla="*/ 21633 w 487162"/>
                  <a:gd name="connsiteY52" fmla="*/ 478300 h 523875"/>
                  <a:gd name="connsiteX53" fmla="*/ 21538 w 487162"/>
                  <a:gd name="connsiteY53" fmla="*/ 498778 h 523875"/>
                  <a:gd name="connsiteX54" fmla="*/ 28681 w 487162"/>
                  <a:gd name="connsiteY54" fmla="*/ 505065 h 523875"/>
                  <a:gd name="connsiteX55" fmla="*/ 29920 w 487162"/>
                  <a:gd name="connsiteY55" fmla="*/ 505255 h 523875"/>
                  <a:gd name="connsiteX56" fmla="*/ 31063 w 487162"/>
                  <a:gd name="connsiteY56" fmla="*/ 505351 h 523875"/>
                  <a:gd name="connsiteX57" fmla="*/ 457306 w 487162"/>
                  <a:gd name="connsiteY57" fmla="*/ 505351 h 523875"/>
                  <a:gd name="connsiteX58" fmla="*/ 458450 w 487162"/>
                  <a:gd name="connsiteY58" fmla="*/ 505255 h 523875"/>
                  <a:gd name="connsiteX59" fmla="*/ 466831 w 487162"/>
                  <a:gd name="connsiteY59" fmla="*/ 498683 h 523875"/>
                  <a:gd name="connsiteX60" fmla="*/ 467403 w 487162"/>
                  <a:gd name="connsiteY60" fmla="*/ 480205 h 523875"/>
                  <a:gd name="connsiteX61" fmla="*/ 466736 w 487162"/>
                  <a:gd name="connsiteY61" fmla="*/ 478205 h 523875"/>
                  <a:gd name="connsiteX62" fmla="*/ 465879 w 487162"/>
                  <a:gd name="connsiteY62" fmla="*/ 476300 h 523875"/>
                  <a:gd name="connsiteX63" fmla="*/ 424255 w 487162"/>
                  <a:gd name="connsiteY63" fmla="*/ 388098 h 523875"/>
                  <a:gd name="connsiteX64" fmla="*/ 255377 w 487162"/>
                  <a:gd name="connsiteY64" fmla="*/ 404767 h 523875"/>
                  <a:gd name="connsiteX65" fmla="*/ 306240 w 487162"/>
                  <a:gd name="connsiteY65" fmla="*/ 257796 h 523875"/>
                  <a:gd name="connsiteX66" fmla="*/ 272903 w 487162"/>
                  <a:gd name="connsiteY66" fmla="*/ 291134 h 523875"/>
                  <a:gd name="connsiteX67" fmla="*/ 306240 w 487162"/>
                  <a:gd name="connsiteY67" fmla="*/ 324471 h 523875"/>
                  <a:gd name="connsiteX68" fmla="*/ 339578 w 487162"/>
                  <a:gd name="connsiteY68" fmla="*/ 291134 h 523875"/>
                  <a:gd name="connsiteX69" fmla="*/ 306240 w 487162"/>
                  <a:gd name="connsiteY69" fmla="*/ 25779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7162" h="523875">
                    <a:moveTo>
                      <a:pt x="8774" y="514114"/>
                    </a:moveTo>
                    <a:lnTo>
                      <a:pt x="8203" y="513447"/>
                    </a:lnTo>
                    <a:lnTo>
                      <a:pt x="8203" y="513447"/>
                    </a:lnTo>
                    <a:lnTo>
                      <a:pt x="7727" y="512780"/>
                    </a:lnTo>
                    <a:cubicBezTo>
                      <a:pt x="6964" y="511828"/>
                      <a:pt x="6393" y="510780"/>
                      <a:pt x="5726" y="509732"/>
                    </a:cubicBezTo>
                    <a:lnTo>
                      <a:pt x="5726" y="509732"/>
                    </a:lnTo>
                    <a:lnTo>
                      <a:pt x="5250" y="508970"/>
                    </a:lnTo>
                    <a:lnTo>
                      <a:pt x="4488" y="507446"/>
                    </a:lnTo>
                    <a:lnTo>
                      <a:pt x="3821" y="505827"/>
                    </a:lnTo>
                    <a:lnTo>
                      <a:pt x="3726" y="505637"/>
                    </a:lnTo>
                    <a:lnTo>
                      <a:pt x="3631" y="505351"/>
                    </a:lnTo>
                    <a:lnTo>
                      <a:pt x="3631" y="505160"/>
                    </a:lnTo>
                    <a:lnTo>
                      <a:pt x="2964" y="503160"/>
                    </a:lnTo>
                    <a:cubicBezTo>
                      <a:pt x="2869" y="502684"/>
                      <a:pt x="2678" y="502303"/>
                      <a:pt x="2583" y="501826"/>
                    </a:cubicBezTo>
                    <a:cubicBezTo>
                      <a:pt x="2393" y="501160"/>
                      <a:pt x="2202" y="500588"/>
                      <a:pt x="2107" y="499921"/>
                    </a:cubicBezTo>
                    <a:cubicBezTo>
                      <a:pt x="1726" y="498493"/>
                      <a:pt x="1535" y="497064"/>
                      <a:pt x="1250" y="495635"/>
                    </a:cubicBezTo>
                    <a:lnTo>
                      <a:pt x="964" y="493159"/>
                    </a:lnTo>
                    <a:cubicBezTo>
                      <a:pt x="773" y="490968"/>
                      <a:pt x="678" y="488777"/>
                      <a:pt x="773" y="486587"/>
                    </a:cubicBezTo>
                    <a:cubicBezTo>
                      <a:pt x="1059" y="480300"/>
                      <a:pt x="2583" y="474109"/>
                      <a:pt x="5345" y="468298"/>
                    </a:cubicBezTo>
                    <a:lnTo>
                      <a:pt x="154983" y="151592"/>
                    </a:lnTo>
                    <a:cubicBezTo>
                      <a:pt x="157364" y="146544"/>
                      <a:pt x="158603" y="140924"/>
                      <a:pt x="158603" y="135305"/>
                    </a:cubicBezTo>
                    <a:lnTo>
                      <a:pt x="158603" y="19671"/>
                    </a:lnTo>
                    <a:lnTo>
                      <a:pt x="120503" y="19671"/>
                    </a:lnTo>
                    <a:lnTo>
                      <a:pt x="120503" y="621"/>
                    </a:lnTo>
                    <a:lnTo>
                      <a:pt x="368153" y="621"/>
                    </a:lnTo>
                    <a:lnTo>
                      <a:pt x="368153" y="19671"/>
                    </a:lnTo>
                    <a:lnTo>
                      <a:pt x="330053" y="19671"/>
                    </a:lnTo>
                    <a:lnTo>
                      <a:pt x="330053" y="135305"/>
                    </a:lnTo>
                    <a:cubicBezTo>
                      <a:pt x="330053" y="140924"/>
                      <a:pt x="331291" y="146449"/>
                      <a:pt x="333672" y="151592"/>
                    </a:cubicBezTo>
                    <a:lnTo>
                      <a:pt x="483310" y="468298"/>
                    </a:lnTo>
                    <a:cubicBezTo>
                      <a:pt x="488834" y="480014"/>
                      <a:pt x="489406" y="493444"/>
                      <a:pt x="484834" y="505541"/>
                    </a:cubicBezTo>
                    <a:lnTo>
                      <a:pt x="484739" y="505732"/>
                    </a:lnTo>
                    <a:lnTo>
                      <a:pt x="484167" y="507160"/>
                    </a:lnTo>
                    <a:cubicBezTo>
                      <a:pt x="479690" y="517066"/>
                      <a:pt x="470165" y="523734"/>
                      <a:pt x="459307" y="524401"/>
                    </a:cubicBezTo>
                    <a:lnTo>
                      <a:pt x="457497" y="524496"/>
                    </a:lnTo>
                    <a:lnTo>
                      <a:pt x="31253" y="524496"/>
                    </a:lnTo>
                    <a:lnTo>
                      <a:pt x="29444" y="524401"/>
                    </a:lnTo>
                    <a:cubicBezTo>
                      <a:pt x="28586" y="524305"/>
                      <a:pt x="27824" y="524305"/>
                      <a:pt x="26967" y="524115"/>
                    </a:cubicBezTo>
                    <a:cubicBezTo>
                      <a:pt x="25634" y="523925"/>
                      <a:pt x="24395" y="523639"/>
                      <a:pt x="23157" y="523258"/>
                    </a:cubicBezTo>
                    <a:lnTo>
                      <a:pt x="23157" y="523258"/>
                    </a:lnTo>
                    <a:cubicBezTo>
                      <a:pt x="21252" y="522686"/>
                      <a:pt x="19347" y="521924"/>
                      <a:pt x="17633" y="520972"/>
                    </a:cubicBezTo>
                    <a:lnTo>
                      <a:pt x="16204" y="520210"/>
                    </a:lnTo>
                    <a:cubicBezTo>
                      <a:pt x="15918" y="520020"/>
                      <a:pt x="15632" y="519829"/>
                      <a:pt x="15251" y="519638"/>
                    </a:cubicBezTo>
                    <a:cubicBezTo>
                      <a:pt x="13442" y="518495"/>
                      <a:pt x="11727" y="517066"/>
                      <a:pt x="10298" y="515542"/>
                    </a:cubicBezTo>
                    <a:lnTo>
                      <a:pt x="8774" y="514114"/>
                    </a:lnTo>
                    <a:lnTo>
                      <a:pt x="8774" y="514114"/>
                    </a:lnTo>
                    <a:close/>
                    <a:moveTo>
                      <a:pt x="255377" y="404767"/>
                    </a:moveTo>
                    <a:lnTo>
                      <a:pt x="252519" y="406576"/>
                    </a:lnTo>
                    <a:lnTo>
                      <a:pt x="246995" y="410291"/>
                    </a:lnTo>
                    <a:cubicBezTo>
                      <a:pt x="199751" y="441628"/>
                      <a:pt x="120217" y="442581"/>
                      <a:pt x="55161" y="416864"/>
                    </a:cubicBezTo>
                    <a:lnTo>
                      <a:pt x="51351" y="415339"/>
                    </a:lnTo>
                    <a:lnTo>
                      <a:pt x="22490" y="476395"/>
                    </a:lnTo>
                    <a:lnTo>
                      <a:pt x="21633" y="478300"/>
                    </a:lnTo>
                    <a:cubicBezTo>
                      <a:pt x="19156" y="484872"/>
                      <a:pt x="19061" y="492111"/>
                      <a:pt x="21538" y="498778"/>
                    </a:cubicBezTo>
                    <a:cubicBezTo>
                      <a:pt x="22776" y="502017"/>
                      <a:pt x="25443" y="504303"/>
                      <a:pt x="28681" y="505065"/>
                    </a:cubicBezTo>
                    <a:lnTo>
                      <a:pt x="29920" y="505255"/>
                    </a:lnTo>
                    <a:lnTo>
                      <a:pt x="31063" y="505351"/>
                    </a:lnTo>
                    <a:lnTo>
                      <a:pt x="457306" y="505351"/>
                    </a:lnTo>
                    <a:lnTo>
                      <a:pt x="458450" y="505255"/>
                    </a:lnTo>
                    <a:cubicBezTo>
                      <a:pt x="462260" y="504875"/>
                      <a:pt x="465498" y="502303"/>
                      <a:pt x="466831" y="498683"/>
                    </a:cubicBezTo>
                    <a:cubicBezTo>
                      <a:pt x="469118" y="492778"/>
                      <a:pt x="469308" y="486205"/>
                      <a:pt x="467403" y="480205"/>
                    </a:cubicBezTo>
                    <a:lnTo>
                      <a:pt x="466736" y="478205"/>
                    </a:lnTo>
                    <a:lnTo>
                      <a:pt x="465879" y="476300"/>
                    </a:lnTo>
                    <a:lnTo>
                      <a:pt x="424255" y="388098"/>
                    </a:lnTo>
                    <a:cubicBezTo>
                      <a:pt x="366152" y="373810"/>
                      <a:pt x="296715" y="379335"/>
                      <a:pt x="255377" y="404767"/>
                    </a:cubicBezTo>
                    <a:close/>
                    <a:moveTo>
                      <a:pt x="306240" y="257796"/>
                    </a:moveTo>
                    <a:cubicBezTo>
                      <a:pt x="287857" y="257796"/>
                      <a:pt x="272903" y="272750"/>
                      <a:pt x="272903" y="291134"/>
                    </a:cubicBezTo>
                    <a:cubicBezTo>
                      <a:pt x="272903" y="309517"/>
                      <a:pt x="287857" y="324471"/>
                      <a:pt x="306240" y="324471"/>
                    </a:cubicBezTo>
                    <a:cubicBezTo>
                      <a:pt x="324623" y="324471"/>
                      <a:pt x="339578" y="309517"/>
                      <a:pt x="339578" y="291134"/>
                    </a:cubicBezTo>
                    <a:cubicBezTo>
                      <a:pt x="339578" y="272750"/>
                      <a:pt x="324623" y="257796"/>
                      <a:pt x="306240" y="257796"/>
                    </a:cubicBezTo>
                    <a:close/>
                  </a:path>
                </a:pathLst>
              </a:custGeom>
              <a:gradFill flip="none" rotWithShape="1">
                <a:gsLst>
                  <a:gs pos="0">
                    <a:schemeClr val="accent1">
                      <a:lumMod val="60000"/>
                      <a:lumOff val="40000"/>
                    </a:schemeClr>
                  </a:gs>
                  <a:gs pos="90000">
                    <a:schemeClr val="accent1"/>
                  </a:gs>
                </a:gsLst>
                <a:lin ang="2700000" scaled="1"/>
                <a:tileRect/>
              </a:gradFill>
              <a:ln>
                <a:noFill/>
              </a:ln>
              <a:effectLst/>
              <a:extLst>
                <a:ext uri="{91240B29-F687-4f45-9708-019B960494DF}">
                  <a14:hiddenLine xmlns="" xmlns:a16="http://schemas.microsoft.com/office/drawing/2014/main" xmlns:p14="http://schemas.microsoft.com/office/powerpoint/2010/main"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a16="http://schemas.microsoft.com/office/drawing/2014/main" xmlns:p14="http://schemas.microsoft.com/office/powerpoint/2010/main" xmlns:lc="http://schemas.openxmlformats.org/drawingml/2006/lockedCanva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p>
            </p:txBody>
          </p:sp>
          <p:sp>
            <p:nvSpPr>
              <p:cNvPr id="15" name="矩形: 圆角 14">
                <a:extLst>
                  <a:ext uri="{FF2B5EF4-FFF2-40B4-BE49-F238E27FC236}">
                    <a16:creationId xmlns:a16="http://schemas.microsoft.com/office/drawing/2014/main" id="{3A11D522-88BD-D8E6-94BF-76F658F534E2}"/>
                  </a:ext>
                </a:extLst>
              </p:cNvPr>
              <p:cNvSpPr/>
              <p:nvPr/>
            </p:nvSpPr>
            <p:spPr>
              <a:xfrm>
                <a:off x="9585025" y="5240526"/>
                <a:ext cx="1872000" cy="396000"/>
              </a:xfrm>
              <a:prstGeom prst="roundRect">
                <a:avLst>
                  <a:gd name="adj" fmla="val 202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FFFF"/>
                    </a:solidFill>
                    <a:latin typeface="Arial" panose="020B0604020202020204" pitchFamily="34" charset="0"/>
                    <a:ea typeface="微软雅黑" panose="020B0503020204020204" pitchFamily="34" charset="-122"/>
                  </a:rPr>
                  <a:t>03</a:t>
                </a:r>
              </a:p>
            </p:txBody>
          </p:sp>
          <p:sp>
            <p:nvSpPr>
              <p:cNvPr id="17" name="矩形 16">
                <a:extLst>
                  <a:ext uri="{FF2B5EF4-FFF2-40B4-BE49-F238E27FC236}">
                    <a16:creationId xmlns:a16="http://schemas.microsoft.com/office/drawing/2014/main" id="{DAC49BC3-B8E8-0548-0495-9D29852D9214}"/>
                  </a:ext>
                </a:extLst>
              </p:cNvPr>
              <p:cNvSpPr/>
              <p:nvPr/>
            </p:nvSpPr>
            <p:spPr>
              <a:xfrm>
                <a:off x="9179711" y="1645220"/>
                <a:ext cx="2742023" cy="3562442"/>
              </a:xfrm>
              <a:prstGeom prst="rect">
                <a:avLst/>
              </a:prstGeom>
            </p:spPr>
            <p:txBody>
              <a:bodyPr wrap="square" lIns="91440" tIns="45720" rIns="91440" bIns="45720">
                <a:normAutofit fontScale="77500" lnSpcReduction="20000"/>
              </a:bodyPr>
              <a:lstStyle/>
              <a:p>
                <a:pPr>
                  <a:lnSpc>
                    <a:spcPct val="170000"/>
                  </a:lnSpc>
                </a:pPr>
                <a:r>
                  <a:rPr lang="zh-CN" altLang="en-US" b="1" dirty="0">
                    <a:latin typeface="Arial" panose="020B0604020202020204" pitchFamily="34" charset="0"/>
                    <a:ea typeface="微软雅黑" panose="020B0503020204020204" pitchFamily="34" charset="-122"/>
                  </a:rPr>
                  <a:t>发达国家</a:t>
                </a:r>
                <a:r>
                  <a:rPr lang="zh-CN" altLang="en-US" dirty="0">
                    <a:latin typeface="Arial" panose="020B0604020202020204" pitchFamily="34" charset="0"/>
                    <a:ea typeface="微软雅黑" panose="020B0503020204020204" pitchFamily="34" charset="-122"/>
                  </a:rPr>
                  <a:t>目前拥有较强的经济实力和技术能力，能够采取更加积极和有效的措施来减缓气候变化和适应其影响，拥有更多资源用于减缓和适应气候变化，包括发展和推广清洁能源技术、改善城市规划、建立防洪和灾害管理系统等。</a:t>
                </a:r>
                <a:endParaRPr lang="en-US" altLang="zh-CN" dirty="0">
                  <a:latin typeface="Arial" panose="020B0604020202020204" pitchFamily="34" charset="0"/>
                  <a:ea typeface="微软雅黑" panose="020B0503020204020204" pitchFamily="34" charset="-122"/>
                </a:endParaRPr>
              </a:p>
              <a:p>
                <a:pPr>
                  <a:lnSpc>
                    <a:spcPct val="170000"/>
                  </a:lnSpc>
                </a:pPr>
                <a:r>
                  <a:rPr lang="zh-CN" altLang="en-US" b="1" dirty="0">
                    <a:latin typeface="Arial" panose="020B0604020202020204" pitchFamily="34" charset="0"/>
                    <a:ea typeface="微软雅黑" panose="020B0503020204020204" pitchFamily="34" charset="-122"/>
                  </a:rPr>
                  <a:t>发展中国家</a:t>
                </a:r>
                <a:r>
                  <a:rPr lang="zh-CN" altLang="en-US" dirty="0">
                    <a:latin typeface="Arial" panose="020B0604020202020204" pitchFamily="34" charset="0"/>
                    <a:ea typeface="微软雅黑" panose="020B0503020204020204" pitchFamily="34" charset="-122"/>
                  </a:rPr>
                  <a:t>通常面临资金短缺、技术不足等问题，难以有效减缓和适应气候变化，同时它们也更加脆弱。</a:t>
                </a:r>
              </a:p>
            </p:txBody>
          </p:sp>
        </p:grpSp>
      </p:grpSp>
      <p:sp>
        <p:nvSpPr>
          <p:cNvPr id="29" name="文本框 28">
            <a:extLst>
              <a:ext uri="{FF2B5EF4-FFF2-40B4-BE49-F238E27FC236}">
                <a16:creationId xmlns:a16="http://schemas.microsoft.com/office/drawing/2014/main" id="{5EBCEB0A-7410-0B61-87C2-3150F96DFFB9}"/>
              </a:ext>
            </a:extLst>
          </p:cNvPr>
          <p:cNvSpPr txBox="1"/>
          <p:nvPr/>
        </p:nvSpPr>
        <p:spPr>
          <a:xfrm>
            <a:off x="886838" y="6176938"/>
            <a:ext cx="11009584" cy="500009"/>
          </a:xfrm>
          <a:prstGeom prst="rect">
            <a:avLst/>
          </a:prstGeom>
          <a:noFill/>
        </p:spPr>
        <p:txBody>
          <a:bodyPr wrap="square">
            <a:spAutoFit/>
          </a:bodyPr>
          <a:lstStyle/>
          <a:p>
            <a:pPr>
              <a:lnSpc>
                <a:spcPct val="170000"/>
              </a:lnSpc>
            </a:pPr>
            <a:r>
              <a:rPr lang="zh-CN" altLang="en-US" b="1" dirty="0">
                <a:solidFill>
                  <a:schemeClr val="accent3">
                    <a:lumMod val="20000"/>
                    <a:lumOff val="80000"/>
                  </a:schemeClr>
                </a:solidFill>
                <a:latin typeface="Arial" panose="020B0604020202020204" pitchFamily="34" charset="0"/>
                <a:ea typeface="微软雅黑" panose="020B0503020204020204" pitchFamily="34" charset="-122"/>
              </a:rPr>
              <a:t>发达国家应当肩负主要的经济责任，提供更多的气候资金，以支持欠发达国家在应对气候变化方面的努力</a:t>
            </a:r>
          </a:p>
        </p:txBody>
      </p:sp>
    </p:spTree>
    <p:extLst>
      <p:ext uri="{BB962C8B-B14F-4D97-AF65-F5344CB8AC3E}">
        <p14:creationId xmlns:p14="http://schemas.microsoft.com/office/powerpoint/2010/main" val="320072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国际气候金融体系的发展历程</a:t>
            </a:r>
          </a:p>
        </p:txBody>
      </p:sp>
      <p:sp>
        <p:nvSpPr>
          <p:cNvPr id="20" name="文本框 19">
            <a:extLst>
              <a:ext uri="{FF2B5EF4-FFF2-40B4-BE49-F238E27FC236}">
                <a16:creationId xmlns:a16="http://schemas.microsoft.com/office/drawing/2014/main" id="{FB572EE0-5974-971B-D063-6561575FEAB3}"/>
              </a:ext>
            </a:extLst>
          </p:cNvPr>
          <p:cNvSpPr txBox="1"/>
          <p:nvPr/>
        </p:nvSpPr>
        <p:spPr>
          <a:xfrm>
            <a:off x="681037" y="947838"/>
            <a:ext cx="10829925" cy="880497"/>
          </a:xfrm>
          <a:prstGeom prst="rect">
            <a:avLst/>
          </a:prstGeom>
          <a:noFill/>
          <a:ln w="12700">
            <a:solidFill>
              <a:srgbClr val="C00000"/>
            </a:solidFill>
            <a:prstDash val="lgDash"/>
          </a:ln>
        </p:spPr>
        <p:txBody>
          <a:bodyPr wrap="square">
            <a:spAutoFit/>
          </a:bodyPr>
          <a:lstStyle/>
          <a:p>
            <a:pPr marL="0" marR="0" lvl="0" indent="0" algn="just" defTabSz="914400" rtl="0" eaLnBrk="1" fontAlgn="base" latinLnBrk="0" hangingPunct="1">
              <a:lnSpc>
                <a:spcPct val="135000"/>
              </a:lnSpc>
              <a:spcBef>
                <a:spcPct val="0"/>
              </a:spcBef>
              <a:spcAft>
                <a:spcPct val="0"/>
              </a:spcAft>
              <a:buClrTx/>
              <a:buSzTx/>
              <a:buFontTx/>
              <a:buNone/>
              <a:tabLst/>
              <a:defRPr/>
            </a:pPr>
            <a:r>
              <a:rPr lang="zh-CN" altLang="en-US" sz="2000" b="1" dirty="0"/>
              <a:t>全球气候谈判</a:t>
            </a:r>
            <a:r>
              <a:rPr lang="zh-CN" altLang="en-US" sz="2000" dirty="0"/>
              <a:t>的重点内容一直是气候资金问题，气候金融也衍生于联合国气候变化大会关于资金机制的谈判。</a:t>
            </a:r>
            <a:endParaRPr kumimoji="1" lang="en-US" altLang="zh-CN" sz="20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endParaRPr>
          </a:p>
        </p:txBody>
      </p:sp>
      <p:grpSp>
        <p:nvGrpSpPr>
          <p:cNvPr id="11" name="组合 10">
            <a:extLst>
              <a:ext uri="{FF2B5EF4-FFF2-40B4-BE49-F238E27FC236}">
                <a16:creationId xmlns:a16="http://schemas.microsoft.com/office/drawing/2014/main" id="{89BFB0C4-022C-3D14-AD3A-97DFB54BF2E1}"/>
              </a:ext>
            </a:extLst>
          </p:cNvPr>
          <p:cNvGrpSpPr/>
          <p:nvPr/>
        </p:nvGrpSpPr>
        <p:grpSpPr>
          <a:xfrm>
            <a:off x="0" y="1508976"/>
            <a:ext cx="12833027" cy="4937869"/>
            <a:chOff x="-179128" y="1352749"/>
            <a:chExt cx="12833027" cy="4937869"/>
          </a:xfrm>
        </p:grpSpPr>
        <p:sp>
          <p:nvSpPr>
            <p:cNvPr id="12" name="1">
              <a:extLst>
                <a:ext uri="{FF2B5EF4-FFF2-40B4-BE49-F238E27FC236}">
                  <a16:creationId xmlns:a16="http://schemas.microsoft.com/office/drawing/2014/main" id="{086EE417-D9D0-C4B5-BC4A-00AF9C565FE6}"/>
                </a:ext>
              </a:extLst>
            </p:cNvPr>
            <p:cNvSpPr/>
            <p:nvPr/>
          </p:nvSpPr>
          <p:spPr>
            <a:xfrm rot="21188811">
              <a:off x="-144487" y="3106394"/>
              <a:ext cx="12798386" cy="1612664"/>
            </a:xfrm>
            <a:custGeom>
              <a:avLst/>
              <a:gdLst>
                <a:gd name="connsiteX0" fmla="*/ 0 w 10811435"/>
                <a:gd name="connsiteY0" fmla="*/ 462579 h 462579"/>
                <a:gd name="connsiteX1" fmla="*/ 5109882 w 10811435"/>
                <a:gd name="connsiteY1" fmla="*/ 161365 h 462579"/>
                <a:gd name="connsiteX2" fmla="*/ 8477026 w 10811435"/>
                <a:gd name="connsiteY2" fmla="*/ 344245 h 462579"/>
                <a:gd name="connsiteX3" fmla="*/ 10811435 w 10811435"/>
                <a:gd name="connsiteY3" fmla="*/ 0 h 462579"/>
              </a:gdLst>
              <a:ahLst/>
              <a:cxnLst>
                <a:cxn ang="0">
                  <a:pos x="connsiteX0" y="connsiteY0"/>
                </a:cxn>
                <a:cxn ang="0">
                  <a:pos x="connsiteX1" y="connsiteY1"/>
                </a:cxn>
                <a:cxn ang="0">
                  <a:pos x="connsiteX2" y="connsiteY2"/>
                </a:cxn>
                <a:cxn ang="0">
                  <a:pos x="connsiteX3" y="connsiteY3"/>
                </a:cxn>
              </a:cxnLst>
              <a:rect l="l" t="t" r="r" b="b"/>
              <a:pathLst>
                <a:path w="10811435" h="462579">
                  <a:moveTo>
                    <a:pt x="0" y="462579"/>
                  </a:moveTo>
                  <a:cubicBezTo>
                    <a:pt x="1848522" y="321833"/>
                    <a:pt x="3697044" y="181087"/>
                    <a:pt x="5109882" y="161365"/>
                  </a:cubicBezTo>
                  <a:cubicBezTo>
                    <a:pt x="6522720" y="141643"/>
                    <a:pt x="7526767" y="371139"/>
                    <a:pt x="8477026" y="344245"/>
                  </a:cubicBezTo>
                  <a:cubicBezTo>
                    <a:pt x="9427285" y="317351"/>
                    <a:pt x="10119360" y="158675"/>
                    <a:pt x="10811435" y="0"/>
                  </a:cubicBezTo>
                </a:path>
              </a:pathLst>
            </a:custGeom>
            <a:noFill/>
            <a:ln w="31750">
              <a:gradFill flip="none" rotWithShape="1">
                <a:gsLst>
                  <a:gs pos="57000">
                    <a:schemeClr val="accent1"/>
                  </a:gs>
                  <a:gs pos="0">
                    <a:schemeClr val="accent2"/>
                  </a:gs>
                  <a:gs pos="100000">
                    <a:schemeClr val="accent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pic>
          <p:nvPicPr>
            <p:cNvPr id="16" name="图片 15" descr="黑暗里有星球&#10;&#10;描述已自动生成">
              <a:extLst>
                <a:ext uri="{FF2B5EF4-FFF2-40B4-BE49-F238E27FC236}">
                  <a16:creationId xmlns:a16="http://schemas.microsoft.com/office/drawing/2014/main" id="{3EBAEC86-FCDD-0A88-5619-A53B78E1A5E6}"/>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1384651">
              <a:off x="2505338" y="1541527"/>
              <a:ext cx="7828002" cy="4424540"/>
            </a:xfrm>
            <a:prstGeom prst="rect">
              <a:avLst/>
            </a:prstGeom>
          </p:spPr>
        </p:pic>
        <p:sp>
          <p:nvSpPr>
            <p:cNvPr id="17" name="矩形 16">
              <a:extLst>
                <a:ext uri="{FF2B5EF4-FFF2-40B4-BE49-F238E27FC236}">
                  <a16:creationId xmlns:a16="http://schemas.microsoft.com/office/drawing/2014/main" id="{13E4AFB0-4A2F-702F-C09B-5FB30C559635}"/>
                </a:ext>
              </a:extLst>
            </p:cNvPr>
            <p:cNvSpPr/>
            <p:nvPr/>
          </p:nvSpPr>
          <p:spPr>
            <a:xfrm>
              <a:off x="895033" y="2442046"/>
              <a:ext cx="1284780" cy="233014"/>
            </a:xfrm>
            <a:prstGeom prst="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solidFill>
                    <a:prstClr val="white"/>
                  </a:solidFill>
                  <a:latin typeface="Arial" panose="020B0604020202020204" pitchFamily="34" charset="0"/>
                  <a:ea typeface="微软雅黑" panose="020B0503020204020204" pitchFamily="34" charset="-122"/>
                  <a:cs typeface="+mn-ea"/>
                  <a:sym typeface="+mn-lt"/>
                </a:rPr>
                <a:t>第一阶段</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endParaRPr>
            </a:p>
          </p:txBody>
        </p:sp>
        <p:sp>
          <p:nvSpPr>
            <p:cNvPr id="18" name="16">
              <a:extLst>
                <a:ext uri="{FF2B5EF4-FFF2-40B4-BE49-F238E27FC236}">
                  <a16:creationId xmlns:a16="http://schemas.microsoft.com/office/drawing/2014/main" id="{42DF372A-9E0B-33D1-D054-37485126DB2F}"/>
                </a:ext>
              </a:extLst>
            </p:cNvPr>
            <p:cNvSpPr/>
            <p:nvPr/>
          </p:nvSpPr>
          <p:spPr>
            <a:xfrm rot="21188811">
              <a:off x="-179128" y="3130593"/>
              <a:ext cx="9918676" cy="1612664"/>
            </a:xfrm>
            <a:custGeom>
              <a:avLst/>
              <a:gdLst>
                <a:gd name="connsiteX0" fmla="*/ 0 w 10811435"/>
                <a:gd name="connsiteY0" fmla="*/ 462579 h 462579"/>
                <a:gd name="connsiteX1" fmla="*/ 5109882 w 10811435"/>
                <a:gd name="connsiteY1" fmla="*/ 161365 h 462579"/>
                <a:gd name="connsiteX2" fmla="*/ 8477026 w 10811435"/>
                <a:gd name="connsiteY2" fmla="*/ 344245 h 462579"/>
                <a:gd name="connsiteX3" fmla="*/ 10811435 w 10811435"/>
                <a:gd name="connsiteY3" fmla="*/ 0 h 462579"/>
              </a:gdLst>
              <a:ahLst/>
              <a:cxnLst>
                <a:cxn ang="0">
                  <a:pos x="connsiteX0" y="connsiteY0"/>
                </a:cxn>
                <a:cxn ang="0">
                  <a:pos x="connsiteX1" y="connsiteY1"/>
                </a:cxn>
                <a:cxn ang="0">
                  <a:pos x="connsiteX2" y="connsiteY2"/>
                </a:cxn>
                <a:cxn ang="0">
                  <a:pos x="connsiteX3" y="connsiteY3"/>
                </a:cxn>
              </a:cxnLst>
              <a:rect l="l" t="t" r="r" b="b"/>
              <a:pathLst>
                <a:path w="10811435" h="462579">
                  <a:moveTo>
                    <a:pt x="0" y="462579"/>
                  </a:moveTo>
                  <a:cubicBezTo>
                    <a:pt x="1848522" y="321833"/>
                    <a:pt x="3697044" y="181087"/>
                    <a:pt x="5109882" y="161365"/>
                  </a:cubicBezTo>
                  <a:cubicBezTo>
                    <a:pt x="6522720" y="141643"/>
                    <a:pt x="7526767" y="371139"/>
                    <a:pt x="8477026" y="344245"/>
                  </a:cubicBezTo>
                  <a:cubicBezTo>
                    <a:pt x="9427285" y="317351"/>
                    <a:pt x="10119360" y="158675"/>
                    <a:pt x="10811435" y="0"/>
                  </a:cubicBezTo>
                </a:path>
              </a:pathLst>
            </a:custGeom>
            <a:noFill/>
            <a:ln w="9525">
              <a:gradFill flip="none" rotWithShape="1">
                <a:gsLst>
                  <a:gs pos="45100">
                    <a:schemeClr val="accent1"/>
                  </a:gs>
                  <a:gs pos="0">
                    <a:schemeClr val="accent2">
                      <a:alpha val="0"/>
                    </a:schemeClr>
                  </a:gs>
                  <a:gs pos="100000">
                    <a:schemeClr val="accent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50800" dist="38100" dir="5400000" algn="t" rotWithShape="0">
                    <a:prstClr val="black">
                      <a:alpha val="40000"/>
                    </a:prstClr>
                  </a:outerShdw>
                </a:effectLst>
                <a:uLnTx/>
                <a:uFillTx/>
                <a:latin typeface="Arial"/>
                <a:ea typeface="Microsoft YaHei Light"/>
                <a:cs typeface="+mn-ea"/>
                <a:sym typeface="+mn-lt"/>
              </a:endParaRPr>
            </a:p>
          </p:txBody>
        </p:sp>
        <p:sp>
          <p:nvSpPr>
            <p:cNvPr id="19" name="文本框 18">
              <a:extLst>
                <a:ext uri="{FF2B5EF4-FFF2-40B4-BE49-F238E27FC236}">
                  <a16:creationId xmlns:a16="http://schemas.microsoft.com/office/drawing/2014/main" id="{BDADB5DF-BB17-904E-9CDC-006658AE575E}"/>
                </a:ext>
              </a:extLst>
            </p:cNvPr>
            <p:cNvSpPr txBox="1"/>
            <p:nvPr/>
          </p:nvSpPr>
          <p:spPr>
            <a:xfrm>
              <a:off x="874713" y="3210921"/>
              <a:ext cx="3857908" cy="908967"/>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CN" altLang="en-US" sz="900" dirty="0"/>
                <a:t>发展中国家强调发达国家在气候变化问题上的历史责任，要求在公约的有关对策实 施条款中明确体现南北间的公平和“共同但有区别的责任”的原则。</a:t>
              </a:r>
              <a:r>
                <a:rPr lang="en-US" altLang="zh-CN" sz="900" dirty="0"/>
                <a:t>1992</a:t>
              </a:r>
              <a:r>
                <a:rPr lang="zh-CN" altLang="en-US" sz="900" dirty="0"/>
                <a:t>年在巴西里约 热内卢达成</a:t>
              </a:r>
              <a:r>
                <a:rPr lang="en-US" altLang="zh-CN" sz="900" dirty="0"/>
                <a:t>《</a:t>
              </a:r>
              <a:r>
                <a:rPr lang="zh-CN" altLang="en-US" sz="900" dirty="0"/>
                <a:t>联合国气候变化框架公约</a:t>
              </a:r>
              <a:r>
                <a:rPr lang="en-US" altLang="zh-CN" sz="900" dirty="0"/>
                <a:t>》</a:t>
              </a:r>
              <a:r>
                <a:rPr lang="zh-CN" altLang="en-US" sz="900" dirty="0"/>
                <a:t>（以下简称</a:t>
              </a:r>
              <a:r>
                <a:rPr lang="en-US" altLang="zh-CN" sz="900" dirty="0"/>
                <a:t>《</a:t>
              </a:r>
              <a:r>
                <a:rPr lang="zh-CN" altLang="en-US" sz="900" dirty="0"/>
                <a:t>公约</a:t>
              </a:r>
              <a:r>
                <a:rPr lang="en-US" altLang="zh-CN" sz="900" dirty="0"/>
                <a:t>》</a:t>
              </a:r>
              <a:r>
                <a:rPr lang="zh-CN" altLang="en-US" sz="900" dirty="0"/>
                <a:t>）以来，国际社会围绕细化 和执行该公约开展了持续谈判。</a:t>
              </a:r>
              <a:endParaRPr kumimoji="0" lang="zh-CN" altLang="en-US" sz="900" b="0" i="0" u="none" strike="noStrike" kern="120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cs typeface="+mn-ea"/>
                <a:sym typeface="+mn-lt"/>
              </a:endParaRPr>
            </a:p>
          </p:txBody>
        </p:sp>
        <p:sp>
          <p:nvSpPr>
            <p:cNvPr id="21" name="文本框 20">
              <a:extLst>
                <a:ext uri="{FF2B5EF4-FFF2-40B4-BE49-F238E27FC236}">
                  <a16:creationId xmlns:a16="http://schemas.microsoft.com/office/drawing/2014/main" id="{97180C17-2FA3-E95A-61B9-642BA5B30485}"/>
                </a:ext>
              </a:extLst>
            </p:cNvPr>
            <p:cNvSpPr txBox="1"/>
            <p:nvPr/>
          </p:nvSpPr>
          <p:spPr>
            <a:xfrm>
              <a:off x="874713" y="2681442"/>
              <a:ext cx="3576620"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1991</a:t>
              </a:r>
              <a:r>
                <a:rPr kumimoji="0" lang="zh-CN" altLang="en-US"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年启动国际气候公约谈判</a:t>
              </a:r>
            </a:p>
          </p:txBody>
        </p:sp>
        <p:cxnSp>
          <p:nvCxnSpPr>
            <p:cNvPr id="23" name="直接连接符 22">
              <a:extLst>
                <a:ext uri="{FF2B5EF4-FFF2-40B4-BE49-F238E27FC236}">
                  <a16:creationId xmlns:a16="http://schemas.microsoft.com/office/drawing/2014/main" id="{C0533613-C5DF-B7C6-586E-31BC81BC678B}"/>
                </a:ext>
              </a:extLst>
            </p:cNvPr>
            <p:cNvCxnSpPr/>
            <p:nvPr/>
          </p:nvCxnSpPr>
          <p:spPr>
            <a:xfrm>
              <a:off x="973820" y="3165747"/>
              <a:ext cx="179895" cy="0"/>
            </a:xfrm>
            <a:prstGeom prst="line">
              <a:avLst/>
            </a:prstGeom>
            <a:ln>
              <a:gradFill flip="none" rotWithShape="1">
                <a:gsLst>
                  <a:gs pos="0">
                    <a:schemeClr val="accent1"/>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D1BB3CA8-E1D9-B913-7C14-EC3933C3E526}"/>
                </a:ext>
              </a:extLst>
            </p:cNvPr>
            <p:cNvGrpSpPr/>
            <p:nvPr/>
          </p:nvGrpSpPr>
          <p:grpSpPr>
            <a:xfrm>
              <a:off x="758719" y="4512097"/>
              <a:ext cx="231988" cy="231988"/>
              <a:chOff x="798724" y="4694342"/>
              <a:chExt cx="151978" cy="151978"/>
            </a:xfrm>
          </p:grpSpPr>
          <p:sp>
            <p:nvSpPr>
              <p:cNvPr id="63" name="椭圆 62">
                <a:extLst>
                  <a:ext uri="{FF2B5EF4-FFF2-40B4-BE49-F238E27FC236}">
                    <a16:creationId xmlns:a16="http://schemas.microsoft.com/office/drawing/2014/main" id="{6FD4D3C6-8D01-8362-868A-F7FD367E0C25}"/>
                  </a:ext>
                </a:extLst>
              </p:cNvPr>
              <p:cNvSpPr/>
              <p:nvPr/>
            </p:nvSpPr>
            <p:spPr>
              <a:xfrm>
                <a:off x="798724" y="4694342"/>
                <a:ext cx="151978" cy="151978"/>
              </a:xfrm>
              <a:prstGeom prst="ellipse">
                <a:avLst/>
              </a:prstGeom>
              <a:gradFill flip="none" rotWithShape="1">
                <a:gsLst>
                  <a:gs pos="32000">
                    <a:schemeClr val="accent1">
                      <a:alpha val="0"/>
                    </a:schemeClr>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sp>
            <p:nvSpPr>
              <p:cNvPr id="64" name="椭圆 63">
                <a:extLst>
                  <a:ext uri="{FF2B5EF4-FFF2-40B4-BE49-F238E27FC236}">
                    <a16:creationId xmlns:a16="http://schemas.microsoft.com/office/drawing/2014/main" id="{2C8F92D7-795C-4274-FF13-B318C5A9B4A9}"/>
                  </a:ext>
                </a:extLst>
              </p:cNvPr>
              <p:cNvSpPr/>
              <p:nvPr/>
            </p:nvSpPr>
            <p:spPr>
              <a:xfrm>
                <a:off x="839978" y="4735596"/>
                <a:ext cx="69471" cy="69471"/>
              </a:xfrm>
              <a:prstGeom prst="ellipse">
                <a:avLst/>
              </a:prstGeom>
              <a:gradFill flip="none" rotWithShape="1">
                <a:gsLst>
                  <a:gs pos="0">
                    <a:schemeClr val="accent1"/>
                  </a:gs>
                  <a:gs pos="84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grpSp>
        <p:cxnSp>
          <p:nvCxnSpPr>
            <p:cNvPr id="27" name="直接连接符 26">
              <a:extLst>
                <a:ext uri="{FF2B5EF4-FFF2-40B4-BE49-F238E27FC236}">
                  <a16:creationId xmlns:a16="http://schemas.microsoft.com/office/drawing/2014/main" id="{B6787F12-426A-FF3F-7D89-C26BBB8B1A3F}"/>
                </a:ext>
              </a:extLst>
            </p:cNvPr>
            <p:cNvCxnSpPr>
              <a:cxnSpLocks/>
            </p:cNvCxnSpPr>
            <p:nvPr/>
          </p:nvCxnSpPr>
          <p:spPr>
            <a:xfrm flipV="1">
              <a:off x="874713" y="2442046"/>
              <a:ext cx="0" cy="2212504"/>
            </a:xfrm>
            <a:prstGeom prst="line">
              <a:avLst/>
            </a:prstGeom>
            <a:ln w="9525">
              <a:gradFill flip="none" rotWithShape="1">
                <a:gsLst>
                  <a:gs pos="0">
                    <a:schemeClr val="accent1"/>
                  </a:gs>
                  <a:gs pos="100000">
                    <a:schemeClr val="accent2">
                      <a:alpha val="0"/>
                    </a:schemeClr>
                  </a:gs>
                  <a:gs pos="51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B600EB1A-DBDA-7F7D-D50C-AC30F7BDF4E8}"/>
                </a:ext>
              </a:extLst>
            </p:cNvPr>
            <p:cNvSpPr/>
            <p:nvPr/>
          </p:nvSpPr>
          <p:spPr>
            <a:xfrm>
              <a:off x="2963173" y="4490032"/>
              <a:ext cx="1309108" cy="233014"/>
            </a:xfrm>
            <a:prstGeom prst="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rPr>
                <a:t>第二阶段</a:t>
              </a:r>
            </a:p>
          </p:txBody>
        </p:sp>
        <p:sp>
          <p:nvSpPr>
            <p:cNvPr id="30" name="文本框 29">
              <a:extLst>
                <a:ext uri="{FF2B5EF4-FFF2-40B4-BE49-F238E27FC236}">
                  <a16:creationId xmlns:a16="http://schemas.microsoft.com/office/drawing/2014/main" id="{FA633E56-4637-6F35-E9F2-A329DE52A9FA}"/>
                </a:ext>
              </a:extLst>
            </p:cNvPr>
            <p:cNvSpPr txBox="1"/>
            <p:nvPr/>
          </p:nvSpPr>
          <p:spPr>
            <a:xfrm>
              <a:off x="2942852" y="5343066"/>
              <a:ext cx="4206101" cy="742767"/>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900" dirty="0"/>
                <a:t>《</a:t>
              </a:r>
              <a:r>
                <a:rPr lang="zh-CN" altLang="en-US" sz="900" dirty="0"/>
                <a:t>京都议定书</a:t>
              </a:r>
              <a:r>
                <a:rPr lang="en-US" altLang="zh-CN" sz="900" dirty="0"/>
                <a:t>》</a:t>
              </a:r>
              <a:r>
                <a:rPr lang="zh-CN" altLang="en-US" sz="900" dirty="0"/>
                <a:t>是</a:t>
              </a:r>
              <a:r>
                <a:rPr lang="en-US" altLang="zh-CN" sz="900" dirty="0"/>
                <a:t>《</a:t>
              </a:r>
              <a:r>
                <a:rPr lang="zh-CN" altLang="en-US" sz="900" dirty="0"/>
                <a:t>公约</a:t>
              </a:r>
              <a:r>
                <a:rPr lang="en-US" altLang="zh-CN" sz="900" dirty="0"/>
                <a:t>》</a:t>
              </a:r>
              <a:r>
                <a:rPr lang="zh-CN" altLang="en-US" sz="900" dirty="0"/>
                <a:t>通过后的第一个阶段性执行协议。</a:t>
              </a:r>
              <a:r>
                <a:rPr lang="en-US" altLang="zh-CN" sz="900" dirty="0"/>
                <a:t>1995</a:t>
              </a:r>
              <a:r>
                <a:rPr lang="zh-CN" altLang="en-US" sz="900" dirty="0"/>
                <a:t>年缔约方大会授权开展</a:t>
              </a:r>
              <a:r>
                <a:rPr lang="en-US" altLang="zh-CN" sz="900" dirty="0"/>
                <a:t>《</a:t>
              </a:r>
              <a:r>
                <a:rPr lang="zh-CN" altLang="en-US" sz="900" dirty="0"/>
                <a:t>京都议定书</a:t>
              </a:r>
              <a:r>
                <a:rPr lang="en-US" altLang="zh-CN" sz="900" dirty="0"/>
                <a:t>》</a:t>
              </a:r>
              <a:r>
                <a:rPr lang="zh-CN" altLang="en-US" sz="900" dirty="0"/>
                <a:t>谈判，明确阶段性全球减排目标以及各 缔约方承担的任务和国际合作模式。</a:t>
              </a:r>
              <a:r>
                <a:rPr lang="en-US" altLang="zh-CN" sz="900" dirty="0"/>
                <a:t>《</a:t>
              </a:r>
              <a:r>
                <a:rPr lang="zh-CN" altLang="en-US" sz="900" dirty="0"/>
                <a:t>京都议定书</a:t>
              </a:r>
              <a:r>
                <a:rPr lang="en-US" altLang="zh-CN" sz="900" dirty="0"/>
                <a:t>》</a:t>
              </a:r>
              <a:r>
                <a:rPr lang="zh-CN" altLang="en-US" sz="900" dirty="0"/>
                <a:t>于 </a:t>
              </a:r>
              <a:r>
                <a:rPr lang="en-US" altLang="zh-CN" sz="900" dirty="0"/>
                <a:t>2005 </a:t>
              </a:r>
              <a:r>
                <a:rPr lang="zh-CN" altLang="en-US" sz="900" dirty="0"/>
                <a:t>年正式生效，首次明确了 </a:t>
              </a:r>
              <a:r>
                <a:rPr lang="en-US" altLang="zh-CN" sz="900" dirty="0"/>
                <a:t>2008</a:t>
              </a:r>
              <a:r>
                <a:rPr lang="zh-CN" altLang="en-US" sz="900" dirty="0"/>
                <a:t>～</a:t>
              </a:r>
              <a:r>
                <a:rPr lang="en-US" altLang="zh-CN" sz="900" dirty="0"/>
                <a:t>2012 </a:t>
              </a:r>
              <a:r>
                <a:rPr lang="zh-CN" altLang="en-US" sz="900" dirty="0"/>
                <a:t>年</a:t>
              </a:r>
              <a:r>
                <a:rPr lang="en-US" altLang="zh-CN" sz="900" dirty="0"/>
                <a:t>《</a:t>
              </a:r>
              <a:r>
                <a:rPr lang="zh-CN" altLang="en-US" sz="900" dirty="0"/>
                <a:t>公约</a:t>
              </a:r>
              <a:r>
                <a:rPr lang="en-US" altLang="zh-CN" sz="900" dirty="0"/>
                <a:t>》</a:t>
              </a:r>
              <a:r>
                <a:rPr lang="zh-CN" altLang="en-US" sz="900" dirty="0"/>
                <a:t>下各方承担的阶段性减排任务和目标。</a:t>
              </a:r>
              <a:endParaRPr kumimoji="0" lang="zh-CN" altLang="en-US" sz="900" b="0" i="0" u="none" strike="noStrike" kern="120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cs typeface="+mn-ea"/>
                <a:sym typeface="+mn-lt"/>
              </a:endParaRPr>
            </a:p>
          </p:txBody>
        </p:sp>
        <p:sp>
          <p:nvSpPr>
            <p:cNvPr id="31" name="文本框 30">
              <a:extLst>
                <a:ext uri="{FF2B5EF4-FFF2-40B4-BE49-F238E27FC236}">
                  <a16:creationId xmlns:a16="http://schemas.microsoft.com/office/drawing/2014/main" id="{C6A4D91A-FBEA-EC73-8956-908C94D5635A}"/>
                </a:ext>
              </a:extLst>
            </p:cNvPr>
            <p:cNvSpPr txBox="1"/>
            <p:nvPr/>
          </p:nvSpPr>
          <p:spPr>
            <a:xfrm>
              <a:off x="2942853" y="4730565"/>
              <a:ext cx="1838965"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1995</a:t>
              </a:r>
              <a:r>
                <a:rPr kumimoji="0" lang="zh-CN" altLang="en-US"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a:t>
              </a:r>
              <a:r>
                <a:rPr kumimoji="0" lang="en-US" altLang="zh-CN"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2005</a:t>
              </a:r>
              <a:r>
                <a:rPr kumimoji="0" lang="zh-CN" altLang="en-US"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年</a:t>
              </a:r>
            </a:p>
          </p:txBody>
        </p:sp>
        <p:cxnSp>
          <p:nvCxnSpPr>
            <p:cNvPr id="32" name="直接连接符 31">
              <a:extLst>
                <a:ext uri="{FF2B5EF4-FFF2-40B4-BE49-F238E27FC236}">
                  <a16:creationId xmlns:a16="http://schemas.microsoft.com/office/drawing/2014/main" id="{CDA04889-04E6-8B29-C4E5-D3E1CD4B6876}"/>
                </a:ext>
              </a:extLst>
            </p:cNvPr>
            <p:cNvCxnSpPr/>
            <p:nvPr/>
          </p:nvCxnSpPr>
          <p:spPr>
            <a:xfrm>
              <a:off x="3041960" y="5214870"/>
              <a:ext cx="179895" cy="0"/>
            </a:xfrm>
            <a:prstGeom prst="line">
              <a:avLst/>
            </a:prstGeom>
            <a:ln>
              <a:gradFill flip="none" rotWithShape="1">
                <a:gsLst>
                  <a:gs pos="0">
                    <a:schemeClr val="accent1"/>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BBE1BE5C-7A66-CFBE-3511-8154E744A8A0}"/>
                </a:ext>
              </a:extLst>
            </p:cNvPr>
            <p:cNvCxnSpPr>
              <a:cxnSpLocks/>
            </p:cNvCxnSpPr>
            <p:nvPr/>
          </p:nvCxnSpPr>
          <p:spPr>
            <a:xfrm>
              <a:off x="2942853" y="4419550"/>
              <a:ext cx="0" cy="1630045"/>
            </a:xfrm>
            <a:prstGeom prst="line">
              <a:avLst/>
            </a:prstGeom>
            <a:ln w="9525">
              <a:gradFill flip="none" rotWithShape="1">
                <a:gsLst>
                  <a:gs pos="0">
                    <a:schemeClr val="accent1"/>
                  </a:gs>
                  <a:gs pos="100000">
                    <a:schemeClr val="accent2">
                      <a:alpha val="0"/>
                    </a:schemeClr>
                  </a:gs>
                  <a:gs pos="51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a16="http://schemas.microsoft.com/office/drawing/2014/main" id="{BF63CCE5-84B9-0631-0531-117D6F4410EF}"/>
                </a:ext>
              </a:extLst>
            </p:cNvPr>
            <p:cNvGrpSpPr/>
            <p:nvPr/>
          </p:nvGrpSpPr>
          <p:grpSpPr>
            <a:xfrm>
              <a:off x="2826858" y="4311387"/>
              <a:ext cx="231988" cy="231988"/>
              <a:chOff x="798724" y="4694342"/>
              <a:chExt cx="151978" cy="151978"/>
            </a:xfrm>
          </p:grpSpPr>
          <p:sp>
            <p:nvSpPr>
              <p:cNvPr id="61" name="椭圆 60">
                <a:extLst>
                  <a:ext uri="{FF2B5EF4-FFF2-40B4-BE49-F238E27FC236}">
                    <a16:creationId xmlns:a16="http://schemas.microsoft.com/office/drawing/2014/main" id="{27C2638A-9B0A-8C9C-C059-BB9445D08C92}"/>
                  </a:ext>
                </a:extLst>
              </p:cNvPr>
              <p:cNvSpPr/>
              <p:nvPr/>
            </p:nvSpPr>
            <p:spPr>
              <a:xfrm>
                <a:off x="798724" y="4694342"/>
                <a:ext cx="151978" cy="151978"/>
              </a:xfrm>
              <a:prstGeom prst="ellipse">
                <a:avLst/>
              </a:prstGeom>
              <a:gradFill flip="none" rotWithShape="1">
                <a:gsLst>
                  <a:gs pos="32000">
                    <a:schemeClr val="accent1">
                      <a:alpha val="0"/>
                    </a:schemeClr>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sp>
            <p:nvSpPr>
              <p:cNvPr id="62" name="椭圆 61">
                <a:extLst>
                  <a:ext uri="{FF2B5EF4-FFF2-40B4-BE49-F238E27FC236}">
                    <a16:creationId xmlns:a16="http://schemas.microsoft.com/office/drawing/2014/main" id="{DE78CE03-B782-2559-C64B-3779387AA973}"/>
                  </a:ext>
                </a:extLst>
              </p:cNvPr>
              <p:cNvSpPr/>
              <p:nvPr/>
            </p:nvSpPr>
            <p:spPr>
              <a:xfrm>
                <a:off x="839978" y="4735596"/>
                <a:ext cx="69471" cy="69471"/>
              </a:xfrm>
              <a:prstGeom prst="ellipse">
                <a:avLst/>
              </a:prstGeom>
              <a:gradFill flip="none" rotWithShape="1">
                <a:gsLst>
                  <a:gs pos="0">
                    <a:schemeClr val="accent1"/>
                  </a:gs>
                  <a:gs pos="84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grpSp>
        <p:grpSp>
          <p:nvGrpSpPr>
            <p:cNvPr id="35" name="组合 34">
              <a:extLst>
                <a:ext uri="{FF2B5EF4-FFF2-40B4-BE49-F238E27FC236}">
                  <a16:creationId xmlns:a16="http://schemas.microsoft.com/office/drawing/2014/main" id="{4DDF7200-28EA-0BCF-967F-0B18B29A333B}"/>
                </a:ext>
              </a:extLst>
            </p:cNvPr>
            <p:cNvGrpSpPr/>
            <p:nvPr/>
          </p:nvGrpSpPr>
          <p:grpSpPr>
            <a:xfrm>
              <a:off x="4715733" y="1714612"/>
              <a:ext cx="4333941" cy="2302039"/>
              <a:chOff x="3655214" y="1774166"/>
              <a:chExt cx="4333941" cy="2302039"/>
            </a:xfrm>
          </p:grpSpPr>
          <p:sp>
            <p:nvSpPr>
              <p:cNvPr id="53" name="矩形 52">
                <a:extLst>
                  <a:ext uri="{FF2B5EF4-FFF2-40B4-BE49-F238E27FC236}">
                    <a16:creationId xmlns:a16="http://schemas.microsoft.com/office/drawing/2014/main" id="{C198C29D-FD66-E570-C5B9-6C86FEDF437D}"/>
                  </a:ext>
                </a:extLst>
              </p:cNvPr>
              <p:cNvSpPr/>
              <p:nvPr/>
            </p:nvSpPr>
            <p:spPr>
              <a:xfrm>
                <a:off x="3791527" y="1774166"/>
                <a:ext cx="1524082" cy="233014"/>
              </a:xfrm>
              <a:prstGeom prst="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rPr>
                  <a:t>第三阶段</a:t>
                </a:r>
              </a:p>
            </p:txBody>
          </p:sp>
          <p:sp>
            <p:nvSpPr>
              <p:cNvPr id="54" name="文本框 53">
                <a:extLst>
                  <a:ext uri="{FF2B5EF4-FFF2-40B4-BE49-F238E27FC236}">
                    <a16:creationId xmlns:a16="http://schemas.microsoft.com/office/drawing/2014/main" id="{2576585D-E8C8-0FF7-863F-9017E5EA5207}"/>
                  </a:ext>
                </a:extLst>
              </p:cNvPr>
              <p:cNvSpPr txBox="1"/>
              <p:nvPr/>
            </p:nvSpPr>
            <p:spPr>
              <a:xfrm>
                <a:off x="3771208" y="2579525"/>
                <a:ext cx="4217947" cy="999761"/>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1000" dirty="0"/>
                  <a:t>2007 </a:t>
                </a:r>
                <a:r>
                  <a:rPr lang="zh-CN" altLang="en-US" sz="1000" dirty="0"/>
                  <a:t>年在印度尼西亚巴厘岛举行的联合国气候变化大会上通过了“巴厘路线图”。根据“巴厘路线图”授权，缔约方大会应在</a:t>
                </a:r>
                <a:r>
                  <a:rPr lang="en-US" altLang="zh-CN" sz="1000" dirty="0"/>
                  <a:t>2009</a:t>
                </a:r>
                <a:r>
                  <a:rPr lang="zh-CN" altLang="en-US" sz="1000" dirty="0"/>
                  <a:t>年结束谈判，但当年大会未能全体通过</a:t>
                </a:r>
                <a:r>
                  <a:rPr lang="en-US" altLang="zh-CN" sz="1000" dirty="0"/>
                  <a:t>《</a:t>
                </a:r>
                <a:r>
                  <a:rPr lang="zh-CN" altLang="en-US" sz="1000" dirty="0"/>
                  <a:t>哥本哈根协议</a:t>
                </a:r>
                <a:r>
                  <a:rPr lang="en-US" altLang="zh-CN" sz="1000" dirty="0"/>
                  <a:t>》</a:t>
                </a:r>
                <a:r>
                  <a:rPr lang="zh-CN" altLang="en-US" sz="1000" dirty="0"/>
                  <a:t>，其后两年，通过缔约方大会“决定”的形式，逐步明确各方 减排责任和行动目标，从而确立了</a:t>
                </a:r>
                <a:r>
                  <a:rPr lang="en-US" altLang="zh-CN" sz="1000" dirty="0"/>
                  <a:t>2012</a:t>
                </a:r>
                <a:r>
                  <a:rPr lang="zh-CN" altLang="en-US" sz="1000" dirty="0"/>
                  <a:t>年后国际气候制度。 </a:t>
                </a:r>
                <a:endParaRPr kumimoji="0" lang="zh-CN" altLang="en-US" sz="1000" b="0" i="0" u="none" strike="noStrike" kern="120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cs typeface="+mn-ea"/>
                  <a:sym typeface="+mn-lt"/>
                </a:endParaRPr>
              </a:p>
            </p:txBody>
          </p:sp>
          <p:sp>
            <p:nvSpPr>
              <p:cNvPr id="55" name="文本框 54">
                <a:extLst>
                  <a:ext uri="{FF2B5EF4-FFF2-40B4-BE49-F238E27FC236}">
                    <a16:creationId xmlns:a16="http://schemas.microsoft.com/office/drawing/2014/main" id="{BDB26BE6-EA62-8A74-D433-3A6A2E688100}"/>
                  </a:ext>
                </a:extLst>
              </p:cNvPr>
              <p:cNvSpPr txBox="1"/>
              <p:nvPr/>
            </p:nvSpPr>
            <p:spPr>
              <a:xfrm>
                <a:off x="3771208" y="2013562"/>
                <a:ext cx="1838965"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2006</a:t>
                </a:r>
                <a:r>
                  <a:rPr kumimoji="0" lang="zh-CN" altLang="en-US"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a:t>
                </a:r>
                <a:r>
                  <a:rPr kumimoji="0" lang="en-US" altLang="zh-CN"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2010</a:t>
                </a:r>
                <a:r>
                  <a:rPr kumimoji="0" lang="zh-CN" altLang="en-US"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年</a:t>
                </a:r>
              </a:p>
            </p:txBody>
          </p:sp>
          <p:cxnSp>
            <p:nvCxnSpPr>
              <p:cNvPr id="56" name="直接连接符 55">
                <a:extLst>
                  <a:ext uri="{FF2B5EF4-FFF2-40B4-BE49-F238E27FC236}">
                    <a16:creationId xmlns:a16="http://schemas.microsoft.com/office/drawing/2014/main" id="{E9012C89-739A-2287-DDC6-D383840B0E76}"/>
                  </a:ext>
                </a:extLst>
              </p:cNvPr>
              <p:cNvCxnSpPr/>
              <p:nvPr/>
            </p:nvCxnSpPr>
            <p:spPr>
              <a:xfrm>
                <a:off x="3870315" y="2497867"/>
                <a:ext cx="179895" cy="0"/>
              </a:xfrm>
              <a:prstGeom prst="line">
                <a:avLst/>
              </a:prstGeom>
              <a:ln>
                <a:gradFill flip="none" rotWithShape="1">
                  <a:gsLst>
                    <a:gs pos="0">
                      <a:schemeClr val="accent1"/>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57" name="组合 56">
                <a:extLst>
                  <a:ext uri="{FF2B5EF4-FFF2-40B4-BE49-F238E27FC236}">
                    <a16:creationId xmlns:a16="http://schemas.microsoft.com/office/drawing/2014/main" id="{C8FDE0D0-739C-7D2A-BFBC-F6EAE157F73F}"/>
                  </a:ext>
                </a:extLst>
              </p:cNvPr>
              <p:cNvGrpSpPr/>
              <p:nvPr/>
            </p:nvGrpSpPr>
            <p:grpSpPr>
              <a:xfrm>
                <a:off x="3655214" y="3844217"/>
                <a:ext cx="231988" cy="231988"/>
                <a:chOff x="798724" y="4694342"/>
                <a:chExt cx="151978" cy="151978"/>
              </a:xfrm>
            </p:grpSpPr>
            <p:sp>
              <p:nvSpPr>
                <p:cNvPr id="59" name="椭圆 58">
                  <a:extLst>
                    <a:ext uri="{FF2B5EF4-FFF2-40B4-BE49-F238E27FC236}">
                      <a16:creationId xmlns:a16="http://schemas.microsoft.com/office/drawing/2014/main" id="{3081D718-4B44-7D85-96EF-6E8F5D3287F5}"/>
                    </a:ext>
                  </a:extLst>
                </p:cNvPr>
                <p:cNvSpPr/>
                <p:nvPr/>
              </p:nvSpPr>
              <p:spPr>
                <a:xfrm>
                  <a:off x="798724" y="4694342"/>
                  <a:ext cx="151978" cy="151978"/>
                </a:xfrm>
                <a:prstGeom prst="ellipse">
                  <a:avLst/>
                </a:prstGeom>
                <a:gradFill flip="none" rotWithShape="1">
                  <a:gsLst>
                    <a:gs pos="32000">
                      <a:schemeClr val="accent1">
                        <a:alpha val="0"/>
                      </a:schemeClr>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sp>
              <p:nvSpPr>
                <p:cNvPr id="60" name="椭圆 59">
                  <a:extLst>
                    <a:ext uri="{FF2B5EF4-FFF2-40B4-BE49-F238E27FC236}">
                      <a16:creationId xmlns:a16="http://schemas.microsoft.com/office/drawing/2014/main" id="{4A1450D0-960A-3BF5-E26F-AC20EE92B609}"/>
                    </a:ext>
                  </a:extLst>
                </p:cNvPr>
                <p:cNvSpPr/>
                <p:nvPr/>
              </p:nvSpPr>
              <p:spPr>
                <a:xfrm>
                  <a:off x="839978" y="4735596"/>
                  <a:ext cx="69471" cy="69471"/>
                </a:xfrm>
                <a:prstGeom prst="ellipse">
                  <a:avLst/>
                </a:prstGeom>
                <a:gradFill flip="none" rotWithShape="1">
                  <a:gsLst>
                    <a:gs pos="0">
                      <a:schemeClr val="accent1"/>
                    </a:gs>
                    <a:gs pos="84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grpSp>
          <p:cxnSp>
            <p:nvCxnSpPr>
              <p:cNvPr id="58" name="直接连接符 57">
                <a:extLst>
                  <a:ext uri="{FF2B5EF4-FFF2-40B4-BE49-F238E27FC236}">
                    <a16:creationId xmlns:a16="http://schemas.microsoft.com/office/drawing/2014/main" id="{7EB3F815-18BB-E731-EE01-1C5481675A87}"/>
                  </a:ext>
                </a:extLst>
              </p:cNvPr>
              <p:cNvCxnSpPr>
                <a:cxnSpLocks/>
              </p:cNvCxnSpPr>
              <p:nvPr/>
            </p:nvCxnSpPr>
            <p:spPr>
              <a:xfrm flipV="1">
                <a:off x="3771208" y="1774166"/>
                <a:ext cx="0" cy="2212504"/>
              </a:xfrm>
              <a:prstGeom prst="line">
                <a:avLst/>
              </a:prstGeom>
              <a:ln w="9525">
                <a:gradFill flip="none" rotWithShape="1">
                  <a:gsLst>
                    <a:gs pos="0">
                      <a:schemeClr val="accent1"/>
                    </a:gs>
                    <a:gs pos="100000">
                      <a:schemeClr val="accent2">
                        <a:alpha val="0"/>
                      </a:schemeClr>
                    </a:gs>
                    <a:gs pos="51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36" name="组合 35">
              <a:extLst>
                <a:ext uri="{FF2B5EF4-FFF2-40B4-BE49-F238E27FC236}">
                  <a16:creationId xmlns:a16="http://schemas.microsoft.com/office/drawing/2014/main" id="{83F48230-AC2F-3938-3B36-32BA97A18AA5}"/>
                </a:ext>
              </a:extLst>
            </p:cNvPr>
            <p:cNvGrpSpPr/>
            <p:nvPr/>
          </p:nvGrpSpPr>
          <p:grpSpPr>
            <a:xfrm>
              <a:off x="7012639" y="3953063"/>
              <a:ext cx="4672323" cy="2337555"/>
              <a:chOff x="5516639" y="4138149"/>
              <a:chExt cx="4672323" cy="2337555"/>
            </a:xfrm>
          </p:grpSpPr>
          <p:sp>
            <p:nvSpPr>
              <p:cNvPr id="45" name="矩形 44">
                <a:extLst>
                  <a:ext uri="{FF2B5EF4-FFF2-40B4-BE49-F238E27FC236}">
                    <a16:creationId xmlns:a16="http://schemas.microsoft.com/office/drawing/2014/main" id="{7E7B70D0-736E-19A1-6E07-AB91B1ADC03A}"/>
                  </a:ext>
                </a:extLst>
              </p:cNvPr>
              <p:cNvSpPr/>
              <p:nvPr/>
            </p:nvSpPr>
            <p:spPr>
              <a:xfrm>
                <a:off x="5652953" y="4827780"/>
                <a:ext cx="1116672" cy="251771"/>
              </a:xfrm>
              <a:prstGeom prst="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rPr>
                  <a:t>第四阶段</a:t>
                </a:r>
              </a:p>
            </p:txBody>
          </p:sp>
          <p:sp>
            <p:nvSpPr>
              <p:cNvPr id="46" name="文本框 45">
                <a:extLst>
                  <a:ext uri="{FF2B5EF4-FFF2-40B4-BE49-F238E27FC236}">
                    <a16:creationId xmlns:a16="http://schemas.microsoft.com/office/drawing/2014/main" id="{64F53066-1FAE-F361-44DC-A5343083C796}"/>
                  </a:ext>
                </a:extLst>
              </p:cNvPr>
              <p:cNvSpPr txBox="1"/>
              <p:nvPr/>
            </p:nvSpPr>
            <p:spPr>
              <a:xfrm>
                <a:off x="5632634" y="5475943"/>
                <a:ext cx="4556328" cy="999761"/>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1000" dirty="0"/>
                  <a:t>2011 </a:t>
                </a:r>
                <a:r>
                  <a:rPr lang="zh-CN" altLang="en-US" sz="1000" dirty="0"/>
                  <a:t>年南非德班缔约方大会授权开启“</a:t>
                </a:r>
                <a:r>
                  <a:rPr lang="en-US" altLang="zh-CN" sz="1000" dirty="0"/>
                  <a:t>2020</a:t>
                </a:r>
                <a:r>
                  <a:rPr lang="zh-CN" altLang="en-US" sz="1000" dirty="0"/>
                  <a:t>年后国家气候制度”的“加强行动德班平台特设工作组” 谈判进程。根据奥巴马政府在</a:t>
                </a:r>
                <a:r>
                  <a:rPr lang="en-US" altLang="zh-CN" sz="1000" dirty="0"/>
                  <a:t>《</a:t>
                </a:r>
                <a:r>
                  <a:rPr lang="zh-CN" altLang="en-US" sz="1000" dirty="0"/>
                  <a:t>哥本哈根协议</a:t>
                </a:r>
                <a:r>
                  <a:rPr lang="en-US" altLang="zh-CN" sz="1000" dirty="0"/>
                  <a:t>》 </a:t>
                </a:r>
                <a:r>
                  <a:rPr lang="zh-CN" altLang="en-US" sz="1000" dirty="0"/>
                  <a:t>谈判中确立的“自上而下”的行动逻辑，</a:t>
                </a:r>
                <a:r>
                  <a:rPr lang="en-US" altLang="zh-CN" sz="1000" dirty="0"/>
                  <a:t>2015</a:t>
                </a:r>
                <a:r>
                  <a:rPr lang="zh-CN" altLang="en-US" sz="1000" dirty="0"/>
                  <a:t>年</a:t>
                </a:r>
                <a:r>
                  <a:rPr lang="en-US" altLang="zh-CN" sz="1000" dirty="0"/>
                  <a:t>《</a:t>
                </a:r>
                <a:r>
                  <a:rPr lang="zh-CN" altLang="en-US" sz="1000" dirty="0"/>
                  <a:t>巴黎协定</a:t>
                </a:r>
                <a:r>
                  <a:rPr lang="en-US" altLang="zh-CN" sz="1000" dirty="0"/>
                  <a:t>》</a:t>
                </a:r>
                <a:r>
                  <a:rPr lang="zh-CN" altLang="en-US" sz="1000" dirty="0"/>
                  <a:t>不再强调区分南北国家， 法律表述为一致的“国际自主决定的贡献”，仅能通过贡献值差异看出国家间自我定位差 异，形成多国家共同行动的全球气候治理范式。</a:t>
                </a:r>
                <a:endParaRPr kumimoji="0" lang="zh-CN" altLang="en-US" sz="1000" b="0" i="0" u="none" strike="noStrike" kern="120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cs typeface="+mn-ea"/>
                  <a:sym typeface="+mn-lt"/>
                </a:endParaRPr>
              </a:p>
            </p:txBody>
          </p:sp>
          <p:sp>
            <p:nvSpPr>
              <p:cNvPr id="47" name="文本框 46">
                <a:extLst>
                  <a:ext uri="{FF2B5EF4-FFF2-40B4-BE49-F238E27FC236}">
                    <a16:creationId xmlns:a16="http://schemas.microsoft.com/office/drawing/2014/main" id="{8326284B-878C-0F81-A42D-A6A95B064D8C}"/>
                  </a:ext>
                </a:extLst>
              </p:cNvPr>
              <p:cNvSpPr txBox="1"/>
              <p:nvPr/>
            </p:nvSpPr>
            <p:spPr>
              <a:xfrm>
                <a:off x="5632634" y="5068314"/>
                <a:ext cx="1890454"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2011</a:t>
                </a:r>
                <a:r>
                  <a:rPr kumimoji="0" lang="zh-CN" altLang="en-US"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a:t>
                </a:r>
                <a:r>
                  <a:rPr kumimoji="0" lang="en-US" altLang="zh-CN"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2015</a:t>
                </a:r>
                <a:r>
                  <a:rPr kumimoji="0" lang="zh-CN" altLang="en-US"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年 </a:t>
                </a:r>
              </a:p>
            </p:txBody>
          </p:sp>
          <p:cxnSp>
            <p:nvCxnSpPr>
              <p:cNvPr id="48" name="直接连接符 47">
                <a:extLst>
                  <a:ext uri="{FF2B5EF4-FFF2-40B4-BE49-F238E27FC236}">
                    <a16:creationId xmlns:a16="http://schemas.microsoft.com/office/drawing/2014/main" id="{41212A0E-1F85-1867-64AE-C24D0C92CFDC}"/>
                  </a:ext>
                </a:extLst>
              </p:cNvPr>
              <p:cNvCxnSpPr/>
              <p:nvPr/>
            </p:nvCxnSpPr>
            <p:spPr>
              <a:xfrm>
                <a:off x="5731741" y="5552619"/>
                <a:ext cx="179895" cy="0"/>
              </a:xfrm>
              <a:prstGeom prst="line">
                <a:avLst/>
              </a:prstGeom>
              <a:ln>
                <a:gradFill flip="none" rotWithShape="1">
                  <a:gsLst>
                    <a:gs pos="0">
                      <a:schemeClr val="accent1"/>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4B04C503-FD5E-960C-4C5B-0FB87CF00FFD}"/>
                  </a:ext>
                </a:extLst>
              </p:cNvPr>
              <p:cNvCxnSpPr>
                <a:cxnSpLocks/>
              </p:cNvCxnSpPr>
              <p:nvPr/>
            </p:nvCxnSpPr>
            <p:spPr>
              <a:xfrm>
                <a:off x="5632634" y="4246312"/>
                <a:ext cx="0" cy="1962759"/>
              </a:xfrm>
              <a:prstGeom prst="line">
                <a:avLst/>
              </a:prstGeom>
              <a:ln w="9525">
                <a:gradFill flip="none" rotWithShape="1">
                  <a:gsLst>
                    <a:gs pos="0">
                      <a:schemeClr val="accent1"/>
                    </a:gs>
                    <a:gs pos="100000">
                      <a:schemeClr val="accent2">
                        <a:alpha val="0"/>
                      </a:schemeClr>
                    </a:gs>
                    <a:gs pos="51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76FA603A-E90F-57E1-617A-E72FB38C28A9}"/>
                  </a:ext>
                </a:extLst>
              </p:cNvPr>
              <p:cNvGrpSpPr/>
              <p:nvPr/>
            </p:nvGrpSpPr>
            <p:grpSpPr>
              <a:xfrm>
                <a:off x="5516639" y="4138149"/>
                <a:ext cx="231988" cy="231988"/>
                <a:chOff x="798724" y="4694342"/>
                <a:chExt cx="151978" cy="151978"/>
              </a:xfrm>
            </p:grpSpPr>
            <p:sp>
              <p:nvSpPr>
                <p:cNvPr id="51" name="椭圆 50">
                  <a:extLst>
                    <a:ext uri="{FF2B5EF4-FFF2-40B4-BE49-F238E27FC236}">
                      <a16:creationId xmlns:a16="http://schemas.microsoft.com/office/drawing/2014/main" id="{9E5B1D01-0A7D-548B-620D-E1D44B2A120A}"/>
                    </a:ext>
                  </a:extLst>
                </p:cNvPr>
                <p:cNvSpPr/>
                <p:nvPr/>
              </p:nvSpPr>
              <p:spPr>
                <a:xfrm>
                  <a:off x="798724" y="4694342"/>
                  <a:ext cx="151978" cy="151978"/>
                </a:xfrm>
                <a:prstGeom prst="ellipse">
                  <a:avLst/>
                </a:prstGeom>
                <a:gradFill flip="none" rotWithShape="1">
                  <a:gsLst>
                    <a:gs pos="32000">
                      <a:schemeClr val="accent1">
                        <a:alpha val="0"/>
                      </a:schemeClr>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sp>
              <p:nvSpPr>
                <p:cNvPr id="52" name="椭圆 51">
                  <a:extLst>
                    <a:ext uri="{FF2B5EF4-FFF2-40B4-BE49-F238E27FC236}">
                      <a16:creationId xmlns:a16="http://schemas.microsoft.com/office/drawing/2014/main" id="{4C5C1C57-89EE-20A1-BF4F-93CB2566D9E6}"/>
                    </a:ext>
                  </a:extLst>
                </p:cNvPr>
                <p:cNvSpPr/>
                <p:nvPr/>
              </p:nvSpPr>
              <p:spPr>
                <a:xfrm>
                  <a:off x="839978" y="4735596"/>
                  <a:ext cx="69471" cy="69471"/>
                </a:xfrm>
                <a:prstGeom prst="ellipse">
                  <a:avLst/>
                </a:prstGeom>
                <a:gradFill flip="none" rotWithShape="1">
                  <a:gsLst>
                    <a:gs pos="0">
                      <a:schemeClr val="accent1"/>
                    </a:gs>
                    <a:gs pos="84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grpSp>
        </p:grpSp>
        <p:sp>
          <p:nvSpPr>
            <p:cNvPr id="37" name="矩形 36">
              <a:extLst>
                <a:ext uri="{FF2B5EF4-FFF2-40B4-BE49-F238E27FC236}">
                  <a16:creationId xmlns:a16="http://schemas.microsoft.com/office/drawing/2014/main" id="{75DB9B54-D8F6-1609-2A6D-72FE8325200E}"/>
                </a:ext>
              </a:extLst>
            </p:cNvPr>
            <p:cNvSpPr/>
            <p:nvPr/>
          </p:nvSpPr>
          <p:spPr>
            <a:xfrm>
              <a:off x="9422279" y="1352749"/>
              <a:ext cx="1236586" cy="232645"/>
            </a:xfrm>
            <a:prstGeom prst="rect">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mn-lt"/>
                </a:rPr>
                <a:t>第五阶段</a:t>
              </a:r>
            </a:p>
          </p:txBody>
        </p:sp>
        <p:sp>
          <p:nvSpPr>
            <p:cNvPr id="38" name="文本框 37">
              <a:extLst>
                <a:ext uri="{FF2B5EF4-FFF2-40B4-BE49-F238E27FC236}">
                  <a16:creationId xmlns:a16="http://schemas.microsoft.com/office/drawing/2014/main" id="{8E4FDED0-8421-1DB7-70A1-E5C38B4C72DA}"/>
                </a:ext>
              </a:extLst>
            </p:cNvPr>
            <p:cNvSpPr txBox="1"/>
            <p:nvPr/>
          </p:nvSpPr>
          <p:spPr>
            <a:xfrm>
              <a:off x="9401960" y="2158108"/>
              <a:ext cx="2480786" cy="182075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CN" altLang="en-US" sz="1050" dirty="0"/>
                <a:t>国际气候治理进程再次经历美国、巴西等政府换届产生的负面影响，艰难前 行。</a:t>
              </a:r>
              <a:r>
                <a:rPr lang="en-US" altLang="zh-CN" sz="1050" dirty="0"/>
                <a:t>2018</a:t>
              </a:r>
              <a:r>
                <a:rPr lang="zh-CN" altLang="en-US" sz="1050" dirty="0"/>
                <a:t>年波兰卡托维兹缔约方大会就</a:t>
              </a:r>
              <a:r>
                <a:rPr lang="en-US" altLang="zh-CN" sz="1050" dirty="0"/>
                <a:t>《</a:t>
              </a:r>
              <a:r>
                <a:rPr lang="zh-CN" altLang="en-US" sz="1050" dirty="0"/>
                <a:t>巴黎协定</a:t>
              </a:r>
              <a:r>
                <a:rPr lang="en-US" altLang="zh-CN" sz="1050" dirty="0"/>
                <a:t>》</a:t>
              </a:r>
              <a:r>
                <a:rPr lang="zh-CN" altLang="en-US" sz="1050" dirty="0"/>
                <a:t>关于自主贡献、减缓、适应、资金、 技术、能力建设、透明度、全球盘点等内容涉及的机制与规则基本达成共识，并对落实 </a:t>
              </a:r>
              <a:r>
                <a:rPr lang="en-US" altLang="zh-CN" sz="1050" dirty="0"/>
                <a:t>《</a:t>
              </a:r>
              <a:r>
                <a:rPr lang="zh-CN" altLang="en-US" sz="1050" dirty="0"/>
                <a:t>巴黎协定</a:t>
              </a:r>
              <a:r>
                <a:rPr lang="en-US" altLang="zh-CN" sz="1050" dirty="0"/>
                <a:t>》</a:t>
              </a:r>
              <a:r>
                <a:rPr lang="zh-CN" altLang="en-US" sz="1050" dirty="0"/>
                <a:t>、加强全球应对气候变化的行动力度作出进一步安排。</a:t>
              </a:r>
              <a:endParaRPr kumimoji="0" lang="zh-CN" altLang="en-US" sz="1050" b="0" i="0" u="none" strike="noStrike" kern="1200" cap="none" spc="0" normalizeH="0" baseline="0" noProof="0" dirty="0">
                <a:ln>
                  <a:noFill/>
                </a:ln>
                <a:solidFill>
                  <a:srgbClr val="2F2F2F"/>
                </a:solidFill>
                <a:effectLst/>
                <a:uLnTx/>
                <a:uFillTx/>
                <a:latin typeface="Arial" panose="020B0604020202020204" pitchFamily="34" charset="0"/>
                <a:ea typeface="微软雅黑" panose="020B0503020204020204" pitchFamily="34" charset="-122"/>
                <a:cs typeface="+mn-ea"/>
                <a:sym typeface="+mn-lt"/>
              </a:endParaRPr>
            </a:p>
          </p:txBody>
        </p:sp>
        <p:sp>
          <p:nvSpPr>
            <p:cNvPr id="39" name="文本框 38">
              <a:extLst>
                <a:ext uri="{FF2B5EF4-FFF2-40B4-BE49-F238E27FC236}">
                  <a16:creationId xmlns:a16="http://schemas.microsoft.com/office/drawing/2014/main" id="{86D307BA-770D-6007-E667-210A1D07B10F}"/>
                </a:ext>
              </a:extLst>
            </p:cNvPr>
            <p:cNvSpPr txBox="1"/>
            <p:nvPr/>
          </p:nvSpPr>
          <p:spPr>
            <a:xfrm>
              <a:off x="9401960" y="1592145"/>
              <a:ext cx="1524776"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2016</a:t>
              </a:r>
              <a:r>
                <a:rPr kumimoji="0" lang="zh-CN" altLang="en-US" sz="2000" b="0" i="0" u="none" strike="noStrike" kern="1200" cap="none" spc="0" normalizeH="0" baseline="0" noProof="0" dirty="0">
                  <a:ln>
                    <a:noFill/>
                  </a:ln>
                  <a:gradFill>
                    <a:gsLst>
                      <a:gs pos="0">
                        <a:srgbClr val="F54E1A"/>
                      </a:gs>
                      <a:gs pos="100000">
                        <a:srgbClr val="FA4848"/>
                      </a:gs>
                    </a:gsLst>
                    <a:lin ang="0" scaled="1"/>
                  </a:gradFill>
                  <a:effectLst/>
                  <a:uLnTx/>
                  <a:uFillTx/>
                  <a:latin typeface="Arial" panose="020B0604020202020204" pitchFamily="34" charset="0"/>
                  <a:ea typeface="微软雅黑" panose="020B0503020204020204" pitchFamily="34" charset="-122"/>
                  <a:cs typeface="+mn-ea"/>
                  <a:sym typeface="+mn-lt"/>
                </a:rPr>
                <a:t>年至今</a:t>
              </a:r>
            </a:p>
          </p:txBody>
        </p:sp>
        <p:cxnSp>
          <p:nvCxnSpPr>
            <p:cNvPr id="40" name="直接连接符 39">
              <a:extLst>
                <a:ext uri="{FF2B5EF4-FFF2-40B4-BE49-F238E27FC236}">
                  <a16:creationId xmlns:a16="http://schemas.microsoft.com/office/drawing/2014/main" id="{5EEA995F-DF1E-FF8E-7DF4-482F0A0DB4C2}"/>
                </a:ext>
              </a:extLst>
            </p:cNvPr>
            <p:cNvCxnSpPr/>
            <p:nvPr/>
          </p:nvCxnSpPr>
          <p:spPr>
            <a:xfrm>
              <a:off x="9501067" y="2076450"/>
              <a:ext cx="179895" cy="0"/>
            </a:xfrm>
            <a:prstGeom prst="line">
              <a:avLst/>
            </a:prstGeom>
            <a:ln>
              <a:gradFill flip="none" rotWithShape="1">
                <a:gsLst>
                  <a:gs pos="0">
                    <a:schemeClr val="accent1"/>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5CBB58ED-6A92-E23C-5037-6961054704EE}"/>
                </a:ext>
              </a:extLst>
            </p:cNvPr>
            <p:cNvGrpSpPr/>
            <p:nvPr/>
          </p:nvGrpSpPr>
          <p:grpSpPr>
            <a:xfrm>
              <a:off x="9285966" y="3815806"/>
              <a:ext cx="231988" cy="231988"/>
              <a:chOff x="798724" y="4694342"/>
              <a:chExt cx="151978" cy="151978"/>
            </a:xfrm>
          </p:grpSpPr>
          <p:sp>
            <p:nvSpPr>
              <p:cNvPr id="43" name="椭圆 42">
                <a:extLst>
                  <a:ext uri="{FF2B5EF4-FFF2-40B4-BE49-F238E27FC236}">
                    <a16:creationId xmlns:a16="http://schemas.microsoft.com/office/drawing/2014/main" id="{F2A13C2E-4CE0-CB2F-7139-CBC3EE14A855}"/>
                  </a:ext>
                </a:extLst>
              </p:cNvPr>
              <p:cNvSpPr/>
              <p:nvPr/>
            </p:nvSpPr>
            <p:spPr>
              <a:xfrm>
                <a:off x="798724" y="4694342"/>
                <a:ext cx="151978" cy="151978"/>
              </a:xfrm>
              <a:prstGeom prst="ellipse">
                <a:avLst/>
              </a:prstGeom>
              <a:gradFill flip="none" rotWithShape="1">
                <a:gsLst>
                  <a:gs pos="32000">
                    <a:schemeClr val="accent1">
                      <a:alpha val="0"/>
                    </a:schemeClr>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sp>
            <p:nvSpPr>
              <p:cNvPr id="44" name="椭圆 43">
                <a:extLst>
                  <a:ext uri="{FF2B5EF4-FFF2-40B4-BE49-F238E27FC236}">
                    <a16:creationId xmlns:a16="http://schemas.microsoft.com/office/drawing/2014/main" id="{AB7AE424-D84E-BD2B-B80E-78C71A3E3479}"/>
                  </a:ext>
                </a:extLst>
              </p:cNvPr>
              <p:cNvSpPr/>
              <p:nvPr/>
            </p:nvSpPr>
            <p:spPr>
              <a:xfrm>
                <a:off x="839978" y="4735596"/>
                <a:ext cx="69471" cy="69471"/>
              </a:xfrm>
              <a:prstGeom prst="ellipse">
                <a:avLst/>
              </a:prstGeom>
              <a:gradFill flip="none" rotWithShape="1">
                <a:gsLst>
                  <a:gs pos="0">
                    <a:schemeClr val="accent1"/>
                  </a:gs>
                  <a:gs pos="84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Light"/>
                  <a:cs typeface="+mn-ea"/>
                  <a:sym typeface="+mn-lt"/>
                </a:endParaRPr>
              </a:p>
            </p:txBody>
          </p:sp>
        </p:grpSp>
        <p:cxnSp>
          <p:nvCxnSpPr>
            <p:cNvPr id="42" name="直接连接符 41">
              <a:extLst>
                <a:ext uri="{FF2B5EF4-FFF2-40B4-BE49-F238E27FC236}">
                  <a16:creationId xmlns:a16="http://schemas.microsoft.com/office/drawing/2014/main" id="{8894187B-FF02-5EED-C53E-39DBD036AFFE}"/>
                </a:ext>
              </a:extLst>
            </p:cNvPr>
            <p:cNvCxnSpPr>
              <a:cxnSpLocks/>
            </p:cNvCxnSpPr>
            <p:nvPr/>
          </p:nvCxnSpPr>
          <p:spPr>
            <a:xfrm flipV="1">
              <a:off x="9401960" y="1352749"/>
              <a:ext cx="0" cy="2607193"/>
            </a:xfrm>
            <a:prstGeom prst="line">
              <a:avLst/>
            </a:prstGeom>
            <a:ln w="9525">
              <a:gradFill flip="none" rotWithShape="1">
                <a:gsLst>
                  <a:gs pos="0">
                    <a:schemeClr val="accent1"/>
                  </a:gs>
                  <a:gs pos="100000">
                    <a:schemeClr val="accent2">
                      <a:alpha val="0"/>
                    </a:schemeClr>
                  </a:gs>
                  <a:gs pos="51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71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国际气候金融体系的发展历程</a:t>
            </a:r>
          </a:p>
        </p:txBody>
      </p:sp>
      <p:sp>
        <p:nvSpPr>
          <p:cNvPr id="20" name="文本框 19">
            <a:extLst>
              <a:ext uri="{FF2B5EF4-FFF2-40B4-BE49-F238E27FC236}">
                <a16:creationId xmlns:a16="http://schemas.microsoft.com/office/drawing/2014/main" id="{FB572EE0-5974-971B-D063-6561575FEAB3}"/>
              </a:ext>
            </a:extLst>
          </p:cNvPr>
          <p:cNvSpPr txBox="1"/>
          <p:nvPr/>
        </p:nvSpPr>
        <p:spPr>
          <a:xfrm>
            <a:off x="681037" y="1118168"/>
            <a:ext cx="10829925" cy="880497"/>
          </a:xfrm>
          <a:prstGeom prst="rect">
            <a:avLst/>
          </a:prstGeom>
          <a:noFill/>
          <a:ln w="12700">
            <a:solidFill>
              <a:srgbClr val="C00000"/>
            </a:solidFill>
            <a:prstDash val="lgDash"/>
          </a:ln>
        </p:spPr>
        <p:txBody>
          <a:bodyPr wrap="square">
            <a:spAutoFit/>
          </a:bodyPr>
          <a:lstStyle/>
          <a:p>
            <a:pPr marL="0" marR="0" lvl="0" indent="0" algn="just" defTabSz="914400" rtl="0" eaLnBrk="1" fontAlgn="base" latinLnBrk="0" hangingPunct="1">
              <a:lnSpc>
                <a:spcPct val="135000"/>
              </a:lnSpc>
              <a:spcBef>
                <a:spcPct val="0"/>
              </a:spcBef>
              <a:spcAft>
                <a:spcPct val="0"/>
              </a:spcAft>
              <a:buClrTx/>
              <a:buSzTx/>
              <a:buFontTx/>
              <a:buNone/>
              <a:tabLst/>
              <a:defRPr/>
            </a:pPr>
            <a:r>
              <a:rPr lang="en-US" altLang="zh-CN" sz="2000" dirty="0"/>
              <a:t>1992 </a:t>
            </a:r>
            <a:r>
              <a:rPr lang="zh-CN" altLang="en-US" sz="2000" dirty="0"/>
              <a:t>年的</a:t>
            </a:r>
            <a:r>
              <a:rPr lang="en-US" altLang="zh-CN" sz="2000" dirty="0"/>
              <a:t>《</a:t>
            </a:r>
            <a:r>
              <a:rPr lang="zh-CN" altLang="en-US" sz="2000" dirty="0"/>
              <a:t>公约</a:t>
            </a:r>
            <a:r>
              <a:rPr lang="en-US" altLang="zh-CN" sz="2000" dirty="0"/>
              <a:t>》</a:t>
            </a:r>
            <a:r>
              <a:rPr lang="zh-CN" altLang="en-US" sz="2000" dirty="0"/>
              <a:t>、</a:t>
            </a:r>
            <a:r>
              <a:rPr lang="en-US" altLang="zh-CN" sz="2000" dirty="0"/>
              <a:t>1997</a:t>
            </a:r>
            <a:r>
              <a:rPr lang="zh-CN" altLang="en-US" sz="2000" dirty="0"/>
              <a:t>年的</a:t>
            </a:r>
            <a:r>
              <a:rPr lang="en-US" altLang="zh-CN" sz="2000" dirty="0"/>
              <a:t>《</a:t>
            </a:r>
            <a:r>
              <a:rPr lang="zh-CN" altLang="en-US" sz="2000" dirty="0"/>
              <a:t>京都议定书</a:t>
            </a:r>
            <a:r>
              <a:rPr lang="en-US" altLang="zh-CN" sz="2000" dirty="0"/>
              <a:t>》</a:t>
            </a:r>
            <a:r>
              <a:rPr lang="zh-CN" altLang="en-US" sz="2000" dirty="0"/>
              <a:t>以及</a:t>
            </a:r>
            <a:r>
              <a:rPr lang="en-US" altLang="zh-CN" sz="2000" dirty="0"/>
              <a:t>2015</a:t>
            </a:r>
            <a:r>
              <a:rPr lang="zh-CN" altLang="en-US" sz="2000" dirty="0"/>
              <a:t>年的</a:t>
            </a:r>
            <a:r>
              <a:rPr lang="en-US" altLang="zh-CN" sz="2000" dirty="0"/>
              <a:t>《</a:t>
            </a:r>
            <a:r>
              <a:rPr lang="zh-CN" altLang="en-US" sz="2000" dirty="0"/>
              <a:t>巴黎协定</a:t>
            </a:r>
            <a:r>
              <a:rPr lang="en-US" altLang="zh-CN" sz="2000" dirty="0"/>
              <a:t>》</a:t>
            </a:r>
            <a:r>
              <a:rPr lang="zh-CN" altLang="en-US" sz="2000" dirty="0"/>
              <a:t>确立了气候变化政府间进程的机制安排。</a:t>
            </a:r>
            <a:endParaRPr kumimoji="1" lang="en-US" altLang="zh-CN" sz="20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endParaRPr>
          </a:p>
        </p:txBody>
      </p:sp>
      <p:sp>
        <p:nvSpPr>
          <p:cNvPr id="2" name="矩形 1">
            <a:extLst>
              <a:ext uri="{FF2B5EF4-FFF2-40B4-BE49-F238E27FC236}">
                <a16:creationId xmlns:a16="http://schemas.microsoft.com/office/drawing/2014/main" id="{6F8DC902-8CC2-B9EA-D757-5A746A2EFBB9}"/>
              </a:ext>
            </a:extLst>
          </p:cNvPr>
          <p:cNvSpPr/>
          <p:nvPr/>
        </p:nvSpPr>
        <p:spPr>
          <a:xfrm>
            <a:off x="681037" y="2226676"/>
            <a:ext cx="11098695" cy="326910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000" b="1" dirty="0"/>
              <a:t>最高理事机构为</a:t>
            </a:r>
            <a:r>
              <a:rPr lang="zh-CN" altLang="en-US" sz="2000" dirty="0"/>
              <a:t>：</a:t>
            </a:r>
            <a:r>
              <a:rPr lang="en-US" altLang="zh-CN" sz="2000" dirty="0"/>
              <a:t>《</a:t>
            </a:r>
            <a:r>
              <a:rPr lang="zh-CN" altLang="en-US" sz="2000" dirty="0"/>
              <a:t>公约</a:t>
            </a:r>
            <a:r>
              <a:rPr lang="en-US" altLang="zh-CN" sz="2000" dirty="0"/>
              <a:t>》</a:t>
            </a:r>
            <a:r>
              <a:rPr lang="zh-CN" altLang="en-US" sz="2000" dirty="0"/>
              <a:t>缔约方会议（</a:t>
            </a:r>
            <a:r>
              <a:rPr lang="en-US" altLang="zh-CN" sz="2000" dirty="0"/>
              <a:t>Conference of the Parties</a:t>
            </a:r>
            <a:r>
              <a:rPr lang="zh-CN" altLang="en-US" sz="2000" dirty="0"/>
              <a:t>，</a:t>
            </a:r>
            <a:r>
              <a:rPr lang="en-US" altLang="zh-CN" sz="2000" dirty="0"/>
              <a:t>COP</a:t>
            </a:r>
            <a:r>
              <a:rPr lang="zh-CN" altLang="en-US" sz="2000" dirty="0"/>
              <a:t>）、</a:t>
            </a:r>
            <a:r>
              <a:rPr lang="en-US" altLang="zh-CN" sz="2000" dirty="0"/>
              <a:t>《</a:t>
            </a:r>
            <a:r>
              <a:rPr lang="zh-CN" altLang="en-US" sz="2000" dirty="0"/>
              <a:t>京都议定书</a:t>
            </a:r>
            <a:r>
              <a:rPr lang="en-US" altLang="zh-CN" sz="2000" dirty="0"/>
              <a:t>》</a:t>
            </a:r>
            <a:r>
              <a:rPr lang="zh-CN" altLang="en-US" sz="2000" dirty="0"/>
              <a:t>缔约方会议（</a:t>
            </a:r>
            <a:r>
              <a:rPr lang="en-US" altLang="zh-CN" sz="2000" dirty="0"/>
              <a:t>Conference of the Parties Serving as the Meeting of the Parties to the Kyoto Protocol</a:t>
            </a:r>
            <a:r>
              <a:rPr lang="zh-CN" altLang="en-US" sz="2000" dirty="0"/>
              <a:t>，</a:t>
            </a:r>
            <a:r>
              <a:rPr lang="en-US" altLang="zh-CN" sz="2000" dirty="0"/>
              <a:t>CMP</a:t>
            </a:r>
            <a:r>
              <a:rPr lang="zh-CN" altLang="en-US" sz="2000" dirty="0"/>
              <a:t>）和</a:t>
            </a:r>
            <a:r>
              <a:rPr lang="en-US" altLang="zh-CN" sz="2000" dirty="0"/>
              <a:t>《</a:t>
            </a:r>
            <a:r>
              <a:rPr lang="zh-CN" altLang="en-US" sz="2000" dirty="0"/>
              <a:t>巴黎协定</a:t>
            </a:r>
            <a:r>
              <a:rPr lang="en-US" altLang="zh-CN" sz="2000" dirty="0"/>
              <a:t>》</a:t>
            </a:r>
            <a:r>
              <a:rPr lang="zh-CN" altLang="en-US" sz="2000" dirty="0"/>
              <a:t>缔约方会议（</a:t>
            </a:r>
            <a:r>
              <a:rPr lang="en-US" altLang="zh-CN" sz="2000" dirty="0"/>
              <a:t>Conference of the Parties Serving as the Meeting of the Parties to the Paris Agreement</a:t>
            </a:r>
            <a:r>
              <a:rPr lang="zh-CN" altLang="en-US" sz="2000" dirty="0"/>
              <a:t>，</a:t>
            </a:r>
            <a:r>
              <a:rPr lang="en-US" altLang="zh-CN" sz="2000" dirty="0"/>
              <a:t>CMA</a:t>
            </a:r>
            <a:r>
              <a:rPr lang="zh-CN" altLang="en-US" sz="2000" dirty="0"/>
              <a:t>）。</a:t>
            </a:r>
            <a:endParaRPr lang="en-US" altLang="zh-CN" sz="2000" dirty="0"/>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000" b="1" dirty="0"/>
              <a:t>附属机构包括</a:t>
            </a:r>
            <a:r>
              <a:rPr lang="zh-CN" altLang="en-US" sz="2000" dirty="0"/>
              <a:t>：附属科学技术咨询机构（</a:t>
            </a:r>
            <a:r>
              <a:rPr lang="en-US" altLang="zh-CN" sz="2000" dirty="0"/>
              <a:t>Subsidiary Body for Scientific and Technological Advice</a:t>
            </a:r>
            <a:r>
              <a:rPr lang="zh-CN" altLang="en-US" sz="2000" dirty="0"/>
              <a:t>，</a:t>
            </a:r>
            <a:r>
              <a:rPr lang="en-US" altLang="zh-CN" sz="2000" dirty="0"/>
              <a:t>SBSTA</a:t>
            </a:r>
            <a:r>
              <a:rPr lang="zh-CN" altLang="en-US" sz="2000" dirty="0"/>
              <a:t>）和附属履行机构（</a:t>
            </a:r>
            <a:r>
              <a:rPr lang="en-US" altLang="zh-CN" sz="2000" dirty="0"/>
              <a:t>Subsidiary Body for Implementation</a:t>
            </a:r>
            <a:r>
              <a:rPr lang="zh-CN" altLang="en-US" sz="2000" dirty="0"/>
              <a:t>，</a:t>
            </a:r>
            <a:r>
              <a:rPr lang="en-US" altLang="zh-CN" sz="2000" dirty="0"/>
              <a:t>SBI</a:t>
            </a:r>
            <a:r>
              <a:rPr lang="zh-CN" altLang="en-US" sz="2000" dirty="0"/>
              <a:t>）两个常设附属机构，以及 </a:t>
            </a:r>
            <a:r>
              <a:rPr lang="en-US" altLang="zh-CN" sz="2000" dirty="0"/>
              <a:t>COP</a:t>
            </a:r>
            <a:r>
              <a:rPr lang="zh-CN" altLang="en-US" sz="2000" dirty="0"/>
              <a:t>、</a:t>
            </a:r>
            <a:r>
              <a:rPr lang="en-US" altLang="zh-CN" sz="2000" dirty="0"/>
              <a:t>CMP</a:t>
            </a:r>
            <a:r>
              <a:rPr lang="zh-CN" altLang="en-US" sz="2000" dirty="0"/>
              <a:t>和</a:t>
            </a:r>
            <a:r>
              <a:rPr lang="en-US" altLang="zh-CN" sz="2000" dirty="0"/>
              <a:t>CMA</a:t>
            </a:r>
            <a:r>
              <a:rPr lang="zh-CN" altLang="en-US" sz="2000" dirty="0"/>
              <a:t>认为处理具体问题所必需的其他特设附属机构。</a:t>
            </a:r>
            <a:endParaRPr lang="zh-CN" altLang="en-US" dirty="0"/>
          </a:p>
        </p:txBody>
      </p:sp>
    </p:spTree>
    <p:extLst>
      <p:ext uri="{BB962C8B-B14F-4D97-AF65-F5344CB8AC3E}">
        <p14:creationId xmlns:p14="http://schemas.microsoft.com/office/powerpoint/2010/main" val="196310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国际气候金融体系的发展历程</a:t>
            </a:r>
          </a:p>
        </p:txBody>
      </p:sp>
      <p:pic>
        <p:nvPicPr>
          <p:cNvPr id="3" name="图片 11" descr="867aacbe2e75e057ceb2f8ea816b9fb">
            <a:extLst>
              <a:ext uri="{FF2B5EF4-FFF2-40B4-BE49-F238E27FC236}">
                <a16:creationId xmlns:a16="http://schemas.microsoft.com/office/drawing/2014/main" id="{9807DDCD-8A74-F528-5E3E-54FA81DEB60A}"/>
              </a:ext>
            </a:extLst>
          </p:cNvPr>
          <p:cNvPicPr>
            <a:picLocks noChangeAspect="1"/>
          </p:cNvPicPr>
          <p:nvPr/>
        </p:nvPicPr>
        <p:blipFill>
          <a:blip r:embed="rId2"/>
          <a:stretch>
            <a:fillRect/>
          </a:stretch>
        </p:blipFill>
        <p:spPr>
          <a:xfrm>
            <a:off x="1370539" y="1051808"/>
            <a:ext cx="9450921" cy="5268310"/>
          </a:xfrm>
          <a:prstGeom prst="rect">
            <a:avLst/>
          </a:prstGeom>
        </p:spPr>
      </p:pic>
      <p:sp>
        <p:nvSpPr>
          <p:cNvPr id="6" name="文本框 5">
            <a:extLst>
              <a:ext uri="{FF2B5EF4-FFF2-40B4-BE49-F238E27FC236}">
                <a16:creationId xmlns:a16="http://schemas.microsoft.com/office/drawing/2014/main" id="{1E6C46E6-2153-14E6-7AA0-B6F0BA49FFBD}"/>
              </a:ext>
            </a:extLst>
          </p:cNvPr>
          <p:cNvSpPr txBox="1"/>
          <p:nvPr/>
        </p:nvSpPr>
        <p:spPr>
          <a:xfrm>
            <a:off x="3263153" y="6417840"/>
            <a:ext cx="6096000" cy="369332"/>
          </a:xfrm>
          <a:prstGeom prst="rect">
            <a:avLst/>
          </a:prstGeom>
          <a:noFill/>
        </p:spPr>
        <p:txBody>
          <a:bodyPr wrap="square">
            <a:spAutoFit/>
          </a:bodyPr>
          <a:lstStyle/>
          <a:p>
            <a:pPr marL="0" marR="0" algn="ctr">
              <a:spcBef>
                <a:spcPts val="0"/>
              </a:spcBef>
              <a:spcAft>
                <a:spcPts val="780"/>
              </a:spcAft>
            </a:pPr>
            <a:r>
              <a:rPr lang="en-US" altLang="zh-CN" sz="1800" b="1" kern="100" dirty="0">
                <a:solidFill>
                  <a:srgbClr val="000000"/>
                </a:solidFill>
                <a:effectLst/>
                <a:latin typeface="+mn-ea"/>
                <a:cs typeface="Times New Roman" panose="02020603050405020304" pitchFamily="18" charset="0"/>
              </a:rPr>
              <a:t>《</a:t>
            </a:r>
            <a:r>
              <a:rPr lang="zh-CN" altLang="en-US" sz="1800" b="1" kern="100" dirty="0">
                <a:solidFill>
                  <a:srgbClr val="000000"/>
                </a:solidFill>
                <a:effectLst/>
                <a:latin typeface="+mn-ea"/>
                <a:cs typeface="Times New Roman" panose="02020603050405020304" pitchFamily="18" charset="0"/>
              </a:rPr>
              <a:t>公约</a:t>
            </a:r>
            <a:r>
              <a:rPr lang="en-US" altLang="zh-CN" sz="1800" b="1" kern="100" dirty="0">
                <a:solidFill>
                  <a:srgbClr val="000000"/>
                </a:solidFill>
                <a:effectLst/>
                <a:latin typeface="+mn-ea"/>
                <a:cs typeface="Times New Roman" panose="02020603050405020304" pitchFamily="18" charset="0"/>
              </a:rPr>
              <a:t>》</a:t>
            </a:r>
            <a:r>
              <a:rPr lang="zh-CN" altLang="en-US" sz="1800" b="1" kern="100" dirty="0">
                <a:solidFill>
                  <a:srgbClr val="000000"/>
                </a:solidFill>
                <a:effectLst/>
                <a:latin typeface="+mn-ea"/>
                <a:cs typeface="Times New Roman" panose="02020603050405020304" pitchFamily="18" charset="0"/>
              </a:rPr>
              <a:t>框架内的组织和结构</a:t>
            </a:r>
            <a:endParaRPr lang="zh-CN" altLang="en-US" sz="18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65031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国际气候金融体系的发展历程</a:t>
            </a:r>
          </a:p>
        </p:txBody>
      </p:sp>
      <p:sp>
        <p:nvSpPr>
          <p:cNvPr id="2" name="矩形 1">
            <a:extLst>
              <a:ext uri="{FF2B5EF4-FFF2-40B4-BE49-F238E27FC236}">
                <a16:creationId xmlns:a16="http://schemas.microsoft.com/office/drawing/2014/main" id="{53944330-7AC6-0162-8A54-D0B12D174650}"/>
              </a:ext>
            </a:extLst>
          </p:cNvPr>
          <p:cNvSpPr/>
          <p:nvPr/>
        </p:nvSpPr>
        <p:spPr>
          <a:xfrm>
            <a:off x="627248" y="1231594"/>
            <a:ext cx="11098695" cy="188410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en-US" altLang="zh-CN" sz="2000" dirty="0"/>
              <a:t>COP</a:t>
            </a:r>
            <a:r>
              <a:rPr lang="zh-CN" altLang="en-US" sz="2000" dirty="0"/>
              <a:t>、</a:t>
            </a:r>
            <a:r>
              <a:rPr lang="en-US" altLang="zh-CN" sz="2000" dirty="0"/>
              <a:t>CMP</a:t>
            </a:r>
            <a:r>
              <a:rPr lang="zh-CN" altLang="en-US" sz="2000" dirty="0"/>
              <a:t>及</a:t>
            </a:r>
            <a:r>
              <a:rPr lang="en-US" altLang="zh-CN" sz="2000" dirty="0"/>
              <a:t>CMA</a:t>
            </a:r>
            <a:r>
              <a:rPr lang="zh-CN" altLang="en-US" sz="2000" dirty="0"/>
              <a:t>每年在不同地点同期举行，其目的主要有两个：</a:t>
            </a:r>
            <a:endParaRPr lang="en-US" altLang="zh-CN" sz="2000" dirty="0"/>
          </a:p>
          <a:p>
            <a:pPr marL="800100" lvl="1" indent="-342900">
              <a:lnSpc>
                <a:spcPct val="150000"/>
              </a:lnSpc>
              <a:buFont typeface="Wingdings" panose="05000000000000000000" pitchFamily="2" charset="2"/>
              <a:buChar char="n"/>
              <a:defRPr/>
            </a:pPr>
            <a:r>
              <a:rPr lang="zh-CN" altLang="en-US" sz="2000" dirty="0"/>
              <a:t>①分别审查</a:t>
            </a:r>
            <a:r>
              <a:rPr lang="en-US" altLang="zh-CN" sz="2000" dirty="0"/>
              <a:t>《</a:t>
            </a:r>
            <a:r>
              <a:rPr lang="zh-CN" altLang="en-US" sz="2000" dirty="0"/>
              <a:t>公约</a:t>
            </a:r>
            <a:r>
              <a:rPr lang="en-US" altLang="zh-CN" sz="2000" dirty="0"/>
              <a:t>》</a:t>
            </a:r>
            <a:r>
              <a:rPr lang="zh-CN" altLang="en-US" sz="2000" dirty="0"/>
              <a:t>、</a:t>
            </a:r>
            <a:r>
              <a:rPr lang="en-US" altLang="zh-CN" sz="2000" dirty="0"/>
              <a:t>《</a:t>
            </a:r>
            <a:r>
              <a:rPr lang="zh-CN" altLang="en-US" sz="2000" dirty="0"/>
              <a:t>京都议定书</a:t>
            </a:r>
            <a:r>
              <a:rPr lang="en-US" altLang="zh-CN" sz="2000" dirty="0"/>
              <a:t>》</a:t>
            </a:r>
            <a:r>
              <a:rPr lang="zh-CN" altLang="en-US" sz="2000" dirty="0"/>
              <a:t>和</a:t>
            </a:r>
            <a:r>
              <a:rPr lang="en-US" altLang="zh-CN" sz="2000" dirty="0"/>
              <a:t>《</a:t>
            </a:r>
            <a:r>
              <a:rPr lang="zh-CN" altLang="en-US" sz="2000" dirty="0"/>
              <a:t>巴黎协定</a:t>
            </a:r>
            <a:r>
              <a:rPr lang="en-US" altLang="zh-CN" sz="2000" dirty="0"/>
              <a:t>》</a:t>
            </a:r>
            <a:r>
              <a:rPr lang="zh-CN" altLang="en-US" sz="2000" dirty="0"/>
              <a:t>的执行情况；</a:t>
            </a:r>
            <a:endParaRPr lang="en-US" altLang="zh-CN" sz="2000" dirty="0"/>
          </a:p>
          <a:p>
            <a:pPr marL="800100" lvl="1" indent="-342900">
              <a:lnSpc>
                <a:spcPct val="150000"/>
              </a:lnSpc>
              <a:buFont typeface="Wingdings" panose="05000000000000000000" pitchFamily="2" charset="2"/>
              <a:buChar char="n"/>
              <a:defRPr/>
            </a:pPr>
            <a:r>
              <a:rPr lang="zh-CN" altLang="en-US" sz="2000" dirty="0"/>
              <a:t>②通过决定，进一步发展和执行这三项文书。</a:t>
            </a:r>
            <a:endParaRPr lang="en-US" altLang="zh-CN" sz="2000" dirty="0"/>
          </a:p>
          <a:p>
            <a:pPr marL="342900" indent="-342900">
              <a:lnSpc>
                <a:spcPct val="150000"/>
              </a:lnSpc>
              <a:buFont typeface="Wingdings" panose="05000000000000000000" pitchFamily="2" charset="2"/>
              <a:buChar char="n"/>
              <a:defRPr/>
            </a:pPr>
            <a:r>
              <a:rPr lang="zh-CN" altLang="en-US" sz="2000" dirty="0"/>
              <a:t>全球气候资金机制在历年</a:t>
            </a:r>
            <a:r>
              <a:rPr lang="en-US" altLang="zh-CN" sz="2000" dirty="0"/>
              <a:t>COP/CMP/CMA</a:t>
            </a:r>
            <a:r>
              <a:rPr lang="zh-CN" altLang="en-US" sz="2000" dirty="0"/>
              <a:t>召开的过程中形成和发展</a:t>
            </a:r>
            <a:endParaRPr lang="zh-CN" altLang="en-US" dirty="0"/>
          </a:p>
        </p:txBody>
      </p:sp>
      <p:pic>
        <p:nvPicPr>
          <p:cNvPr id="7" name="图片 6">
            <a:extLst>
              <a:ext uri="{FF2B5EF4-FFF2-40B4-BE49-F238E27FC236}">
                <a16:creationId xmlns:a16="http://schemas.microsoft.com/office/drawing/2014/main" id="{D990CEAF-ECC6-5073-2999-8B12B8E9F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717" y="3186953"/>
            <a:ext cx="10103224" cy="3181335"/>
          </a:xfrm>
          <a:prstGeom prst="rect">
            <a:avLst/>
          </a:prstGeom>
        </p:spPr>
      </p:pic>
    </p:spTree>
    <p:extLst>
      <p:ext uri="{BB962C8B-B14F-4D97-AF65-F5344CB8AC3E}">
        <p14:creationId xmlns:p14="http://schemas.microsoft.com/office/powerpoint/2010/main" val="14556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国际气候金融体系的发展历程</a:t>
            </a:r>
          </a:p>
        </p:txBody>
      </p:sp>
      <p:sp>
        <p:nvSpPr>
          <p:cNvPr id="2" name="矩形 1">
            <a:extLst>
              <a:ext uri="{FF2B5EF4-FFF2-40B4-BE49-F238E27FC236}">
                <a16:creationId xmlns:a16="http://schemas.microsoft.com/office/drawing/2014/main" id="{53944330-7AC6-0162-8A54-D0B12D174650}"/>
              </a:ext>
            </a:extLst>
          </p:cNvPr>
          <p:cNvSpPr/>
          <p:nvPr/>
        </p:nvSpPr>
        <p:spPr>
          <a:xfrm>
            <a:off x="546652" y="1056783"/>
            <a:ext cx="11098695" cy="566975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气候资金机制的形成与发展</a:t>
            </a:r>
            <a:endParaRPr lang="en-US" altLang="zh-CN" sz="2400" b="1" dirty="0"/>
          </a:p>
          <a:p>
            <a:pPr marL="800100" lvl="1" indent="-342900">
              <a:lnSpc>
                <a:spcPct val="150000"/>
              </a:lnSpc>
              <a:buFont typeface="Wingdings" panose="05000000000000000000" pitchFamily="2" charset="2"/>
              <a:buChar char="n"/>
              <a:defRPr/>
            </a:pPr>
            <a:r>
              <a:rPr lang="en-US" altLang="zh-CN" sz="2000" b="1" dirty="0"/>
              <a:t>1992 </a:t>
            </a:r>
            <a:r>
              <a:rPr lang="zh-CN" altLang="en-US" sz="2000" b="1" dirty="0"/>
              <a:t>年</a:t>
            </a:r>
            <a:r>
              <a:rPr lang="en-US" altLang="zh-CN" sz="2000" b="1" dirty="0"/>
              <a:t>《</a:t>
            </a:r>
            <a:r>
              <a:rPr lang="zh-CN" altLang="en-US" sz="2000" b="1" dirty="0"/>
              <a:t>公约</a:t>
            </a:r>
            <a:r>
              <a:rPr lang="en-US" altLang="zh-CN" sz="2000" b="1" dirty="0"/>
              <a:t>》</a:t>
            </a:r>
            <a:r>
              <a:rPr lang="zh-CN" altLang="en-US" sz="2000" dirty="0"/>
              <a:t>：</a:t>
            </a:r>
            <a:r>
              <a:rPr lang="en-US" altLang="zh-CN" sz="2000" dirty="0"/>
              <a:t>《</a:t>
            </a:r>
            <a:r>
              <a:rPr lang="zh-CN" altLang="en-US" sz="2000" dirty="0"/>
              <a:t>公约</a:t>
            </a:r>
            <a:r>
              <a:rPr lang="en-US" altLang="zh-CN" sz="2000" dirty="0"/>
              <a:t>》</a:t>
            </a:r>
            <a:r>
              <a:rPr lang="zh-CN" altLang="en-US" sz="2000" dirty="0"/>
              <a:t>制定了一系列资金机制以向发展中国家提供赠款或优惠贷款，从而帮助其履行</a:t>
            </a:r>
            <a:r>
              <a:rPr lang="en-US" altLang="zh-CN" sz="2000" dirty="0"/>
              <a:t>《</a:t>
            </a:r>
            <a:r>
              <a:rPr lang="zh-CN" altLang="en-US" sz="2000" dirty="0"/>
              <a:t>公约</a:t>
            </a:r>
            <a:r>
              <a:rPr lang="en-US" altLang="zh-CN" sz="2000" dirty="0"/>
              <a:t>》</a:t>
            </a:r>
            <a:r>
              <a:rPr lang="zh-CN" altLang="en-US" sz="2000" dirty="0"/>
              <a:t>、应对气候变化，如全球环境基金（</a:t>
            </a:r>
            <a:r>
              <a:rPr lang="en-US" altLang="zh-CN" sz="2000" dirty="0"/>
              <a:t>Global Environment Facility</a:t>
            </a:r>
            <a:r>
              <a:rPr lang="zh-CN" altLang="en-US" sz="2000" dirty="0"/>
              <a:t>，</a:t>
            </a:r>
            <a:r>
              <a:rPr lang="en-US" altLang="zh-CN" sz="2000" dirty="0"/>
              <a:t>GEF</a:t>
            </a:r>
            <a:r>
              <a:rPr lang="zh-CN" altLang="en-US" sz="2000" dirty="0"/>
              <a:t>）。</a:t>
            </a:r>
            <a:r>
              <a:rPr lang="en-US" altLang="zh-CN" sz="2000" dirty="0"/>
              <a:t>1998 </a:t>
            </a:r>
            <a:r>
              <a:rPr lang="zh-CN" altLang="en-US" sz="2000" dirty="0"/>
              <a:t>年，</a:t>
            </a:r>
            <a:r>
              <a:rPr lang="en-US" altLang="zh-CN" sz="2000" dirty="0"/>
              <a:t>《</a:t>
            </a:r>
            <a:r>
              <a:rPr lang="zh-CN" altLang="en-US" sz="2000" dirty="0"/>
              <a:t>公约</a:t>
            </a:r>
            <a:r>
              <a:rPr lang="en-US" altLang="zh-CN" sz="2000" dirty="0"/>
              <a:t>》</a:t>
            </a:r>
            <a:r>
              <a:rPr lang="zh-CN" altLang="en-US" sz="2000" dirty="0"/>
              <a:t>第四次缔约方大会委任全球环境基金为其永久资金机制机构，每四年进行一次评审。资金机制对缔约方大会负责，缔约方大会决定气候变化政策、规划的优 先领域和获取资助的标准，因此缔约方大会定期向资金机制提供政策指导。</a:t>
            </a:r>
            <a:endParaRPr lang="en-US" altLang="zh-CN" sz="2000" dirty="0"/>
          </a:p>
          <a:p>
            <a:pPr marL="800100" lvl="1" indent="-342900">
              <a:lnSpc>
                <a:spcPct val="150000"/>
              </a:lnSpc>
              <a:buFont typeface="Wingdings" panose="05000000000000000000" pitchFamily="2" charset="2"/>
              <a:buChar char="n"/>
              <a:defRPr/>
            </a:pPr>
            <a:r>
              <a:rPr lang="en-US" altLang="zh-CN" sz="2000" b="1" dirty="0"/>
              <a:t>1997 </a:t>
            </a:r>
            <a:r>
              <a:rPr lang="zh-CN" altLang="en-US" sz="2000" b="1" dirty="0"/>
              <a:t>年</a:t>
            </a:r>
            <a:r>
              <a:rPr lang="en-US" altLang="zh-CN" sz="2000" b="1" dirty="0"/>
              <a:t>《</a:t>
            </a:r>
            <a:r>
              <a:rPr lang="zh-CN" altLang="en-US" sz="2000" b="1" dirty="0"/>
              <a:t>京都议定书</a:t>
            </a:r>
            <a:r>
              <a:rPr lang="en-US" altLang="zh-CN" sz="2000" b="1" dirty="0"/>
              <a:t>》</a:t>
            </a:r>
            <a:r>
              <a:rPr lang="zh-CN" altLang="en-US" sz="2000" dirty="0"/>
              <a:t>：建立了三种灵活履约机制</a:t>
            </a:r>
            <a:r>
              <a:rPr lang="en-US" altLang="zh-CN" sz="2000" dirty="0"/>
              <a:t>—</a:t>
            </a:r>
            <a:r>
              <a:rPr lang="zh-CN" altLang="en-US" sz="2000" dirty="0"/>
              <a:t>联合履行（</a:t>
            </a:r>
            <a:r>
              <a:rPr lang="en-US" altLang="zh-CN" sz="2000" dirty="0"/>
              <a:t>JI</a:t>
            </a:r>
            <a:r>
              <a:rPr lang="zh-CN" altLang="en-US" sz="2000" dirty="0"/>
              <a:t>）、清洁发展机制（</a:t>
            </a:r>
            <a:r>
              <a:rPr lang="en-US" altLang="zh-CN" sz="2000" dirty="0"/>
              <a:t>CDM</a:t>
            </a:r>
            <a:r>
              <a:rPr lang="zh-CN" altLang="en-US" sz="2000" dirty="0"/>
              <a:t>）和排放权交易（</a:t>
            </a:r>
            <a:r>
              <a:rPr lang="en-US" altLang="zh-CN" sz="2000" dirty="0"/>
              <a:t>ET</a:t>
            </a:r>
            <a:r>
              <a:rPr lang="zh-CN" altLang="en-US" sz="2000" dirty="0"/>
              <a:t>），这些机制允许发达国家通过碳交易市场等灵活完成减排任务，而发展中国家可以从发达国家获得相关技术和资金支持，通过合作实现减排目标。</a:t>
            </a:r>
            <a:endParaRPr lang="en-US" altLang="zh-CN" sz="2000" dirty="0"/>
          </a:p>
          <a:p>
            <a:pPr marL="800100" lvl="1" indent="-342900">
              <a:lnSpc>
                <a:spcPct val="150000"/>
              </a:lnSpc>
              <a:buFont typeface="Wingdings" panose="05000000000000000000" pitchFamily="2" charset="2"/>
              <a:buChar char="n"/>
              <a:defRPr/>
            </a:pPr>
            <a:r>
              <a:rPr lang="en-US" altLang="zh-CN" sz="2000" b="1" dirty="0"/>
              <a:t>2009 </a:t>
            </a:r>
            <a:r>
              <a:rPr lang="zh-CN" altLang="en-US" sz="2000" b="1" dirty="0"/>
              <a:t>年</a:t>
            </a:r>
            <a:r>
              <a:rPr lang="en-US" altLang="zh-CN" sz="2000" b="1" dirty="0"/>
              <a:t>《</a:t>
            </a:r>
            <a:r>
              <a:rPr lang="zh-CN" altLang="en-US" sz="2000" b="1" dirty="0"/>
              <a:t>哥本哈根协议</a:t>
            </a:r>
            <a:r>
              <a:rPr lang="en-US" altLang="zh-CN" sz="2000" b="1" dirty="0"/>
              <a:t>》</a:t>
            </a:r>
            <a:r>
              <a:rPr lang="zh-CN" altLang="en-US" sz="2000" dirty="0"/>
              <a:t>：形成发达国家</a:t>
            </a:r>
            <a:r>
              <a:rPr lang="en-US" altLang="zh-CN" sz="2000" dirty="0"/>
              <a:t>2010</a:t>
            </a:r>
            <a:r>
              <a:rPr lang="zh-CN" altLang="en-US" sz="2000" dirty="0"/>
              <a:t>～</a:t>
            </a:r>
            <a:r>
              <a:rPr lang="en-US" altLang="zh-CN" sz="2000" dirty="0"/>
              <a:t>2012</a:t>
            </a:r>
            <a:r>
              <a:rPr lang="zh-CN" altLang="en-US" sz="2000" dirty="0"/>
              <a:t>年快速启动阶段提供</a:t>
            </a:r>
            <a:r>
              <a:rPr lang="en-US" altLang="zh-CN" sz="2000" dirty="0"/>
              <a:t>300</a:t>
            </a:r>
            <a:r>
              <a:rPr lang="zh-CN" altLang="en-US" sz="2000" dirty="0"/>
              <a:t>亿美元，</a:t>
            </a:r>
            <a:r>
              <a:rPr lang="en-US" altLang="zh-CN" sz="2000" dirty="0"/>
              <a:t>2020</a:t>
            </a:r>
            <a:r>
              <a:rPr lang="zh-CN" altLang="en-US" sz="2000" dirty="0"/>
              <a:t>年增加到每年</a:t>
            </a:r>
            <a:r>
              <a:rPr lang="en-US" altLang="zh-CN" sz="2000" dirty="0"/>
              <a:t>1000</a:t>
            </a:r>
            <a:r>
              <a:rPr lang="zh-CN" altLang="en-US" sz="2000" dirty="0"/>
              <a:t>亿美元的短期和长期资金援助计划；设立哥本哈根绿色气候基金来支持“发展中国家与缓和行动相关的 各项目、计划、政策及其他活动”</a:t>
            </a:r>
          </a:p>
        </p:txBody>
      </p:sp>
    </p:spTree>
    <p:extLst>
      <p:ext uri="{BB962C8B-B14F-4D97-AF65-F5344CB8AC3E}">
        <p14:creationId xmlns:p14="http://schemas.microsoft.com/office/powerpoint/2010/main" val="33038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国际气候金融体系的发展历程</a:t>
            </a:r>
          </a:p>
        </p:txBody>
      </p:sp>
      <p:sp>
        <p:nvSpPr>
          <p:cNvPr id="2" name="矩形 1">
            <a:extLst>
              <a:ext uri="{FF2B5EF4-FFF2-40B4-BE49-F238E27FC236}">
                <a16:creationId xmlns:a16="http://schemas.microsoft.com/office/drawing/2014/main" id="{53944330-7AC6-0162-8A54-D0B12D174650}"/>
              </a:ext>
            </a:extLst>
          </p:cNvPr>
          <p:cNvSpPr/>
          <p:nvPr/>
        </p:nvSpPr>
        <p:spPr>
          <a:xfrm>
            <a:off x="546652" y="1056783"/>
            <a:ext cx="11098695" cy="566975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气候资金机制的形成与发展</a:t>
            </a:r>
            <a:endParaRPr lang="en-US" altLang="zh-CN" sz="2400" b="1" dirty="0"/>
          </a:p>
          <a:p>
            <a:pPr marL="800100" lvl="1" indent="-342900">
              <a:lnSpc>
                <a:spcPct val="150000"/>
              </a:lnSpc>
              <a:buFont typeface="Wingdings" panose="05000000000000000000" pitchFamily="2" charset="2"/>
              <a:buChar char="n"/>
              <a:defRPr/>
            </a:pPr>
            <a:r>
              <a:rPr lang="en-US" altLang="zh-CN" sz="2000" b="1" dirty="0"/>
              <a:t>2015 </a:t>
            </a:r>
            <a:r>
              <a:rPr lang="zh-CN" altLang="en-US" sz="2000" b="1" dirty="0"/>
              <a:t>年</a:t>
            </a:r>
            <a:r>
              <a:rPr lang="en-US" altLang="zh-CN" sz="2000" b="1" dirty="0"/>
              <a:t>《</a:t>
            </a:r>
            <a:r>
              <a:rPr lang="zh-CN" altLang="en-US" sz="2000" b="1" dirty="0"/>
              <a:t>巴黎协定</a:t>
            </a:r>
            <a:r>
              <a:rPr lang="en-US" altLang="zh-CN" sz="2000" b="1" dirty="0"/>
              <a:t>》 </a:t>
            </a:r>
          </a:p>
          <a:p>
            <a:pPr marL="1257300" lvl="2" indent="-342900">
              <a:lnSpc>
                <a:spcPct val="150000"/>
              </a:lnSpc>
              <a:buFont typeface="Wingdings" panose="05000000000000000000" pitchFamily="2" charset="2"/>
              <a:buChar char="n"/>
              <a:defRPr/>
            </a:pPr>
            <a:r>
              <a:rPr lang="zh-CN" altLang="en-US" sz="2000" dirty="0"/>
              <a:t>气候变化资金内涵和范围发生变化。资金问题在</a:t>
            </a:r>
            <a:r>
              <a:rPr lang="en-US" altLang="zh-CN" sz="2000" dirty="0"/>
              <a:t>《</a:t>
            </a:r>
            <a:r>
              <a:rPr lang="zh-CN" altLang="en-US" sz="2000" dirty="0"/>
              <a:t>巴黎协定</a:t>
            </a:r>
            <a:r>
              <a:rPr lang="en-US" altLang="zh-CN" sz="2000" dirty="0"/>
              <a:t>》</a:t>
            </a:r>
            <a:r>
              <a:rPr lang="zh-CN" altLang="en-US" sz="2000" dirty="0"/>
              <a:t>中取得重大进步。 资金目标“使资金流动符合温室气体低排放和气候适应型发展的路径”成为与减缓目标和适 应目标并重的</a:t>
            </a:r>
            <a:r>
              <a:rPr lang="en-US" altLang="zh-CN" sz="2000" dirty="0"/>
              <a:t>《</a:t>
            </a:r>
            <a:r>
              <a:rPr lang="zh-CN" altLang="en-US" sz="2000" dirty="0"/>
              <a:t>巴黎协定</a:t>
            </a:r>
            <a:r>
              <a:rPr lang="en-US" altLang="zh-CN" sz="2000" dirty="0"/>
              <a:t>》</a:t>
            </a:r>
            <a:r>
              <a:rPr lang="zh-CN" altLang="en-US" sz="2000" dirty="0"/>
              <a:t>三大目标之一。 </a:t>
            </a:r>
            <a:endParaRPr lang="en-US" altLang="zh-CN" sz="2000" b="1" dirty="0"/>
          </a:p>
          <a:p>
            <a:pPr marL="1257300" lvl="2" indent="-342900">
              <a:lnSpc>
                <a:spcPct val="150000"/>
              </a:lnSpc>
              <a:buFont typeface="Wingdings" panose="05000000000000000000" pitchFamily="2" charset="2"/>
              <a:buChar char="n"/>
              <a:defRPr/>
            </a:pPr>
            <a:r>
              <a:rPr lang="zh-CN" altLang="en-US" sz="2000" dirty="0"/>
              <a:t>首次明确的资金目标“使资金流动符合温室气体低排放和气候适 应型发展的路径”也为实现全球减缓和适应气候变化的目标指明了方向。</a:t>
            </a:r>
            <a:endParaRPr lang="en-US" altLang="zh-CN" sz="2000" b="1" dirty="0"/>
          </a:p>
          <a:p>
            <a:pPr marL="800100" lvl="1" indent="-342900">
              <a:lnSpc>
                <a:spcPct val="150000"/>
              </a:lnSpc>
              <a:buFont typeface="Wingdings" panose="05000000000000000000" pitchFamily="2" charset="2"/>
              <a:buChar char="n"/>
              <a:defRPr/>
            </a:pPr>
            <a:r>
              <a:rPr lang="en-US" altLang="zh-CN" sz="2000" b="1" dirty="0"/>
              <a:t>2021 </a:t>
            </a:r>
            <a:r>
              <a:rPr lang="zh-CN" altLang="en-US" sz="2000" b="1" dirty="0"/>
              <a:t>年</a:t>
            </a:r>
            <a:r>
              <a:rPr lang="en-US" altLang="zh-CN" sz="2000" b="1" dirty="0"/>
              <a:t>《</a:t>
            </a:r>
            <a:r>
              <a:rPr lang="zh-CN" altLang="en-US" sz="2000" b="1" dirty="0"/>
              <a:t>格拉斯哥气候公约</a:t>
            </a:r>
            <a:r>
              <a:rPr lang="en-US" altLang="zh-CN" sz="2000" b="1" dirty="0"/>
              <a:t>》 </a:t>
            </a:r>
            <a:r>
              <a:rPr lang="zh-CN" altLang="en-US" sz="2000" dirty="0"/>
              <a:t>：承认向发展中国家承诺的到</a:t>
            </a:r>
            <a:r>
              <a:rPr lang="en-US" altLang="zh-CN" sz="2000" dirty="0"/>
              <a:t>2020</a:t>
            </a:r>
            <a:r>
              <a:rPr lang="zh-CN" altLang="en-US" sz="2000" dirty="0"/>
              <a:t>年每年提供</a:t>
            </a:r>
            <a:r>
              <a:rPr lang="en-US" altLang="zh-CN" sz="2000" dirty="0"/>
              <a:t>1000</a:t>
            </a:r>
            <a:r>
              <a:rPr lang="zh-CN" altLang="en-US" sz="2000" dirty="0"/>
              <a:t>亿美元 融资的目标尚未实现，强调需要在</a:t>
            </a:r>
            <a:r>
              <a:rPr lang="en-US" altLang="zh-CN" sz="2000" dirty="0"/>
              <a:t>2025</a:t>
            </a:r>
            <a:r>
              <a:rPr lang="zh-CN" altLang="en-US" sz="2000" dirty="0"/>
              <a:t>年之前实现这一目标，然后进一步提供实现</a:t>
            </a:r>
            <a:r>
              <a:rPr lang="en-US" altLang="zh-CN" sz="2000" dirty="0"/>
              <a:t>《</a:t>
            </a:r>
            <a:r>
              <a:rPr lang="zh-CN" altLang="en-US" sz="2000" dirty="0"/>
              <a:t>巴黎协定</a:t>
            </a:r>
            <a:r>
              <a:rPr lang="en-US" altLang="zh-CN" sz="2000" dirty="0"/>
              <a:t>》</a:t>
            </a:r>
            <a:r>
              <a:rPr lang="zh-CN" altLang="en-US" sz="2000" dirty="0"/>
              <a:t>目标所需的融资，并开始讨论 </a:t>
            </a:r>
            <a:r>
              <a:rPr lang="en-US" altLang="zh-CN" sz="2000" dirty="0"/>
              <a:t>2025 </a:t>
            </a:r>
            <a:r>
              <a:rPr lang="zh-CN" altLang="en-US" sz="2000" dirty="0"/>
              <a:t>年后的融资目标。“长期资金”议程一直持续 到</a:t>
            </a:r>
            <a:r>
              <a:rPr lang="en-US" altLang="zh-CN" sz="2000" dirty="0"/>
              <a:t>2027 </a:t>
            </a:r>
            <a:r>
              <a:rPr lang="zh-CN" altLang="en-US" sz="2000" dirty="0"/>
              <a:t>年，以使人们能够继续关注这一目标。缔约方还首次同意提交一份关于</a:t>
            </a:r>
            <a:r>
              <a:rPr lang="en-US" altLang="zh-CN" sz="2000" dirty="0"/>
              <a:t>1000</a:t>
            </a:r>
            <a:r>
              <a:rPr lang="zh-CN" altLang="en-US" sz="2000" dirty="0"/>
              <a:t>亿美 元进展情况的报告，以确保发展中国家有发言权并进一步巩固信任</a:t>
            </a:r>
          </a:p>
        </p:txBody>
      </p:sp>
    </p:spTree>
    <p:extLst>
      <p:ext uri="{BB962C8B-B14F-4D97-AF65-F5344CB8AC3E}">
        <p14:creationId xmlns:p14="http://schemas.microsoft.com/office/powerpoint/2010/main" val="373704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国际气候金融体系的发展历程</a:t>
            </a:r>
          </a:p>
        </p:txBody>
      </p:sp>
      <p:sp>
        <p:nvSpPr>
          <p:cNvPr id="2" name="矩形 1">
            <a:extLst>
              <a:ext uri="{FF2B5EF4-FFF2-40B4-BE49-F238E27FC236}">
                <a16:creationId xmlns:a16="http://schemas.microsoft.com/office/drawing/2014/main" id="{53944330-7AC6-0162-8A54-D0B12D174650}"/>
              </a:ext>
            </a:extLst>
          </p:cNvPr>
          <p:cNvSpPr/>
          <p:nvPr/>
        </p:nvSpPr>
        <p:spPr>
          <a:xfrm>
            <a:off x="546652" y="1056783"/>
            <a:ext cx="11098695" cy="58041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气候资金机制的形成与发展</a:t>
            </a:r>
            <a:endParaRPr lang="en-US" altLang="zh-CN" sz="2400" b="1" dirty="0"/>
          </a:p>
        </p:txBody>
      </p:sp>
      <p:pic>
        <p:nvPicPr>
          <p:cNvPr id="4" name="图片 3">
            <a:extLst>
              <a:ext uri="{FF2B5EF4-FFF2-40B4-BE49-F238E27FC236}">
                <a16:creationId xmlns:a16="http://schemas.microsoft.com/office/drawing/2014/main" id="{DB97D3CE-F36D-AA05-E7A1-85506D95CBA2}"/>
              </a:ext>
            </a:extLst>
          </p:cNvPr>
          <p:cNvPicPr>
            <a:picLocks noChangeAspect="1"/>
          </p:cNvPicPr>
          <p:nvPr/>
        </p:nvPicPr>
        <p:blipFill rotWithShape="1">
          <a:blip r:embed="rId2"/>
          <a:srcRect b="31255"/>
          <a:stretch/>
        </p:blipFill>
        <p:spPr>
          <a:xfrm>
            <a:off x="1670446" y="1637198"/>
            <a:ext cx="8851107" cy="4885782"/>
          </a:xfrm>
          <a:prstGeom prst="rect">
            <a:avLst/>
          </a:prstGeom>
        </p:spPr>
      </p:pic>
    </p:spTree>
    <p:extLst>
      <p:ext uri="{BB962C8B-B14F-4D97-AF65-F5344CB8AC3E}">
        <p14:creationId xmlns:p14="http://schemas.microsoft.com/office/powerpoint/2010/main" val="57528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8632" y="2810675"/>
            <a:ext cx="4854121" cy="997615"/>
          </a:xfrm>
        </p:spPr>
        <p:txBody>
          <a:bodyPr wrap="square">
            <a:noAutofit/>
          </a:bodyPr>
          <a:lstStyle/>
          <a:p>
            <a:pPr lvl="0">
              <a:lnSpc>
                <a:spcPct val="150000"/>
              </a:lnSpc>
            </a:pPr>
            <a:r>
              <a:rPr lang="zh-CN" altLang="en-US" dirty="0"/>
              <a:t>第二章</a:t>
            </a:r>
            <a:br>
              <a:rPr lang="en-US" altLang="zh-CN" dirty="0"/>
            </a:br>
            <a:r>
              <a:rPr lang="zh-CN" altLang="en-US" dirty="0"/>
              <a:t>国际气候金融体系</a:t>
            </a:r>
            <a:endParaRPr lang="en-US" dirty="0"/>
          </a:p>
        </p:txBody>
      </p:sp>
    </p:spTree>
    <p:custDataLst>
      <p:tags r:id="rId1"/>
    </p:custDataLst>
    <p:extLst>
      <p:ext uri="{BB962C8B-B14F-4D97-AF65-F5344CB8AC3E}">
        <p14:creationId xmlns:p14="http://schemas.microsoft.com/office/powerpoint/2010/main" val="136286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国家和区域气候金融机制</a:t>
            </a:r>
          </a:p>
        </p:txBody>
      </p:sp>
      <p:sp>
        <p:nvSpPr>
          <p:cNvPr id="2" name="矩形 1">
            <a:extLst>
              <a:ext uri="{FF2B5EF4-FFF2-40B4-BE49-F238E27FC236}">
                <a16:creationId xmlns:a16="http://schemas.microsoft.com/office/drawing/2014/main" id="{53944330-7AC6-0162-8A54-D0B12D174650}"/>
              </a:ext>
            </a:extLst>
          </p:cNvPr>
          <p:cNvSpPr/>
          <p:nvPr/>
        </p:nvSpPr>
        <p:spPr>
          <a:xfrm>
            <a:off x="7678271" y="1753798"/>
            <a:ext cx="4154089" cy="3329190"/>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dirty="0"/>
              <a:t>全球气候金融框架复杂且在不断发展。资金通过</a:t>
            </a:r>
            <a:r>
              <a:rPr lang="en-US" altLang="zh-CN" sz="2400" dirty="0"/>
              <a:t>《</a:t>
            </a:r>
            <a:r>
              <a:rPr lang="zh-CN" altLang="en-US" sz="2400" dirty="0"/>
              <a:t>公约</a:t>
            </a:r>
            <a:r>
              <a:rPr lang="en-US" altLang="zh-CN" sz="2400" dirty="0"/>
              <a:t>》</a:t>
            </a:r>
            <a:r>
              <a:rPr lang="zh-CN" altLang="en-US" sz="2400" dirty="0"/>
              <a:t>框架内和框架外多边渠道、 双边渠道，以及国家、区域倡议的渠道进行流通</a:t>
            </a:r>
            <a:endParaRPr lang="en-US" altLang="zh-CN" sz="2400" b="1" dirty="0"/>
          </a:p>
        </p:txBody>
      </p:sp>
      <p:pic>
        <p:nvPicPr>
          <p:cNvPr id="3" name="图片 1" descr="框架">
            <a:extLst>
              <a:ext uri="{FF2B5EF4-FFF2-40B4-BE49-F238E27FC236}">
                <a16:creationId xmlns:a16="http://schemas.microsoft.com/office/drawing/2014/main" id="{A2EACD06-F827-97F3-4641-F41C627C40F0}"/>
              </a:ext>
            </a:extLst>
          </p:cNvPr>
          <p:cNvPicPr>
            <a:picLocks noChangeAspect="1"/>
          </p:cNvPicPr>
          <p:nvPr/>
        </p:nvPicPr>
        <p:blipFill>
          <a:blip r:embed="rId2"/>
          <a:stretch>
            <a:fillRect/>
          </a:stretch>
        </p:blipFill>
        <p:spPr>
          <a:xfrm>
            <a:off x="171381" y="1045212"/>
            <a:ext cx="7220065" cy="5675628"/>
          </a:xfrm>
          <a:prstGeom prst="rect">
            <a:avLst/>
          </a:prstGeom>
        </p:spPr>
      </p:pic>
    </p:spTree>
    <p:extLst>
      <p:ext uri="{BB962C8B-B14F-4D97-AF65-F5344CB8AC3E}">
        <p14:creationId xmlns:p14="http://schemas.microsoft.com/office/powerpoint/2010/main" val="245936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国家和区域气候金融机制</a:t>
            </a:r>
          </a:p>
        </p:txBody>
      </p:sp>
      <p:sp>
        <p:nvSpPr>
          <p:cNvPr id="2" name="矩形 1">
            <a:extLst>
              <a:ext uri="{FF2B5EF4-FFF2-40B4-BE49-F238E27FC236}">
                <a16:creationId xmlns:a16="http://schemas.microsoft.com/office/drawing/2014/main" id="{53944330-7AC6-0162-8A54-D0B12D174650}"/>
              </a:ext>
            </a:extLst>
          </p:cNvPr>
          <p:cNvSpPr/>
          <p:nvPr/>
        </p:nvSpPr>
        <p:spPr>
          <a:xfrm>
            <a:off x="583232" y="1215916"/>
            <a:ext cx="11025536" cy="474431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多边机制</a:t>
            </a:r>
            <a:endParaRPr lang="en-US" altLang="zh-CN" sz="2400" b="1" dirty="0"/>
          </a:p>
          <a:p>
            <a:pPr marL="800100" lvl="1" indent="-342900" algn="just">
              <a:lnSpc>
                <a:spcPct val="150000"/>
              </a:lnSpc>
              <a:buFont typeface="Wingdings" panose="05000000000000000000" pitchFamily="2" charset="2"/>
              <a:buChar char="n"/>
              <a:defRPr/>
            </a:pPr>
            <a:r>
              <a:rPr lang="zh-CN" altLang="en-US" sz="2000" dirty="0"/>
              <a:t>多边渠道的机构是指由三个及以上国家政府设立和主导的国际机构，其理事成员不仅包括捐赠的发达国家，也包括借款的发展中国家</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它设立的主要目标是在全球范围内消除贫困、促进可持续发展</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多边机制往往不同于捐助国主导的治理结构，其会使发展中国家在决策中有更大的发言权和代表性。</a:t>
            </a:r>
            <a:endParaRPr lang="en-US" altLang="zh-CN" sz="2000" dirty="0"/>
          </a:p>
          <a:p>
            <a:pPr marL="800100" lvl="1" indent="-342900" algn="just">
              <a:lnSpc>
                <a:spcPct val="150000"/>
              </a:lnSpc>
              <a:buFont typeface="Wingdings" panose="05000000000000000000" pitchFamily="2" charset="2"/>
              <a:buChar char="n"/>
              <a:defRPr/>
            </a:pPr>
            <a:r>
              <a:rPr lang="zh-CN" altLang="en-US" sz="2000" b="1" dirty="0"/>
              <a:t>主要的多边气候基金</a:t>
            </a:r>
            <a:endParaRPr lang="en-US" altLang="zh-CN" sz="2000" b="1" dirty="0"/>
          </a:p>
          <a:p>
            <a:pPr marL="1257300" lvl="2" indent="-342900" algn="just">
              <a:lnSpc>
                <a:spcPct val="150000"/>
              </a:lnSpc>
              <a:buFont typeface="Wingdings" panose="05000000000000000000" pitchFamily="2" charset="2"/>
              <a:buChar char="n"/>
              <a:defRPr/>
            </a:pPr>
            <a:r>
              <a:rPr lang="en-US" altLang="zh-CN" sz="2000" dirty="0"/>
              <a:t>《</a:t>
            </a:r>
            <a:r>
              <a:rPr lang="zh-CN" altLang="en-US" sz="2000" dirty="0"/>
              <a:t>公约</a:t>
            </a:r>
            <a:r>
              <a:rPr lang="en-US" altLang="zh-CN" sz="2000" dirty="0"/>
              <a:t>》</a:t>
            </a:r>
            <a:r>
              <a:rPr lang="zh-CN" altLang="en-US" sz="2000" dirty="0"/>
              <a:t>框架内的主要资金机制：绿色气候基金、适应基金等</a:t>
            </a:r>
            <a:endParaRPr lang="en-US" altLang="zh-CN" sz="2000" dirty="0"/>
          </a:p>
          <a:p>
            <a:pPr marL="1257300" lvl="2" indent="-342900" algn="just">
              <a:lnSpc>
                <a:spcPct val="150000"/>
              </a:lnSpc>
              <a:buFont typeface="Wingdings" panose="05000000000000000000" pitchFamily="2" charset="2"/>
              <a:buChar char="n"/>
              <a:defRPr/>
            </a:pPr>
            <a:r>
              <a:rPr lang="en-US" altLang="zh-CN" sz="2000" dirty="0"/>
              <a:t>《</a:t>
            </a:r>
            <a:r>
              <a:rPr lang="zh-CN" altLang="en-US" sz="2000" dirty="0"/>
              <a:t>公约</a:t>
            </a:r>
            <a:r>
              <a:rPr lang="en-US" altLang="zh-CN" sz="2000" dirty="0"/>
              <a:t>》</a:t>
            </a:r>
            <a:r>
              <a:rPr lang="zh-CN" altLang="en-US" sz="2000" dirty="0"/>
              <a:t>框架外的主要资金机制：气候投资基金、中非森林倡议等</a:t>
            </a:r>
            <a:endParaRPr lang="en-US" altLang="zh-CN" sz="2000" dirty="0"/>
          </a:p>
          <a:p>
            <a:pPr marL="1257300" lvl="2" indent="-342900" algn="just">
              <a:lnSpc>
                <a:spcPct val="150000"/>
              </a:lnSpc>
              <a:buFont typeface="Wingdings" panose="05000000000000000000" pitchFamily="2" charset="2"/>
              <a:buChar char="n"/>
              <a:defRPr/>
            </a:pPr>
            <a:endParaRPr lang="en-US" altLang="zh-CN" sz="2000" dirty="0"/>
          </a:p>
        </p:txBody>
      </p:sp>
    </p:spTree>
    <p:extLst>
      <p:ext uri="{BB962C8B-B14F-4D97-AF65-F5344CB8AC3E}">
        <p14:creationId xmlns:p14="http://schemas.microsoft.com/office/powerpoint/2010/main" val="200913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国家和区域气候金融机制</a:t>
            </a:r>
          </a:p>
        </p:txBody>
      </p:sp>
      <p:sp>
        <p:nvSpPr>
          <p:cNvPr id="2" name="矩形 1">
            <a:extLst>
              <a:ext uri="{FF2B5EF4-FFF2-40B4-BE49-F238E27FC236}">
                <a16:creationId xmlns:a16="http://schemas.microsoft.com/office/drawing/2014/main" id="{53944330-7AC6-0162-8A54-D0B12D174650}"/>
              </a:ext>
            </a:extLst>
          </p:cNvPr>
          <p:cNvSpPr/>
          <p:nvPr/>
        </p:nvSpPr>
        <p:spPr>
          <a:xfrm>
            <a:off x="583232" y="1215916"/>
            <a:ext cx="11025536" cy="5208092"/>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绿色气候基金</a:t>
            </a:r>
            <a:endParaRPr lang="en-US" altLang="zh-CN" sz="2400" b="1" dirty="0"/>
          </a:p>
          <a:p>
            <a:pPr marL="800100" lvl="1" indent="-342900" algn="just">
              <a:lnSpc>
                <a:spcPct val="150000"/>
              </a:lnSpc>
              <a:buFont typeface="Wingdings" panose="05000000000000000000" pitchFamily="2" charset="2"/>
              <a:buChar char="n"/>
              <a:defRPr/>
            </a:pPr>
            <a:r>
              <a:rPr lang="en-US" altLang="zh-CN" sz="2000" dirty="0"/>
              <a:t>2010 </a:t>
            </a:r>
            <a:r>
              <a:rPr lang="zh-CN" altLang="en-US" sz="2000" dirty="0"/>
              <a:t>年坎昆会议通过决议，建立绿色气候基金，并将该基金作为缔约方协议的金融机制的运作实体，以支持发展中国家减缓气候变化的计划、项目、政策和其他活动。</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总部设在韩国，由代表各国的</a:t>
            </a:r>
            <a:r>
              <a:rPr lang="en-US" altLang="zh-CN" sz="2000" dirty="0"/>
              <a:t>24</a:t>
            </a:r>
            <a:r>
              <a:rPr lang="zh-CN" altLang="en-US" sz="2000" dirty="0"/>
              <a:t>名理事会成员管理，并接受</a:t>
            </a:r>
            <a:r>
              <a:rPr lang="en-US" altLang="zh-CN" sz="2000" dirty="0"/>
              <a:t>COP</a:t>
            </a:r>
            <a:r>
              <a:rPr lang="zh-CN" altLang="en-US" sz="2000" dirty="0"/>
              <a:t>的指导</a:t>
            </a:r>
            <a:endParaRPr lang="en-US" altLang="zh-CN" sz="2000" dirty="0"/>
          </a:p>
          <a:p>
            <a:pPr marL="800100" lvl="1" indent="-342900" algn="just">
              <a:lnSpc>
                <a:spcPct val="150000"/>
              </a:lnSpc>
              <a:buFont typeface="Wingdings" panose="05000000000000000000" pitchFamily="2" charset="2"/>
              <a:buChar char="n"/>
              <a:defRPr/>
            </a:pPr>
            <a:r>
              <a:rPr lang="en-US" altLang="zh-CN" sz="2000" dirty="0"/>
              <a:t>2011</a:t>
            </a:r>
            <a:r>
              <a:rPr lang="zh-CN" altLang="en-US" sz="2000" dirty="0"/>
              <a:t>年</a:t>
            </a:r>
            <a:r>
              <a:rPr lang="en-US" altLang="zh-CN" sz="2000" dirty="0"/>
              <a:t>12</a:t>
            </a:r>
            <a:r>
              <a:rPr lang="zh-CN" altLang="en-US" sz="2000" dirty="0"/>
              <a:t>月德班气候大会上，绿色气候基金正式启动</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绿色气候基金的目标是扩大人类应对气候变化的集体行动</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该基金旨在大规模调动资金投资于地球家园的温室气体低排放和气候适应型发展</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它将资源分配给发展中国家的温室气体低排放和气候适应型项目与计划</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基金组织特别关注易受气候变化影响的社会，特别是最不发达国家（</a:t>
            </a:r>
            <a:r>
              <a:rPr lang="en-US" altLang="zh-CN" sz="2000" dirty="0"/>
              <a:t>least developed countries</a:t>
            </a:r>
            <a:r>
              <a:rPr lang="zh-CN" altLang="en-US" sz="2000" dirty="0"/>
              <a:t>，</a:t>
            </a:r>
            <a:r>
              <a:rPr lang="en-US" altLang="zh-CN" sz="2000" dirty="0"/>
              <a:t>LDCs</a:t>
            </a:r>
            <a:r>
              <a:rPr lang="zh-CN" altLang="en-US" sz="2000" dirty="0"/>
              <a:t>）、小岛屿发展中国家（</a:t>
            </a:r>
            <a:r>
              <a:rPr lang="en-US" altLang="zh-CN" sz="2000" dirty="0"/>
              <a:t>small island developing states</a:t>
            </a:r>
            <a:r>
              <a:rPr lang="zh-CN" altLang="en-US" sz="2000" dirty="0"/>
              <a:t>，</a:t>
            </a:r>
            <a:r>
              <a:rPr lang="en-US" altLang="zh-CN" sz="2000" dirty="0"/>
              <a:t>SIDS</a:t>
            </a:r>
            <a:r>
              <a:rPr lang="zh-CN" altLang="en-US" sz="2000" dirty="0"/>
              <a:t>）和非洲国家（</a:t>
            </a:r>
            <a:r>
              <a:rPr lang="en-US" altLang="zh-CN" sz="2000" dirty="0"/>
              <a:t>African states</a:t>
            </a:r>
            <a:r>
              <a:rPr lang="zh-CN" altLang="en-US" sz="2000" dirty="0"/>
              <a:t>）的需求</a:t>
            </a:r>
            <a:endParaRPr lang="en-US" altLang="zh-CN" sz="2000" dirty="0"/>
          </a:p>
        </p:txBody>
      </p:sp>
    </p:spTree>
    <p:extLst>
      <p:ext uri="{BB962C8B-B14F-4D97-AF65-F5344CB8AC3E}">
        <p14:creationId xmlns:p14="http://schemas.microsoft.com/office/powerpoint/2010/main" val="3931209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国家和区域气候金融机制</a:t>
            </a:r>
          </a:p>
        </p:txBody>
      </p:sp>
      <p:sp>
        <p:nvSpPr>
          <p:cNvPr id="2" name="矩形 1">
            <a:extLst>
              <a:ext uri="{FF2B5EF4-FFF2-40B4-BE49-F238E27FC236}">
                <a16:creationId xmlns:a16="http://schemas.microsoft.com/office/drawing/2014/main" id="{53944330-7AC6-0162-8A54-D0B12D174650}"/>
              </a:ext>
            </a:extLst>
          </p:cNvPr>
          <p:cNvSpPr/>
          <p:nvPr/>
        </p:nvSpPr>
        <p:spPr>
          <a:xfrm>
            <a:off x="583232" y="1215916"/>
            <a:ext cx="11025536" cy="5311390"/>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气候投资基金</a:t>
            </a:r>
            <a:endParaRPr lang="en-US" altLang="zh-CN" sz="2400" b="1" dirty="0"/>
          </a:p>
          <a:p>
            <a:pPr marL="800100" lvl="1" indent="-342900" algn="just">
              <a:lnSpc>
                <a:spcPct val="150000"/>
              </a:lnSpc>
              <a:buFont typeface="Wingdings" panose="05000000000000000000" pitchFamily="2" charset="2"/>
              <a:buChar char="n"/>
              <a:defRPr/>
            </a:pPr>
            <a:r>
              <a:rPr lang="zh-CN" altLang="en-US" sz="2000" dirty="0"/>
              <a:t>气候投资基金是治理模式最成熟的</a:t>
            </a:r>
            <a:r>
              <a:rPr lang="en-US" altLang="zh-CN" sz="2000" dirty="0"/>
              <a:t>《</a:t>
            </a:r>
            <a:r>
              <a:rPr lang="zh-CN" altLang="en-US" sz="2000" dirty="0"/>
              <a:t>公约</a:t>
            </a:r>
            <a:r>
              <a:rPr lang="en-US" altLang="zh-CN" sz="2000" dirty="0"/>
              <a:t>》</a:t>
            </a:r>
            <a:r>
              <a:rPr lang="zh-CN" altLang="en-US" sz="2000" dirty="0"/>
              <a:t>框架外资金机构</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成立于</a:t>
            </a:r>
            <a:r>
              <a:rPr lang="en-US" altLang="zh-CN" sz="2000" dirty="0"/>
              <a:t>2008</a:t>
            </a:r>
            <a:r>
              <a:rPr lang="zh-CN" altLang="en-US" sz="2000" dirty="0"/>
              <a:t>年，由 </a:t>
            </a:r>
            <a:r>
              <a:rPr lang="en-US" altLang="zh-CN" sz="2000" dirty="0"/>
              <a:t>9 </a:t>
            </a:r>
            <a:r>
              <a:rPr lang="zh-CN" altLang="en-US" sz="2000" dirty="0"/>
              <a:t>个欧洲国家、</a:t>
            </a:r>
            <a:r>
              <a:rPr lang="en-US" altLang="zh-CN" sz="2000" dirty="0"/>
              <a:t>2</a:t>
            </a:r>
            <a:r>
              <a:rPr lang="zh-CN" altLang="en-US" sz="2000" dirty="0"/>
              <a:t>个北美洲国家和</a:t>
            </a:r>
            <a:r>
              <a:rPr lang="en-US" altLang="zh-CN" sz="2000" dirty="0"/>
              <a:t>3</a:t>
            </a:r>
            <a:r>
              <a:rPr lang="zh-CN" altLang="en-US" sz="2000" dirty="0"/>
              <a:t>个亚太国家，共计</a:t>
            </a:r>
            <a:r>
              <a:rPr lang="en-US" altLang="zh-CN" sz="2000" dirty="0"/>
              <a:t>14</a:t>
            </a:r>
            <a:r>
              <a:rPr lang="zh-CN" altLang="en-US" sz="2000" dirty="0"/>
              <a:t>个发达国家共同出资设立，其资金由世界银行托管</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气候投资基金的建立标志着气候资金正式进入最具影响力国家的决策部门的视野，成为其经济发展决策及投资战略的最重要组成部分</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气候投资基金发展了清洁技术基金、气候适应试点项目、森林投资计划和低收入国 家可再生能源扩大项目等四个关键项目，旨在大规模支持</a:t>
            </a:r>
            <a:r>
              <a:rPr lang="en-US" altLang="zh-CN" sz="2000" dirty="0"/>
              <a:t>48</a:t>
            </a:r>
            <a:r>
              <a:rPr lang="zh-CN" altLang="en-US" sz="2000" dirty="0"/>
              <a:t>个国家的气候变化适应活动</a:t>
            </a:r>
            <a:endParaRPr lang="en-US" altLang="zh-CN" sz="2000" dirty="0"/>
          </a:p>
          <a:p>
            <a:pPr marL="1257300" lvl="2" indent="-342900" algn="just">
              <a:lnSpc>
                <a:spcPct val="150000"/>
              </a:lnSpc>
              <a:buFont typeface="Wingdings" panose="05000000000000000000" pitchFamily="2" charset="2"/>
              <a:buChar char="n"/>
              <a:defRPr/>
            </a:pPr>
            <a:r>
              <a:rPr lang="zh-CN" altLang="en-US" sz="1600" dirty="0"/>
              <a:t>不同类型的项目资金投资的项目和目的国会有所差别，如森林投资计划捐助国包括澳大利亚、丹麦、日本、挪威、 西班牙、瑞典、英国和美国；截至</a:t>
            </a:r>
            <a:r>
              <a:rPr lang="en-US" altLang="zh-CN" sz="1600" dirty="0"/>
              <a:t>2023</a:t>
            </a:r>
            <a:r>
              <a:rPr lang="zh-CN" altLang="en-US" sz="1600" dirty="0"/>
              <a:t>年，已在</a:t>
            </a:r>
            <a:r>
              <a:rPr lang="en-US" altLang="zh-CN" sz="1600" dirty="0"/>
              <a:t>23</a:t>
            </a:r>
            <a:r>
              <a:rPr lang="zh-CN" altLang="en-US" sz="1600" dirty="0"/>
              <a:t>个国家开展活动，包括孟加拉国、 巴西、布基纳法索、柬埔寨、喀麦隆、刚果（布）、科特迪瓦、刚果（金）、厄瓜多尔、 加纳、危地马拉、圭亚那、洪都拉斯、印度尼西亚、老挝、墨西哥、莫桑比克、尼泊尔、 秘鲁、卢旺达、突尼斯、乌干达和赞比亚。 </a:t>
            </a:r>
            <a:endParaRPr lang="en-US" altLang="zh-CN" sz="1600" dirty="0"/>
          </a:p>
        </p:txBody>
      </p:sp>
    </p:spTree>
    <p:extLst>
      <p:ext uri="{BB962C8B-B14F-4D97-AF65-F5344CB8AC3E}">
        <p14:creationId xmlns:p14="http://schemas.microsoft.com/office/powerpoint/2010/main" val="3801367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国家和区域气候金融机制</a:t>
            </a:r>
          </a:p>
        </p:txBody>
      </p:sp>
      <p:sp>
        <p:nvSpPr>
          <p:cNvPr id="2" name="矩形 1">
            <a:extLst>
              <a:ext uri="{FF2B5EF4-FFF2-40B4-BE49-F238E27FC236}">
                <a16:creationId xmlns:a16="http://schemas.microsoft.com/office/drawing/2014/main" id="{53944330-7AC6-0162-8A54-D0B12D174650}"/>
              </a:ext>
            </a:extLst>
          </p:cNvPr>
          <p:cNvSpPr/>
          <p:nvPr/>
        </p:nvSpPr>
        <p:spPr>
          <a:xfrm>
            <a:off x="583232" y="1215916"/>
            <a:ext cx="11025536" cy="197643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多边气候基金规模</a:t>
            </a:r>
            <a:endParaRPr lang="en-US" altLang="zh-CN" sz="2400" b="1" dirty="0"/>
          </a:p>
          <a:p>
            <a:pPr marL="800100" lvl="1" indent="-342900" algn="just">
              <a:lnSpc>
                <a:spcPct val="150000"/>
              </a:lnSpc>
              <a:buFont typeface="Wingdings" panose="05000000000000000000" pitchFamily="2" charset="2"/>
              <a:buChar char="n"/>
              <a:defRPr/>
            </a:pPr>
            <a:r>
              <a:rPr lang="zh-CN" altLang="en-US" sz="2000" dirty="0"/>
              <a:t>迄今为止，绿色气候基金是全球规模最大的多边气候基金</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截至</a:t>
            </a:r>
            <a:r>
              <a:rPr lang="en-US" altLang="zh-CN" sz="2000" dirty="0"/>
              <a:t>2023</a:t>
            </a:r>
            <a:r>
              <a:rPr lang="zh-CN" altLang="en-US" sz="2000" dirty="0"/>
              <a:t>年</a:t>
            </a:r>
            <a:r>
              <a:rPr lang="en-US" altLang="zh-CN" sz="2000" dirty="0"/>
              <a:t>2</a:t>
            </a:r>
            <a:r>
              <a:rPr lang="zh-CN" altLang="en-US" sz="2000" dirty="0"/>
              <a:t>月，英国为承诺金额和存储金额最多的国家，而印度为接受捐助数额最大的国家</a:t>
            </a:r>
            <a:endParaRPr lang="en-US" altLang="zh-CN" sz="2000" dirty="0"/>
          </a:p>
        </p:txBody>
      </p:sp>
      <p:pic>
        <p:nvPicPr>
          <p:cNvPr id="4" name="图片 3">
            <a:extLst>
              <a:ext uri="{FF2B5EF4-FFF2-40B4-BE49-F238E27FC236}">
                <a16:creationId xmlns:a16="http://schemas.microsoft.com/office/drawing/2014/main" id="{C32CDB9F-9F2F-B821-882B-059AAB1861D2}"/>
              </a:ext>
            </a:extLst>
          </p:cNvPr>
          <p:cNvPicPr>
            <a:picLocks noChangeAspect="1"/>
          </p:cNvPicPr>
          <p:nvPr/>
        </p:nvPicPr>
        <p:blipFill>
          <a:blip r:embed="rId2"/>
          <a:stretch>
            <a:fillRect/>
          </a:stretch>
        </p:blipFill>
        <p:spPr>
          <a:xfrm>
            <a:off x="2112869" y="3080313"/>
            <a:ext cx="8254813" cy="3640527"/>
          </a:xfrm>
          <a:prstGeom prst="rect">
            <a:avLst/>
          </a:prstGeom>
        </p:spPr>
      </p:pic>
    </p:spTree>
    <p:extLst>
      <p:ext uri="{BB962C8B-B14F-4D97-AF65-F5344CB8AC3E}">
        <p14:creationId xmlns:p14="http://schemas.microsoft.com/office/powerpoint/2010/main" val="341506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国家和区域气候金融机制</a:t>
            </a:r>
          </a:p>
        </p:txBody>
      </p:sp>
      <p:sp>
        <p:nvSpPr>
          <p:cNvPr id="2" name="矩形 1">
            <a:extLst>
              <a:ext uri="{FF2B5EF4-FFF2-40B4-BE49-F238E27FC236}">
                <a16:creationId xmlns:a16="http://schemas.microsoft.com/office/drawing/2014/main" id="{53944330-7AC6-0162-8A54-D0B12D174650}"/>
              </a:ext>
            </a:extLst>
          </p:cNvPr>
          <p:cNvSpPr/>
          <p:nvPr/>
        </p:nvSpPr>
        <p:spPr>
          <a:xfrm>
            <a:off x="583232" y="1215916"/>
            <a:ext cx="11025536" cy="5577424"/>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案例：绿色气候基金投资项目</a:t>
            </a:r>
            <a:endParaRPr lang="en-US" altLang="zh-CN" sz="2400" b="1" dirty="0"/>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lang="en-US" altLang="zh-CN" sz="2400" b="1" dirty="0"/>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lang="en-US" altLang="zh-CN" sz="2400" b="1" dirty="0"/>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lang="en-US" altLang="zh-CN" sz="2400" b="1" dirty="0"/>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endParaRPr lang="en-US" altLang="zh-CN" sz="2400" b="1" dirty="0"/>
          </a:p>
          <a:p>
            <a:pPr marL="800100" lvl="1" indent="-342900" algn="just">
              <a:lnSpc>
                <a:spcPct val="150000"/>
              </a:lnSpc>
              <a:buFont typeface="Wingdings" panose="05000000000000000000" pitchFamily="2" charset="2"/>
              <a:buChar char="n"/>
              <a:defRPr/>
            </a:pPr>
            <a:endParaRPr lang="en-US" altLang="zh-CN" sz="2000" dirty="0"/>
          </a:p>
          <a:p>
            <a:pPr marL="800100" lvl="1" indent="-342900" algn="just">
              <a:lnSpc>
                <a:spcPct val="150000"/>
              </a:lnSpc>
              <a:buFont typeface="Wingdings" panose="05000000000000000000" pitchFamily="2" charset="2"/>
              <a:buChar char="n"/>
              <a:defRPr/>
            </a:pPr>
            <a:endParaRPr lang="en-US" altLang="zh-CN" sz="2000" dirty="0"/>
          </a:p>
          <a:p>
            <a:pPr marL="800100" lvl="1" indent="-342900" algn="just">
              <a:lnSpc>
                <a:spcPct val="150000"/>
              </a:lnSpc>
              <a:buFont typeface="Wingdings" panose="05000000000000000000" pitchFamily="2" charset="2"/>
              <a:buChar char="n"/>
              <a:defRPr/>
            </a:pPr>
            <a:r>
              <a:rPr lang="zh-CN" altLang="en-US" sz="2000" dirty="0"/>
              <a:t>绿色气候基金表示：“水资源再利用计划将支持构建混合融资方案，并为缺水国家创建一种新的资产类别。南非是最容易受到气候变化影响的国家之一。” </a:t>
            </a:r>
            <a:endParaRPr lang="en-US" altLang="zh-CN" sz="2000" dirty="0"/>
          </a:p>
          <a:p>
            <a:pPr marL="800100" lvl="1" indent="-342900" algn="just">
              <a:lnSpc>
                <a:spcPct val="150000"/>
              </a:lnSpc>
              <a:buFont typeface="Wingdings" panose="05000000000000000000" pitchFamily="2" charset="2"/>
              <a:buChar char="n"/>
              <a:defRPr/>
            </a:pPr>
            <a:r>
              <a:rPr lang="zh-CN" altLang="en-US" sz="2000" dirty="0"/>
              <a:t>该基金将包括次级和高级贷款、赠款、股权和担保。总体而言，</a:t>
            </a:r>
            <a:r>
              <a:rPr lang="en-US" altLang="zh-CN" sz="2000" dirty="0"/>
              <a:t>14</a:t>
            </a:r>
            <a:r>
              <a:rPr lang="zh-CN" altLang="en-US" sz="2000" dirty="0"/>
              <a:t>亿美元将用于资助项目，</a:t>
            </a:r>
            <a:r>
              <a:rPr lang="en-US" altLang="zh-CN" sz="2000" dirty="0"/>
              <a:t>6200</a:t>
            </a:r>
            <a:r>
              <a:rPr lang="zh-CN" altLang="en-US" sz="2000" dirty="0"/>
              <a:t>万美元将用于支持该计划，</a:t>
            </a:r>
            <a:r>
              <a:rPr lang="en-US" altLang="zh-CN" sz="2000" dirty="0"/>
              <a:t>1000</a:t>
            </a:r>
            <a:r>
              <a:rPr lang="zh-CN" altLang="en-US" sz="2000" dirty="0"/>
              <a:t>万美元将用于提高认识和沟通。 </a:t>
            </a:r>
            <a:endParaRPr lang="en-US" altLang="zh-CN" sz="2000" dirty="0"/>
          </a:p>
        </p:txBody>
      </p:sp>
      <p:sp>
        <p:nvSpPr>
          <p:cNvPr id="8" name="文本框 7">
            <a:extLst>
              <a:ext uri="{FF2B5EF4-FFF2-40B4-BE49-F238E27FC236}">
                <a16:creationId xmlns:a16="http://schemas.microsoft.com/office/drawing/2014/main" id="{1125109B-CA2C-471D-E635-8E8F5DD363A5}"/>
              </a:ext>
            </a:extLst>
          </p:cNvPr>
          <p:cNvSpPr txBox="1"/>
          <p:nvPr/>
        </p:nvSpPr>
        <p:spPr>
          <a:xfrm>
            <a:off x="887476" y="3151926"/>
            <a:ext cx="10721292" cy="17054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en-US" dirty="0">
                <a:latin typeface="+mn-ea"/>
              </a:rPr>
              <a:t>作为全球最大的气候基金，</a:t>
            </a:r>
            <a:r>
              <a:rPr lang="en-US" altLang="zh-CN" dirty="0">
                <a:latin typeface="+mn-ea"/>
              </a:rPr>
              <a:t>2023</a:t>
            </a:r>
            <a:r>
              <a:rPr lang="zh-CN" altLang="en-US" dirty="0">
                <a:latin typeface="+mn-ea"/>
              </a:rPr>
              <a:t>年</a:t>
            </a:r>
            <a:r>
              <a:rPr lang="en-US" altLang="zh-CN" dirty="0">
                <a:latin typeface="+mn-ea"/>
              </a:rPr>
              <a:t>7</a:t>
            </a:r>
            <a:r>
              <a:rPr lang="zh-CN" altLang="en-US" dirty="0">
                <a:latin typeface="+mn-ea"/>
              </a:rPr>
              <a:t>月，绿色气候基金组织将投资</a:t>
            </a:r>
            <a:r>
              <a:rPr lang="en-US" altLang="zh-CN" dirty="0">
                <a:latin typeface="+mn-ea"/>
              </a:rPr>
              <a:t>2.35</a:t>
            </a:r>
            <a:r>
              <a:rPr lang="zh-CN" altLang="en-US" dirty="0">
                <a:latin typeface="+mn-ea"/>
              </a:rPr>
              <a:t>亿美元，为 南非的一个水资源再利用基础设施基金提供资金，其中 </a:t>
            </a:r>
            <a:r>
              <a:rPr lang="en-US" altLang="zh-CN" dirty="0">
                <a:latin typeface="+mn-ea"/>
              </a:rPr>
              <a:t>2 </a:t>
            </a:r>
            <a:r>
              <a:rPr lang="zh-CN" altLang="en-US" dirty="0">
                <a:latin typeface="+mn-ea"/>
              </a:rPr>
              <a:t>亿美元以贷款形式提供，而余下的</a:t>
            </a:r>
            <a:r>
              <a:rPr lang="en-US" altLang="zh-CN" dirty="0">
                <a:latin typeface="+mn-ea"/>
              </a:rPr>
              <a:t>3500 </a:t>
            </a:r>
            <a:r>
              <a:rPr lang="zh-CN" altLang="en-US" dirty="0">
                <a:latin typeface="+mn-ea"/>
              </a:rPr>
              <a:t>万美元将作为赠款提供，预计这将帮助创建一个近</a:t>
            </a:r>
            <a:r>
              <a:rPr lang="en-US" altLang="zh-CN" dirty="0">
                <a:latin typeface="+mn-ea"/>
              </a:rPr>
              <a:t>15</a:t>
            </a:r>
            <a:r>
              <a:rPr lang="zh-CN" altLang="en-US" dirty="0">
                <a:latin typeface="+mn-ea"/>
              </a:rPr>
              <a:t>亿美元的项目，该项目 也是迄今为止最大的投标，旨在鼓励私人投资者在受气候变化影响的国家投资水利项目。</a:t>
            </a:r>
          </a:p>
        </p:txBody>
      </p:sp>
      <p:sp>
        <p:nvSpPr>
          <p:cNvPr id="10" name="文本框 9">
            <a:extLst>
              <a:ext uri="{FF2B5EF4-FFF2-40B4-BE49-F238E27FC236}">
                <a16:creationId xmlns:a16="http://schemas.microsoft.com/office/drawing/2014/main" id="{E77E8372-A867-A580-6008-4552BA20846C}"/>
              </a:ext>
            </a:extLst>
          </p:cNvPr>
          <p:cNvSpPr txBox="1"/>
          <p:nvPr/>
        </p:nvSpPr>
        <p:spPr>
          <a:xfrm>
            <a:off x="583232" y="1777949"/>
            <a:ext cx="11025536" cy="1289456"/>
          </a:xfrm>
          <a:prstGeom prst="rect">
            <a:avLst/>
          </a:prstGeom>
          <a:noFill/>
        </p:spPr>
        <p:txBody>
          <a:bodyPr wrap="square">
            <a:spAutoFit/>
          </a:bodyPr>
          <a:lstStyle/>
          <a:p>
            <a:pPr lvl="1" algn="just">
              <a:lnSpc>
                <a:spcPct val="150000"/>
              </a:lnSpc>
              <a:defRPr/>
            </a:pPr>
            <a:r>
              <a:rPr lang="zh-CN" altLang="en-US" sz="1800" dirty="0"/>
              <a:t>多年来，南非由于疏于维护，每天都面临停电问题，供水质量也随之下降。同时，南非正努力提高自身应对气候变化的能力，因为未来几十年该国大部分地区预计将变得更加 炎热和干旱。根据世界银行的数据，南非已成为撒哈拉以南非洲第五个水资源匮乏的国家。 </a:t>
            </a:r>
            <a:endParaRPr lang="en-US" altLang="zh-CN" sz="1800" b="1" dirty="0"/>
          </a:p>
        </p:txBody>
      </p:sp>
    </p:spTree>
    <p:extLst>
      <p:ext uri="{BB962C8B-B14F-4D97-AF65-F5344CB8AC3E}">
        <p14:creationId xmlns:p14="http://schemas.microsoft.com/office/powerpoint/2010/main" val="2401924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国家和区域气候金融机制</a:t>
            </a:r>
          </a:p>
        </p:txBody>
      </p:sp>
      <p:sp>
        <p:nvSpPr>
          <p:cNvPr id="2" name="矩形 1">
            <a:extLst>
              <a:ext uri="{FF2B5EF4-FFF2-40B4-BE49-F238E27FC236}">
                <a16:creationId xmlns:a16="http://schemas.microsoft.com/office/drawing/2014/main" id="{53944330-7AC6-0162-8A54-D0B12D174650}"/>
              </a:ext>
            </a:extLst>
          </p:cNvPr>
          <p:cNvSpPr/>
          <p:nvPr/>
        </p:nvSpPr>
        <p:spPr>
          <a:xfrm>
            <a:off x="583232" y="1215916"/>
            <a:ext cx="11025536" cy="520597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双边机制</a:t>
            </a:r>
            <a:endParaRPr lang="en-US" altLang="zh-CN" sz="2400" b="1" dirty="0"/>
          </a:p>
          <a:p>
            <a:pPr marL="800100" lvl="1" indent="-342900" algn="just">
              <a:lnSpc>
                <a:spcPct val="150000"/>
              </a:lnSpc>
              <a:buFont typeface="Wingdings" panose="05000000000000000000" pitchFamily="2" charset="2"/>
              <a:buChar char="n"/>
              <a:defRPr/>
            </a:pPr>
            <a:r>
              <a:rPr lang="zh-CN" altLang="en-US" sz="2000" dirty="0"/>
              <a:t>根据</a:t>
            </a:r>
            <a:r>
              <a:rPr lang="en-US" altLang="zh-CN" sz="2000" dirty="0"/>
              <a:t>《</a:t>
            </a:r>
            <a:r>
              <a:rPr lang="zh-CN" altLang="en-US" sz="2000" dirty="0"/>
              <a:t>公约</a:t>
            </a:r>
            <a:r>
              <a:rPr lang="en-US" altLang="zh-CN" sz="2000" dirty="0"/>
              <a:t>》</a:t>
            </a:r>
            <a:r>
              <a:rPr lang="zh-CN" altLang="en-US" sz="2000" dirty="0"/>
              <a:t>、经济合作与发展组织和世界银行的研究，双边渠道的金融机构是指由 一国政府创立和主导的，向发展中国家或新兴市场提供援助或者投资的机构。</a:t>
            </a:r>
            <a:endParaRPr lang="en-US" altLang="zh-CN" sz="2000" dirty="0"/>
          </a:p>
          <a:p>
            <a:pPr marL="800100" lvl="1" indent="-342900" algn="just">
              <a:lnSpc>
                <a:spcPct val="150000"/>
              </a:lnSpc>
              <a:buFont typeface="Wingdings" panose="05000000000000000000" pitchFamily="2" charset="2"/>
              <a:buChar char="n"/>
              <a:defRPr/>
            </a:pPr>
            <a:r>
              <a:rPr lang="zh-CN" altLang="en-US" sz="2000" b="1" dirty="0"/>
              <a:t>主要的多边气候基金</a:t>
            </a:r>
            <a:endParaRPr lang="en-US" altLang="zh-CN" sz="2000" b="1" dirty="0"/>
          </a:p>
          <a:p>
            <a:pPr marL="1257300" lvl="2" indent="-342900" algn="just">
              <a:lnSpc>
                <a:spcPct val="150000"/>
              </a:lnSpc>
              <a:buFont typeface="Wingdings" panose="05000000000000000000" pitchFamily="2" charset="2"/>
              <a:buChar char="n"/>
              <a:defRPr/>
            </a:pPr>
            <a:r>
              <a:rPr lang="zh-CN" altLang="en-US" sz="2000" dirty="0"/>
              <a:t>全球气候伙伴基金</a:t>
            </a:r>
            <a:r>
              <a:rPr lang="en-US" altLang="zh-CN" sz="2000" dirty="0"/>
              <a:t>—</a:t>
            </a:r>
            <a:r>
              <a:rPr lang="zh-CN" altLang="en-US" sz="2000" dirty="0"/>
              <a:t>德国、英国和丹麦</a:t>
            </a:r>
            <a:endParaRPr lang="en-US" altLang="zh-CN" sz="2000" dirty="0"/>
          </a:p>
          <a:p>
            <a:pPr marL="1714500" lvl="3" indent="-342900" algn="just">
              <a:lnSpc>
                <a:spcPct val="150000"/>
              </a:lnSpc>
              <a:buFont typeface="Wingdings" panose="05000000000000000000" pitchFamily="2" charset="2"/>
              <a:buChar char="n"/>
              <a:defRPr/>
            </a:pPr>
            <a:r>
              <a:rPr lang="en-US" altLang="zh-CN" sz="2000" dirty="0"/>
              <a:t>2009</a:t>
            </a:r>
            <a:r>
              <a:rPr lang="zh-CN" altLang="en-US" sz="2000" dirty="0"/>
              <a:t>年成立，通过公共部门和私营部门的合作，专注于可再生能源和能源效率，主要通过当地的金融机构进行投资，也有直接投资。 全球气候伙伴基金资助主要针对中小企业和私人家庭的项目，包括将温室气体预计排放量至少减少</a:t>
            </a:r>
            <a:r>
              <a:rPr lang="en-US" altLang="zh-CN" sz="2000" dirty="0"/>
              <a:t>20%</a:t>
            </a:r>
            <a:r>
              <a:rPr lang="zh-CN" altLang="en-US" sz="2000" dirty="0"/>
              <a:t>的能源效率项目、可再生能源发电项目。</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国际气候基金</a:t>
            </a:r>
            <a:r>
              <a:rPr lang="en-US" altLang="zh-CN" sz="2000" dirty="0"/>
              <a:t>—</a:t>
            </a:r>
            <a:r>
              <a:rPr lang="zh-CN" altLang="en-US" sz="2000" dirty="0"/>
              <a:t>英国 </a:t>
            </a:r>
            <a:endParaRPr lang="en-US" altLang="zh-CN" sz="2000" dirty="0"/>
          </a:p>
          <a:p>
            <a:pPr marL="1257300" lvl="2" indent="-342900" algn="just">
              <a:lnSpc>
                <a:spcPct val="150000"/>
              </a:lnSpc>
              <a:buFont typeface="Wingdings" panose="05000000000000000000" pitchFamily="2" charset="2"/>
              <a:buChar char="n"/>
              <a:defRPr/>
            </a:pPr>
            <a:r>
              <a:rPr lang="zh-CN" altLang="en-US" sz="2000" dirty="0"/>
              <a:t>国际气候倡议</a:t>
            </a:r>
            <a:r>
              <a:rPr lang="en-US" altLang="zh-CN" sz="2000" dirty="0"/>
              <a:t>—</a:t>
            </a:r>
            <a:r>
              <a:rPr lang="zh-CN" altLang="en-US" sz="2000" dirty="0"/>
              <a:t>德国 </a:t>
            </a:r>
            <a:endParaRPr lang="en-US" altLang="zh-CN" sz="2000" dirty="0"/>
          </a:p>
        </p:txBody>
      </p:sp>
    </p:spTree>
    <p:extLst>
      <p:ext uri="{BB962C8B-B14F-4D97-AF65-F5344CB8AC3E}">
        <p14:creationId xmlns:p14="http://schemas.microsoft.com/office/powerpoint/2010/main" val="3022614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国家和区域气候金融机制</a:t>
            </a:r>
          </a:p>
        </p:txBody>
      </p:sp>
      <p:sp>
        <p:nvSpPr>
          <p:cNvPr id="2" name="矩形 1">
            <a:extLst>
              <a:ext uri="{FF2B5EF4-FFF2-40B4-BE49-F238E27FC236}">
                <a16:creationId xmlns:a16="http://schemas.microsoft.com/office/drawing/2014/main" id="{53944330-7AC6-0162-8A54-D0B12D174650}"/>
              </a:ext>
            </a:extLst>
          </p:cNvPr>
          <p:cNvSpPr/>
          <p:nvPr/>
        </p:nvSpPr>
        <p:spPr>
          <a:xfrm>
            <a:off x="583232" y="1215916"/>
            <a:ext cx="11025536" cy="552984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国家、地区和国家合作基金</a:t>
            </a:r>
            <a:endParaRPr lang="en-US" altLang="zh-CN" sz="2400" b="1" dirty="0"/>
          </a:p>
          <a:p>
            <a:pPr marL="800100" lvl="1" indent="-342900" algn="just">
              <a:lnSpc>
                <a:spcPct val="150000"/>
              </a:lnSpc>
              <a:buFont typeface="Wingdings" panose="05000000000000000000" pitchFamily="2" charset="2"/>
              <a:buChar char="n"/>
              <a:defRPr/>
            </a:pPr>
            <a:r>
              <a:rPr lang="zh-CN" altLang="en-US" dirty="0"/>
              <a:t>一些发展中国家也在建立国家气候基金，为国内应对气候变化的行动提供融资渠道。 其主要目标是集合、协调并加强国家对于气候金融的控制权，将现有气候基金项目和那些具有相似目标但是治理和责任安排不同的项目融合在一起，同时整合管理、监控和评估这些资源。它们的资金来源主要是国际金融机构或者国内预算拨款以及国内私营部门。</a:t>
            </a:r>
            <a:endParaRPr lang="en-US" altLang="zh-CN" dirty="0"/>
          </a:p>
          <a:p>
            <a:pPr marL="800100" lvl="1" indent="-342900" algn="just">
              <a:lnSpc>
                <a:spcPct val="150000"/>
              </a:lnSpc>
              <a:buFont typeface="Wingdings" panose="05000000000000000000" pitchFamily="2" charset="2"/>
              <a:buChar char="n"/>
              <a:defRPr/>
            </a:pPr>
            <a:r>
              <a:rPr lang="zh-CN" altLang="en-US" sz="2000" b="1" dirty="0"/>
              <a:t>主要的多边气候基金</a:t>
            </a:r>
            <a:endParaRPr lang="en-US" altLang="zh-CN" sz="2000" b="1" dirty="0"/>
          </a:p>
          <a:p>
            <a:pPr marL="1257300" lvl="2" indent="-342900" algn="just">
              <a:lnSpc>
                <a:spcPct val="150000"/>
              </a:lnSpc>
              <a:buFont typeface="Wingdings" panose="05000000000000000000" pitchFamily="2" charset="2"/>
              <a:buChar char="n"/>
              <a:defRPr/>
            </a:pPr>
            <a:r>
              <a:rPr lang="zh-CN" altLang="en-US" sz="2000" dirty="0"/>
              <a:t>中国清洁发展机制基金</a:t>
            </a:r>
            <a:endParaRPr lang="en-US" altLang="zh-CN" sz="2000" dirty="0"/>
          </a:p>
          <a:p>
            <a:pPr marL="1714500" lvl="3" indent="-342900" algn="just">
              <a:lnSpc>
                <a:spcPct val="120000"/>
              </a:lnSpc>
              <a:buFont typeface="Wingdings" panose="05000000000000000000" pitchFamily="2" charset="2"/>
              <a:buChar char="n"/>
              <a:defRPr/>
            </a:pPr>
            <a:r>
              <a:rPr lang="en-US" altLang="zh-CN" dirty="0"/>
              <a:t>2006 </a:t>
            </a:r>
            <a:r>
              <a:rPr lang="zh-CN" altLang="en-US" dirty="0"/>
              <a:t>年 </a:t>
            </a:r>
            <a:r>
              <a:rPr lang="en-US" altLang="zh-CN" dirty="0"/>
              <a:t>8 </a:t>
            </a:r>
            <a:r>
              <a:rPr lang="zh-CN" altLang="en-US" dirty="0"/>
              <a:t>月，国务院批准成立中国清洁发展机制基金及其管理中心（以下简称清洁基金）。清洁基金是由国家批准设立的政策性基金，按照市场化模式进行运作，是中国也是 发展中国家首次建立的国家层面的专门应对气候变化的基金，是中国开展应对气候变化国际合作的一项重要成果。</a:t>
            </a:r>
            <a:endParaRPr lang="en-US" altLang="zh-CN" dirty="0"/>
          </a:p>
          <a:p>
            <a:pPr marL="1714500" lvl="3" indent="-342900" algn="just">
              <a:lnSpc>
                <a:spcPct val="120000"/>
              </a:lnSpc>
              <a:buFont typeface="Wingdings" panose="05000000000000000000" pitchFamily="2" charset="2"/>
              <a:buChar char="n"/>
              <a:defRPr/>
            </a:pPr>
            <a:r>
              <a:rPr lang="zh-CN" altLang="en-US" dirty="0"/>
              <a:t>清洁基金的宗旨是支持国家碳达峰碳中和、应对气候变化、污染防治和生态保护等 绿色低碳领域活动，促进经济社会高质量发展，重点支持新兴产业减排、技术减排、市场减排活动，推动应对气候变化事业的产业化、市场化和社会化发展</a:t>
            </a:r>
            <a:endParaRPr lang="en-US" altLang="zh-CN" dirty="0"/>
          </a:p>
        </p:txBody>
      </p:sp>
    </p:spTree>
    <p:extLst>
      <p:ext uri="{BB962C8B-B14F-4D97-AF65-F5344CB8AC3E}">
        <p14:creationId xmlns:p14="http://schemas.microsoft.com/office/powerpoint/2010/main" val="177577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137160"/>
            <a:ext cx="7506694" cy="553998"/>
          </a:xfrm>
        </p:spPr>
        <p:txBody>
          <a:bodyPr/>
          <a:lstStyle/>
          <a:p>
            <a:r>
              <a:rPr lang="zh-CN" altLang="en-US" dirty="0"/>
              <a:t>国家和区域气候金融机制</a:t>
            </a:r>
          </a:p>
        </p:txBody>
      </p:sp>
      <p:sp>
        <p:nvSpPr>
          <p:cNvPr id="2" name="矩形 1">
            <a:extLst>
              <a:ext uri="{FF2B5EF4-FFF2-40B4-BE49-F238E27FC236}">
                <a16:creationId xmlns:a16="http://schemas.microsoft.com/office/drawing/2014/main" id="{53944330-7AC6-0162-8A54-D0B12D174650}"/>
              </a:ext>
            </a:extLst>
          </p:cNvPr>
          <p:cNvSpPr/>
          <p:nvPr/>
        </p:nvSpPr>
        <p:spPr>
          <a:xfrm>
            <a:off x="583232" y="1215916"/>
            <a:ext cx="11025536" cy="565872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t>问题与挑战</a:t>
            </a:r>
            <a:endParaRPr lang="en-US" altLang="zh-CN" sz="2400" b="1" dirty="0"/>
          </a:p>
          <a:p>
            <a:pPr marL="800100" lvl="1" indent="-342900" algn="just">
              <a:lnSpc>
                <a:spcPct val="150000"/>
              </a:lnSpc>
              <a:buFont typeface="Wingdings" panose="05000000000000000000" pitchFamily="2" charset="2"/>
              <a:buChar char="n"/>
              <a:defRPr/>
            </a:pPr>
            <a:r>
              <a:rPr lang="zh-CN" altLang="en-US" sz="2400" dirty="0"/>
              <a:t>全球气候资金量有所上升，但仍存在巨大资金缺口</a:t>
            </a:r>
            <a:endParaRPr lang="en-US" altLang="zh-CN" sz="2400" dirty="0"/>
          </a:p>
          <a:p>
            <a:pPr marL="1257300" lvl="2" indent="-342900" algn="just">
              <a:lnSpc>
                <a:spcPct val="150000"/>
              </a:lnSpc>
              <a:buFont typeface="Wingdings" panose="05000000000000000000" pitchFamily="2" charset="2"/>
              <a:buChar char="n"/>
              <a:defRPr/>
            </a:pPr>
            <a:r>
              <a:rPr lang="zh-CN" altLang="en-US" sz="2000" dirty="0"/>
              <a:t>当前对私人和公共资源所需气候投资的估计存在较大差异，但各机构的统计数 据均传递了相同信息：全球气候资金所需的数量远远大于如今已投入的数量</a:t>
            </a:r>
            <a:endParaRPr lang="en-US" altLang="zh-CN" sz="2000" dirty="0"/>
          </a:p>
          <a:p>
            <a:pPr marL="800100" lvl="1" indent="-342900" algn="just">
              <a:lnSpc>
                <a:spcPct val="150000"/>
              </a:lnSpc>
              <a:buFont typeface="Wingdings" panose="05000000000000000000" pitchFamily="2" charset="2"/>
              <a:buChar char="n"/>
              <a:defRPr/>
            </a:pPr>
            <a:r>
              <a:rPr lang="zh-CN" altLang="en-US" sz="2400" dirty="0"/>
              <a:t>发达国家对发展中国家的气候资金承诺尚待落实</a:t>
            </a:r>
            <a:endParaRPr lang="en-US" altLang="zh-CN" sz="2400" dirty="0"/>
          </a:p>
          <a:p>
            <a:pPr marL="1257300" lvl="2" indent="-342900" algn="just">
              <a:lnSpc>
                <a:spcPct val="150000"/>
              </a:lnSpc>
              <a:buFont typeface="Wingdings" panose="05000000000000000000" pitchFamily="2" charset="2"/>
              <a:buChar char="n"/>
              <a:defRPr/>
            </a:pPr>
            <a:r>
              <a:rPr lang="en-US" altLang="zh-CN" sz="2000" dirty="0"/>
              <a:t>2009 </a:t>
            </a:r>
            <a:r>
              <a:rPr lang="zh-CN" altLang="en-US" sz="2000" dirty="0"/>
              <a:t>年在哥本哈根联合国气候变化大会上，发达国家出于历史排放原因，承诺到 </a:t>
            </a:r>
            <a:r>
              <a:rPr lang="en-US" altLang="zh-CN" sz="2000" dirty="0"/>
              <a:t>2020 </a:t>
            </a:r>
            <a:r>
              <a:rPr lang="zh-CN" altLang="en-US" sz="2000" dirty="0"/>
              <a:t>年每年为发展中国家提供</a:t>
            </a:r>
            <a:r>
              <a:rPr lang="en-US" altLang="zh-CN" sz="2000" dirty="0"/>
              <a:t>1000</a:t>
            </a:r>
            <a:r>
              <a:rPr lang="zh-CN" altLang="en-US" sz="2000" dirty="0"/>
              <a:t>亿美元的资金以支持其应对气候变化行动，但由于一 直没有针对这</a:t>
            </a:r>
            <a:r>
              <a:rPr lang="en-US" altLang="zh-CN" sz="2000" dirty="0"/>
              <a:t>1000</a:t>
            </a:r>
            <a:r>
              <a:rPr lang="zh-CN" altLang="en-US" sz="2000" dirty="0"/>
              <a:t>亿美元的具体的出资定论，资金的落实情况并不理想</a:t>
            </a:r>
            <a:endParaRPr lang="en-US" altLang="zh-CN" sz="2000" dirty="0"/>
          </a:p>
          <a:p>
            <a:pPr marL="800100" lvl="1" indent="-342900" algn="just">
              <a:lnSpc>
                <a:spcPct val="150000"/>
              </a:lnSpc>
              <a:buFont typeface="Wingdings" panose="05000000000000000000" pitchFamily="2" charset="2"/>
              <a:buChar char="n"/>
              <a:defRPr/>
            </a:pPr>
            <a:r>
              <a:rPr lang="zh-CN" altLang="en-US" sz="2400" dirty="0"/>
              <a:t>气候资金发挥作用的有效性有待提高</a:t>
            </a:r>
            <a:endParaRPr lang="en-US" altLang="zh-CN" sz="2400" dirty="0"/>
          </a:p>
          <a:p>
            <a:pPr marL="1257300" lvl="2" indent="-342900" algn="just">
              <a:lnSpc>
                <a:spcPct val="150000"/>
              </a:lnSpc>
              <a:buFont typeface="Wingdings" panose="05000000000000000000" pitchFamily="2" charset="2"/>
              <a:buChar char="n"/>
              <a:defRPr/>
            </a:pPr>
            <a:r>
              <a:rPr lang="zh-CN" altLang="en-US" sz="2000" dirty="0"/>
              <a:t>受援国的气候变化计划和战略（跨国家、国家内部、地方甚至部门层面）存在混乱和效率低下的问题</a:t>
            </a:r>
            <a:endParaRPr lang="en-US" altLang="zh-CN" sz="2000" dirty="0"/>
          </a:p>
        </p:txBody>
      </p:sp>
    </p:spTree>
    <p:extLst>
      <p:ext uri="{BB962C8B-B14F-4D97-AF65-F5344CB8AC3E}">
        <p14:creationId xmlns:p14="http://schemas.microsoft.com/office/powerpoint/2010/main" val="110399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p:txBody>
          <a:bodyPr/>
          <a:lstStyle/>
          <a:p>
            <a:r>
              <a:rPr lang="zh-CN" altLang="en-US" dirty="0"/>
              <a:t>主要内容</a:t>
            </a:r>
          </a:p>
        </p:txBody>
      </p:sp>
      <p:grpSp>
        <p:nvGrpSpPr>
          <p:cNvPr id="3" name="组合 2"/>
          <p:cNvGrpSpPr/>
          <p:nvPr/>
        </p:nvGrpSpPr>
        <p:grpSpPr>
          <a:xfrm>
            <a:off x="2417482" y="1709830"/>
            <a:ext cx="7147859" cy="3790951"/>
            <a:chOff x="660399" y="1736724"/>
            <a:chExt cx="7147859" cy="3790951"/>
          </a:xfrm>
        </p:grpSpPr>
        <p:cxnSp>
          <p:nvCxnSpPr>
            <p:cNvPr id="112" name="直接连接符 111">
              <a:extLst>
                <a:ext uri="{FF2B5EF4-FFF2-40B4-BE49-F238E27FC236}">
                  <a16:creationId xmlns:a16="http://schemas.microsoft.com/office/drawing/2014/main" id="{9AA86507-044D-49AE-9E3A-3ED56475D2FC}"/>
                </a:ext>
              </a:extLst>
            </p:cNvPr>
            <p:cNvCxnSpPr>
              <a:cxnSpLocks/>
            </p:cNvCxnSpPr>
            <p:nvPr/>
          </p:nvCxnSpPr>
          <p:spPr>
            <a:xfrm>
              <a:off x="2660773" y="3632201"/>
              <a:ext cx="1905886" cy="0"/>
            </a:xfrm>
            <a:prstGeom prst="line">
              <a:avLst/>
            </a:prstGeom>
            <a:ln>
              <a:solidFill>
                <a:schemeClr val="tx1">
                  <a:lumMod val="50000"/>
                  <a:lumOff val="50000"/>
                  <a:alpha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2FB15327-28B3-408E-B804-9D7D1EECBC98}"/>
                </a:ext>
              </a:extLst>
            </p:cNvPr>
            <p:cNvCxnSpPr>
              <a:cxnSpLocks/>
            </p:cNvCxnSpPr>
            <p:nvPr/>
          </p:nvCxnSpPr>
          <p:spPr>
            <a:xfrm>
              <a:off x="2469905" y="5114127"/>
              <a:ext cx="1905886" cy="1"/>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DF0785F-DE63-44B8-8B9E-5702E3BA8CAC}"/>
                </a:ext>
              </a:extLst>
            </p:cNvPr>
            <p:cNvCxnSpPr>
              <a:cxnSpLocks/>
            </p:cNvCxnSpPr>
            <p:nvPr/>
          </p:nvCxnSpPr>
          <p:spPr>
            <a:xfrm>
              <a:off x="2510614" y="2144851"/>
              <a:ext cx="1905886" cy="0"/>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588C7862-CB2B-47DA-A788-7FC4C6EF8DD5}"/>
                </a:ext>
              </a:extLst>
            </p:cNvPr>
            <p:cNvCxnSpPr/>
            <p:nvPr/>
          </p:nvCxnSpPr>
          <p:spPr>
            <a:xfrm>
              <a:off x="6565718" y="2637794"/>
              <a:ext cx="0" cy="0"/>
            </a:xfrm>
            <a:prstGeom prst="line">
              <a:avLst/>
            </a:prstGeom>
            <a:ln>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58" name="矩形: 圆角 57">
              <a:extLst>
                <a:ext uri="{FF2B5EF4-FFF2-40B4-BE49-F238E27FC236}">
                  <a16:creationId xmlns:a16="http://schemas.microsoft.com/office/drawing/2014/main" id="{7A7D2522-0758-4B6D-BB89-5202E2BFC3F7}"/>
                </a:ext>
              </a:extLst>
            </p:cNvPr>
            <p:cNvSpPr/>
            <p:nvPr/>
          </p:nvSpPr>
          <p:spPr>
            <a:xfrm flipH="1">
              <a:off x="660399" y="1736724"/>
              <a:ext cx="7147856"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59" name="任意多边形: 形状 58">
              <a:extLst>
                <a:ext uri="{FF2B5EF4-FFF2-40B4-BE49-F238E27FC236}">
                  <a16:creationId xmlns:a16="http://schemas.microsoft.com/office/drawing/2014/main" id="{23D5441C-7B67-464E-910C-EBC02062BFAE}"/>
                </a:ext>
              </a:extLst>
            </p:cNvPr>
            <p:cNvSpPr/>
            <p:nvPr/>
          </p:nvSpPr>
          <p:spPr>
            <a:xfrm>
              <a:off x="660400" y="1737924"/>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63" name="文本框 62">
              <a:extLst>
                <a:ext uri="{FF2B5EF4-FFF2-40B4-BE49-F238E27FC236}">
                  <a16:creationId xmlns:a16="http://schemas.microsoft.com/office/drawing/2014/main" id="{1E30564B-F1B3-42EA-AA6D-C2CCF37FFF17}"/>
                </a:ext>
              </a:extLst>
            </p:cNvPr>
            <p:cNvSpPr txBox="1"/>
            <p:nvPr/>
          </p:nvSpPr>
          <p:spPr>
            <a:xfrm>
              <a:off x="1731153" y="1944796"/>
              <a:ext cx="5279247"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国际气候金融体系构建的基本逻辑</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61" name="文本框 60">
              <a:extLst>
                <a:ext uri="{FF2B5EF4-FFF2-40B4-BE49-F238E27FC236}">
                  <a16:creationId xmlns:a16="http://schemas.microsoft.com/office/drawing/2014/main" id="{D99B6B23-21E9-423C-9B8E-BC1689CECA99}"/>
                </a:ext>
              </a:extLst>
            </p:cNvPr>
            <p:cNvSpPr txBox="1"/>
            <p:nvPr/>
          </p:nvSpPr>
          <p:spPr>
            <a:xfrm>
              <a:off x="743758" y="1888018"/>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01</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45" name="矩形: 圆角 44">
              <a:extLst>
                <a:ext uri="{FF2B5EF4-FFF2-40B4-BE49-F238E27FC236}">
                  <a16:creationId xmlns:a16="http://schemas.microsoft.com/office/drawing/2014/main" id="{3CF0CABA-7EA9-451D-B0DF-45BA2A3B0570}"/>
                </a:ext>
              </a:extLst>
            </p:cNvPr>
            <p:cNvSpPr/>
            <p:nvPr/>
          </p:nvSpPr>
          <p:spPr>
            <a:xfrm flipH="1">
              <a:off x="660399" y="3218546"/>
              <a:ext cx="7147859" cy="825809"/>
            </a:xfrm>
            <a:prstGeom prst="roundRect">
              <a:avLst>
                <a:gd name="adj" fmla="val 50000"/>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46" name="任意多边形: 形状 45">
              <a:extLst>
                <a:ext uri="{FF2B5EF4-FFF2-40B4-BE49-F238E27FC236}">
                  <a16:creationId xmlns:a16="http://schemas.microsoft.com/office/drawing/2014/main" id="{E8C8AA4C-B8F7-439B-9FCB-4238DF14C504}"/>
                </a:ext>
              </a:extLst>
            </p:cNvPr>
            <p:cNvSpPr/>
            <p:nvPr/>
          </p:nvSpPr>
          <p:spPr>
            <a:xfrm>
              <a:off x="660400" y="3219746"/>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49" name="文本框 48">
              <a:extLst>
                <a:ext uri="{FF2B5EF4-FFF2-40B4-BE49-F238E27FC236}">
                  <a16:creationId xmlns:a16="http://schemas.microsoft.com/office/drawing/2014/main" id="{29E1A55B-F51C-4665-8F74-BE1CCE8B1A5B}"/>
                </a:ext>
              </a:extLst>
            </p:cNvPr>
            <p:cNvSpPr txBox="1"/>
            <p:nvPr/>
          </p:nvSpPr>
          <p:spPr>
            <a:xfrm>
              <a:off x="1731153" y="3378502"/>
              <a:ext cx="4580000"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国际气候金融体系的发展历程</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79AD4E20-9AFB-4B45-B318-DED8F429508D}"/>
                </a:ext>
              </a:extLst>
            </p:cNvPr>
            <p:cNvSpPr txBox="1"/>
            <p:nvPr/>
          </p:nvSpPr>
          <p:spPr>
            <a:xfrm>
              <a:off x="743757" y="3369840"/>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02</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67" name="矩形: 圆角 66">
              <a:extLst>
                <a:ext uri="{FF2B5EF4-FFF2-40B4-BE49-F238E27FC236}">
                  <a16:creationId xmlns:a16="http://schemas.microsoft.com/office/drawing/2014/main" id="{6C4C27C9-32EA-4058-83F5-95C8B4AFB7BC}"/>
                </a:ext>
              </a:extLst>
            </p:cNvPr>
            <p:cNvSpPr/>
            <p:nvPr/>
          </p:nvSpPr>
          <p:spPr>
            <a:xfrm flipH="1">
              <a:off x="660399" y="4700367"/>
              <a:ext cx="7147857"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68" name="任意多边形: 形状 67">
              <a:extLst>
                <a:ext uri="{FF2B5EF4-FFF2-40B4-BE49-F238E27FC236}">
                  <a16:creationId xmlns:a16="http://schemas.microsoft.com/office/drawing/2014/main" id="{282A46D5-A5DD-4C81-905A-CE2F52C70EB9}"/>
                </a:ext>
              </a:extLst>
            </p:cNvPr>
            <p:cNvSpPr/>
            <p:nvPr/>
          </p:nvSpPr>
          <p:spPr>
            <a:xfrm>
              <a:off x="660400" y="4701567"/>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74" name="文本框 73">
              <a:extLst>
                <a:ext uri="{FF2B5EF4-FFF2-40B4-BE49-F238E27FC236}">
                  <a16:creationId xmlns:a16="http://schemas.microsoft.com/office/drawing/2014/main" id="{A453D786-E4B8-4F09-A7F9-C85FBD155BDA}"/>
                </a:ext>
              </a:extLst>
            </p:cNvPr>
            <p:cNvSpPr txBox="1"/>
            <p:nvPr/>
          </p:nvSpPr>
          <p:spPr>
            <a:xfrm>
              <a:off x="1731153" y="4907052"/>
              <a:ext cx="5153741"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国家和区域气候金融机制</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72" name="文本框 71">
              <a:extLst>
                <a:ext uri="{FF2B5EF4-FFF2-40B4-BE49-F238E27FC236}">
                  <a16:creationId xmlns:a16="http://schemas.microsoft.com/office/drawing/2014/main" id="{9642FA19-90AA-4345-B6B2-1CB76187F8F9}"/>
                </a:ext>
              </a:extLst>
            </p:cNvPr>
            <p:cNvSpPr txBox="1"/>
            <p:nvPr/>
          </p:nvSpPr>
          <p:spPr>
            <a:xfrm>
              <a:off x="743757" y="4851661"/>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03</a:t>
              </a:r>
              <a:endParaRPr lang="zh-CN" altLang="en-US" sz="3200" b="1" dirty="0">
                <a:solidFill>
                  <a:srgbClr val="FFFFFF"/>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130669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p:txBody>
          <a:bodyPr/>
          <a:lstStyle/>
          <a:p>
            <a:r>
              <a:rPr lang="zh-CN" altLang="en-US" dirty="0"/>
              <a:t>国际气候金融体系</a:t>
            </a:r>
          </a:p>
        </p:txBody>
      </p:sp>
      <p:sp>
        <p:nvSpPr>
          <p:cNvPr id="3" name="文本框 2">
            <a:extLst>
              <a:ext uri="{FF2B5EF4-FFF2-40B4-BE49-F238E27FC236}">
                <a16:creationId xmlns:a16="http://schemas.microsoft.com/office/drawing/2014/main" id="{C7FC65A8-7FCB-42D1-F1A0-481EA718A2AD}"/>
              </a:ext>
            </a:extLst>
          </p:cNvPr>
          <p:cNvSpPr txBox="1"/>
          <p:nvPr/>
        </p:nvSpPr>
        <p:spPr>
          <a:xfrm>
            <a:off x="568202" y="5428086"/>
            <a:ext cx="10955416" cy="959302"/>
          </a:xfrm>
          <a:prstGeom prst="rect">
            <a:avLst/>
          </a:prstGeom>
          <a:noFill/>
          <a:ln w="12700">
            <a:solidFill>
              <a:srgbClr val="C00000"/>
            </a:solidFill>
            <a:prstDash val="lgDash"/>
          </a:ln>
        </p:spPr>
        <p:txBody>
          <a:bodyPr wrap="square">
            <a:spAutoFit/>
          </a:bodyPr>
          <a:lstStyle/>
          <a:p>
            <a:pPr marL="0" marR="0" lvl="0" indent="0" algn="l" defTabSz="914400" rtl="0" eaLnBrk="1" fontAlgn="base" latinLnBrk="0" hangingPunct="1">
              <a:lnSpc>
                <a:spcPct val="135000"/>
              </a:lnSpc>
              <a:spcBef>
                <a:spcPct val="0"/>
              </a:spcBef>
              <a:spcAft>
                <a:spcPct val="0"/>
              </a:spcAft>
              <a:buClrTx/>
              <a:buSzTx/>
              <a:buFontTx/>
              <a:buNone/>
              <a:tabLst/>
              <a:defRPr/>
            </a:pPr>
            <a:r>
              <a:rPr kumimoji="1" lang="zh-CN" altLang="en-US"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rPr>
              <a:t>国际气候金融体系处在一个不断完善和发展的过程中，需要以动态变化的视角认识国际气候金融体系</a:t>
            </a:r>
            <a:endParaRPr kumimoji="1" lang="en-US" altLang="zh-CN"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endParaRPr>
          </a:p>
        </p:txBody>
      </p:sp>
      <p:sp>
        <p:nvSpPr>
          <p:cNvPr id="4" name="矩形 3">
            <a:extLst>
              <a:ext uri="{FF2B5EF4-FFF2-40B4-BE49-F238E27FC236}">
                <a16:creationId xmlns:a16="http://schemas.microsoft.com/office/drawing/2014/main" id="{4A39A36F-8995-F696-5D5F-03622411CFE8}"/>
              </a:ext>
            </a:extLst>
          </p:cNvPr>
          <p:cNvSpPr/>
          <p:nvPr/>
        </p:nvSpPr>
        <p:spPr>
          <a:xfrm>
            <a:off x="6631387" y="1066800"/>
            <a:ext cx="5157819" cy="4192943"/>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由于气候危机是全球所有国家都要面临的现实问题，从根本上来讲气候金融就拥有了自然的</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国际属性</a:t>
            </a: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，以此为基础发展的气候金融体系具有国际通用的学术语言和适用环境。</a:t>
            </a:r>
            <a:endParaRPr kumimoji="0" lang="en-US" altLang="zh-CN"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建立健全的国际气候金融体系，有助于促进技术转移、知识共享和资金流动，以支持发展中国家应对气候变化，对于</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全球气候资金融通</a:t>
            </a: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具有重要作用</a:t>
            </a:r>
            <a:endParaRPr kumimoji="0" lang="zh-CN" altLang="en-US" sz="2000" i="0" u="none" strike="noStrike" kern="1200" cap="none" spc="0" normalizeH="0" baseline="0" noProof="0" dirty="0">
              <a:ln>
                <a:noFill/>
              </a:ln>
              <a:solidFill>
                <a:srgbClr val="00027D"/>
              </a:solidFill>
              <a:effectLst/>
              <a:uLnTx/>
              <a:uFillTx/>
              <a:latin typeface="微软雅黑" panose="020B0503020204020204" pitchFamily="34" charset="-122"/>
              <a:ea typeface="微软雅黑" panose="020B0503020204020204" pitchFamily="34" charset="-122"/>
              <a:cs typeface="+mn-cs"/>
            </a:endParaRPr>
          </a:p>
        </p:txBody>
      </p:sp>
      <p:sp>
        <p:nvSpPr>
          <p:cNvPr id="5" name="AutoShape 4" descr="https://pics2.baidu.com/feed/34fae6cd7b899e51215d048881a5303bc9950d61.jpeg?token=d72a8c52cb8e0333e3f9803b39c6df67">
            <a:extLst>
              <a:ext uri="{FF2B5EF4-FFF2-40B4-BE49-F238E27FC236}">
                <a16:creationId xmlns:a16="http://schemas.microsoft.com/office/drawing/2014/main" id="{D9C9F93D-2398-BE18-3806-630F359E52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026" name="Picture 2">
            <a:extLst>
              <a:ext uri="{FF2B5EF4-FFF2-40B4-BE49-F238E27FC236}">
                <a16:creationId xmlns:a16="http://schemas.microsoft.com/office/drawing/2014/main" id="{AA26DEAE-224C-040A-D570-EF562154D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655"/>
            <a:ext cx="6290713" cy="388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1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233289"/>
            <a:ext cx="7506694" cy="725029"/>
          </a:xfrm>
        </p:spPr>
        <p:txBody>
          <a:bodyPr/>
          <a:lstStyle/>
          <a:p>
            <a:r>
              <a:rPr lang="zh-CN" altLang="en-US" dirty="0"/>
              <a:t>国际气候金融体系构建的基本逻辑</a:t>
            </a:r>
          </a:p>
        </p:txBody>
      </p:sp>
      <p:sp>
        <p:nvSpPr>
          <p:cNvPr id="20" name="文本框 19">
            <a:extLst>
              <a:ext uri="{FF2B5EF4-FFF2-40B4-BE49-F238E27FC236}">
                <a16:creationId xmlns:a16="http://schemas.microsoft.com/office/drawing/2014/main" id="{FB572EE0-5974-971B-D063-6561575FEAB3}"/>
              </a:ext>
            </a:extLst>
          </p:cNvPr>
          <p:cNvSpPr txBox="1"/>
          <p:nvPr/>
        </p:nvSpPr>
        <p:spPr>
          <a:xfrm>
            <a:off x="801756" y="1245156"/>
            <a:ext cx="10829925" cy="959302"/>
          </a:xfrm>
          <a:prstGeom prst="rect">
            <a:avLst/>
          </a:prstGeom>
          <a:noFill/>
          <a:ln w="12700">
            <a:solidFill>
              <a:srgbClr val="C00000"/>
            </a:solidFill>
            <a:prstDash val="lgDash"/>
          </a:ln>
        </p:spPr>
        <p:txBody>
          <a:bodyPr wrap="square">
            <a:spAutoFit/>
          </a:bodyPr>
          <a:lstStyle/>
          <a:p>
            <a:pPr marL="0" marR="0" lvl="0" indent="0" algn="just" defTabSz="914400" rtl="0" eaLnBrk="1" fontAlgn="base" latinLnBrk="0" hangingPunct="1">
              <a:lnSpc>
                <a:spcPct val="135000"/>
              </a:lnSpc>
              <a:spcBef>
                <a:spcPct val="0"/>
              </a:spcBef>
              <a:spcAft>
                <a:spcPct val="0"/>
              </a:spcAft>
              <a:buClrTx/>
              <a:buSzTx/>
              <a:buFontTx/>
              <a:buNone/>
              <a:tabLst/>
              <a:defRPr/>
            </a:pPr>
            <a:r>
              <a:rPr kumimoji="1" lang="zh-CN" altLang="en-US"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rPr>
              <a:t>气候金融是与全球气候变化直接相关联的一种资金融通机制，因此气候金融会反映</a:t>
            </a:r>
          </a:p>
          <a:p>
            <a:pPr marL="0" marR="0" lvl="0" indent="0" algn="just" defTabSz="914400" rtl="0" eaLnBrk="1" fontAlgn="base" latinLnBrk="0" hangingPunct="1">
              <a:lnSpc>
                <a:spcPct val="135000"/>
              </a:lnSpc>
              <a:spcBef>
                <a:spcPct val="0"/>
              </a:spcBef>
              <a:spcAft>
                <a:spcPct val="0"/>
              </a:spcAft>
              <a:buClrTx/>
              <a:buSzTx/>
              <a:buFontTx/>
              <a:buNone/>
              <a:tabLst/>
              <a:defRPr/>
            </a:pPr>
            <a:r>
              <a:rPr kumimoji="1" lang="zh-CN" altLang="en-US"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rPr>
              <a:t>出气候问题的一些特点。</a:t>
            </a:r>
            <a:endParaRPr kumimoji="1" lang="en-US" altLang="zh-CN"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endParaRPr>
          </a:p>
        </p:txBody>
      </p:sp>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89AB13E-4FCD-7A01-2506-FAF0BDDB35A3}"/>
              </a:ext>
            </a:extLst>
          </p:cNvPr>
          <p:cNvGrpSpPr>
            <a:grpSpLocks noChangeAspect="1"/>
          </p:cNvGrpSpPr>
          <p:nvPr/>
        </p:nvGrpSpPr>
        <p:grpSpPr>
          <a:xfrm>
            <a:off x="463191" y="2575331"/>
            <a:ext cx="10850563" cy="3907530"/>
            <a:chOff x="669925" y="1684785"/>
            <a:chExt cx="10850563" cy="3907530"/>
          </a:xfrm>
        </p:grpSpPr>
        <p:sp>
          <p:nvSpPr>
            <p:cNvPr id="3" name="椭圆 2">
              <a:extLst>
                <a:ext uri="{FF2B5EF4-FFF2-40B4-BE49-F238E27FC236}">
                  <a16:creationId xmlns:a16="http://schemas.microsoft.com/office/drawing/2014/main" id="{1726244B-DF3F-A6CE-245E-C0CA282D938A}"/>
                </a:ext>
              </a:extLst>
            </p:cNvPr>
            <p:cNvSpPr/>
            <p:nvPr/>
          </p:nvSpPr>
          <p:spPr bwMode="auto">
            <a:xfrm>
              <a:off x="4276248" y="1807825"/>
              <a:ext cx="3639506" cy="3639502"/>
            </a:xfrm>
            <a:prstGeom prst="ellipse">
              <a:avLst/>
            </a:prstGeom>
            <a:solidFill>
              <a:schemeClr val="bg1">
                <a:lumMod val="95000"/>
                <a:alpha val="67000"/>
              </a:schemeClr>
            </a:solidFill>
            <a:ln w="5715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4" name="椭圆 3">
              <a:extLst>
                <a:ext uri="{FF2B5EF4-FFF2-40B4-BE49-F238E27FC236}">
                  <a16:creationId xmlns:a16="http://schemas.microsoft.com/office/drawing/2014/main" id="{13695FB0-25A1-EA95-2256-AFECFC9914EF}"/>
                </a:ext>
              </a:extLst>
            </p:cNvPr>
            <p:cNvSpPr/>
            <p:nvPr/>
          </p:nvSpPr>
          <p:spPr bwMode="auto">
            <a:xfrm>
              <a:off x="6616729" y="4003060"/>
              <a:ext cx="1589256" cy="1589255"/>
            </a:xfrm>
            <a:prstGeom prst="ellipse">
              <a:avLst/>
            </a:prstGeom>
            <a:solidFill>
              <a:schemeClr val="accent1"/>
            </a:solidFill>
            <a:ln w="76200">
              <a:solidFill>
                <a:schemeClr val="bg1"/>
              </a:solidFill>
              <a:round/>
              <a:headEnd/>
              <a:tailEnd/>
            </a:ln>
          </p:spPr>
          <p:txBody>
            <a:bodyPr wrap="square" lIns="91440" tIns="45720" rIns="91440" bIns="45720" anchor="ctr">
              <a:normAutofit/>
            </a:bodyPr>
            <a:lstStyle/>
            <a:p>
              <a:pPr algn="ctr"/>
              <a:endParaRPr/>
            </a:p>
          </p:txBody>
        </p:sp>
        <p:sp>
          <p:nvSpPr>
            <p:cNvPr id="6" name="椭圆 5">
              <a:extLst>
                <a:ext uri="{FF2B5EF4-FFF2-40B4-BE49-F238E27FC236}">
                  <a16:creationId xmlns:a16="http://schemas.microsoft.com/office/drawing/2014/main" id="{9F4E1763-1674-15E0-2E2A-7E3824ABB089}"/>
                </a:ext>
              </a:extLst>
            </p:cNvPr>
            <p:cNvSpPr/>
            <p:nvPr/>
          </p:nvSpPr>
          <p:spPr bwMode="auto">
            <a:xfrm>
              <a:off x="3986016" y="4003060"/>
              <a:ext cx="1589256" cy="1589255"/>
            </a:xfrm>
            <a:prstGeom prst="ellipse">
              <a:avLst/>
            </a:prstGeom>
            <a:solidFill>
              <a:schemeClr val="accent2"/>
            </a:solidFill>
            <a:ln w="76200">
              <a:solidFill>
                <a:schemeClr val="bg1"/>
              </a:solidFill>
              <a:round/>
              <a:headEnd/>
              <a:tailEnd/>
            </a:ln>
          </p:spPr>
          <p:txBody>
            <a:bodyPr wrap="square" lIns="91440" tIns="45720" rIns="91440" bIns="45720" anchor="ctr">
              <a:normAutofit/>
            </a:bodyPr>
            <a:lstStyle/>
            <a:p>
              <a:pPr algn="ctr"/>
              <a:endParaRPr/>
            </a:p>
          </p:txBody>
        </p:sp>
        <p:sp>
          <p:nvSpPr>
            <p:cNvPr id="7" name="椭圆 6">
              <a:extLst>
                <a:ext uri="{FF2B5EF4-FFF2-40B4-BE49-F238E27FC236}">
                  <a16:creationId xmlns:a16="http://schemas.microsoft.com/office/drawing/2014/main" id="{D0491EC2-810E-CA3E-EFDC-C0BD75158275}"/>
                </a:ext>
              </a:extLst>
            </p:cNvPr>
            <p:cNvSpPr/>
            <p:nvPr/>
          </p:nvSpPr>
          <p:spPr bwMode="auto">
            <a:xfrm>
              <a:off x="6616729" y="1684785"/>
              <a:ext cx="1589256" cy="1589255"/>
            </a:xfrm>
            <a:prstGeom prst="ellipse">
              <a:avLst/>
            </a:prstGeom>
            <a:solidFill>
              <a:schemeClr val="accent2"/>
            </a:solidFill>
            <a:ln w="76200">
              <a:solidFill>
                <a:schemeClr val="bg1"/>
              </a:solidFill>
              <a:round/>
              <a:headEnd/>
              <a:tailEnd/>
            </a:ln>
          </p:spPr>
          <p:txBody>
            <a:bodyPr wrap="square" lIns="91440" tIns="45720" rIns="91440" bIns="45720" anchor="ctr">
              <a:normAutofit/>
            </a:bodyPr>
            <a:lstStyle/>
            <a:p>
              <a:pPr algn="ctr"/>
              <a:endParaRPr/>
            </a:p>
          </p:txBody>
        </p:sp>
        <p:sp>
          <p:nvSpPr>
            <p:cNvPr id="8" name="椭圆 7">
              <a:extLst>
                <a:ext uri="{FF2B5EF4-FFF2-40B4-BE49-F238E27FC236}">
                  <a16:creationId xmlns:a16="http://schemas.microsoft.com/office/drawing/2014/main" id="{13F1567E-04F4-C6DB-8B41-3727A915D3D2}"/>
                </a:ext>
              </a:extLst>
            </p:cNvPr>
            <p:cNvSpPr/>
            <p:nvPr/>
          </p:nvSpPr>
          <p:spPr bwMode="auto">
            <a:xfrm>
              <a:off x="3986016" y="1684785"/>
              <a:ext cx="1589256" cy="1589255"/>
            </a:xfrm>
            <a:prstGeom prst="ellipse">
              <a:avLst/>
            </a:prstGeom>
            <a:solidFill>
              <a:schemeClr val="accent1"/>
            </a:solidFill>
            <a:ln w="76200">
              <a:solidFill>
                <a:schemeClr val="bg1"/>
              </a:solidFill>
              <a:round/>
              <a:headEnd/>
              <a:tailEnd/>
            </a:ln>
          </p:spPr>
          <p:txBody>
            <a:bodyPr wrap="square" lIns="91440" tIns="45720" rIns="91440" bIns="45720" anchor="ctr">
              <a:normAutofit/>
            </a:bodyPr>
            <a:lstStyle/>
            <a:p>
              <a:pPr algn="ctr"/>
              <a:endParaRPr/>
            </a:p>
          </p:txBody>
        </p:sp>
        <p:sp>
          <p:nvSpPr>
            <p:cNvPr id="9" name="椭圆 8">
              <a:extLst>
                <a:ext uri="{FF2B5EF4-FFF2-40B4-BE49-F238E27FC236}">
                  <a16:creationId xmlns:a16="http://schemas.microsoft.com/office/drawing/2014/main" id="{6CE0ECBB-8D91-F098-53EC-B5CE6F6F4A7A}"/>
                </a:ext>
              </a:extLst>
            </p:cNvPr>
            <p:cNvSpPr/>
            <p:nvPr/>
          </p:nvSpPr>
          <p:spPr bwMode="auto">
            <a:xfrm>
              <a:off x="4925601" y="2457176"/>
              <a:ext cx="2340799" cy="2340799"/>
            </a:xfrm>
            <a:prstGeom prst="ellipse">
              <a:avLst/>
            </a:prstGeom>
            <a:pattFill prst="pct5">
              <a:fgClr>
                <a:srgbClr val="E4E6EA"/>
              </a:fgClr>
              <a:bgClr>
                <a:srgbClr val="ADB5BF"/>
              </a:bgClr>
            </a:pattFill>
            <a:ln w="5715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10" name="任意多边形: 形状 9">
              <a:extLst>
                <a:ext uri="{FF2B5EF4-FFF2-40B4-BE49-F238E27FC236}">
                  <a16:creationId xmlns:a16="http://schemas.microsoft.com/office/drawing/2014/main" id="{6E996EFF-77EE-F5B2-BEC6-27EDF47EE0DA}"/>
                </a:ext>
              </a:extLst>
            </p:cNvPr>
            <p:cNvSpPr/>
            <p:nvPr/>
          </p:nvSpPr>
          <p:spPr bwMode="auto">
            <a:xfrm>
              <a:off x="7031508" y="4580636"/>
              <a:ext cx="759666" cy="434095"/>
            </a:xfrm>
            <a:custGeom>
              <a:avLst/>
              <a:gdLst>
                <a:gd name="connsiteX0" fmla="*/ 622406 w 759666"/>
                <a:gd name="connsiteY0" fmla="*/ 33392 h 434095"/>
                <a:gd name="connsiteX1" fmla="*/ 713913 w 759666"/>
                <a:gd name="connsiteY1" fmla="*/ 124177 h 434095"/>
                <a:gd name="connsiteX2" fmla="*/ 649858 w 759666"/>
                <a:gd name="connsiteY2" fmla="*/ 205883 h 434095"/>
                <a:gd name="connsiteX3" fmla="*/ 759666 w 759666"/>
                <a:gd name="connsiteY3" fmla="*/ 387452 h 434095"/>
                <a:gd name="connsiteX4" fmla="*/ 759666 w 759666"/>
                <a:gd name="connsiteY4" fmla="*/ 396530 h 434095"/>
                <a:gd name="connsiteX5" fmla="*/ 562926 w 759666"/>
                <a:gd name="connsiteY5" fmla="*/ 396530 h 434095"/>
                <a:gd name="connsiteX6" fmla="*/ 521748 w 759666"/>
                <a:gd name="connsiteY6" fmla="*/ 269432 h 434095"/>
                <a:gd name="connsiteX7" fmla="*/ 521748 w 759666"/>
                <a:gd name="connsiteY7" fmla="*/ 264893 h 434095"/>
                <a:gd name="connsiteX8" fmla="*/ 594954 w 759666"/>
                <a:gd name="connsiteY8" fmla="*/ 205883 h 434095"/>
                <a:gd name="connsiteX9" fmla="*/ 530899 w 759666"/>
                <a:gd name="connsiteY9" fmla="*/ 124177 h 434095"/>
                <a:gd name="connsiteX10" fmla="*/ 622406 w 759666"/>
                <a:gd name="connsiteY10" fmla="*/ 33392 h 434095"/>
                <a:gd name="connsiteX11" fmla="*/ 137032 w 759666"/>
                <a:gd name="connsiteY11" fmla="*/ 33392 h 434095"/>
                <a:gd name="connsiteX12" fmla="*/ 228388 w 759666"/>
                <a:gd name="connsiteY12" fmla="*/ 124177 h 434095"/>
                <a:gd name="connsiteX13" fmla="*/ 169007 w 759666"/>
                <a:gd name="connsiteY13" fmla="*/ 205883 h 434095"/>
                <a:gd name="connsiteX14" fmla="*/ 242091 w 759666"/>
                <a:gd name="connsiteY14" fmla="*/ 264893 h 434095"/>
                <a:gd name="connsiteX15" fmla="*/ 237523 w 759666"/>
                <a:gd name="connsiteY15" fmla="*/ 269432 h 434095"/>
                <a:gd name="connsiteX16" fmla="*/ 196413 w 759666"/>
                <a:gd name="connsiteY16" fmla="*/ 396530 h 434095"/>
                <a:gd name="connsiteX17" fmla="*/ 0 w 759666"/>
                <a:gd name="connsiteY17" fmla="*/ 396530 h 434095"/>
                <a:gd name="connsiteX18" fmla="*/ 0 w 759666"/>
                <a:gd name="connsiteY18" fmla="*/ 387452 h 434095"/>
                <a:gd name="connsiteX19" fmla="*/ 109626 w 759666"/>
                <a:gd name="connsiteY19" fmla="*/ 205883 h 434095"/>
                <a:gd name="connsiteX20" fmla="*/ 50245 w 759666"/>
                <a:gd name="connsiteY20" fmla="*/ 124177 h 434095"/>
                <a:gd name="connsiteX21" fmla="*/ 137032 w 759666"/>
                <a:gd name="connsiteY21" fmla="*/ 33392 h 434095"/>
                <a:gd name="connsiteX22" fmla="*/ 382125 w 759666"/>
                <a:gd name="connsiteY22" fmla="*/ 0 h 434095"/>
                <a:gd name="connsiteX23" fmla="*/ 487591 w 759666"/>
                <a:gd name="connsiteY23" fmla="*/ 105097 h 434095"/>
                <a:gd name="connsiteX24" fmla="*/ 414223 w 759666"/>
                <a:gd name="connsiteY24" fmla="*/ 205624 h 434095"/>
                <a:gd name="connsiteX25" fmla="*/ 542617 w 759666"/>
                <a:gd name="connsiteY25" fmla="*/ 420387 h 434095"/>
                <a:gd name="connsiteX26" fmla="*/ 542617 w 759666"/>
                <a:gd name="connsiteY26" fmla="*/ 434095 h 434095"/>
                <a:gd name="connsiteX27" fmla="*/ 217047 w 759666"/>
                <a:gd name="connsiteY27" fmla="*/ 434095 h 434095"/>
                <a:gd name="connsiteX28" fmla="*/ 217047 w 759666"/>
                <a:gd name="connsiteY28" fmla="*/ 420387 h 434095"/>
                <a:gd name="connsiteX29" fmla="*/ 345441 w 759666"/>
                <a:gd name="connsiteY29" fmla="*/ 205624 h 434095"/>
                <a:gd name="connsiteX30" fmla="*/ 272073 w 759666"/>
                <a:gd name="connsiteY30" fmla="*/ 105097 h 434095"/>
                <a:gd name="connsiteX31" fmla="*/ 382125 w 759666"/>
                <a:gd name="connsiteY31" fmla="*/ 0 h 43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9666" h="434095">
                  <a:moveTo>
                    <a:pt x="622406" y="33392"/>
                  </a:moveTo>
                  <a:cubicBezTo>
                    <a:pt x="672735" y="33392"/>
                    <a:pt x="713913" y="74245"/>
                    <a:pt x="713913" y="124177"/>
                  </a:cubicBezTo>
                  <a:cubicBezTo>
                    <a:pt x="713913" y="160491"/>
                    <a:pt x="686461" y="192265"/>
                    <a:pt x="649858" y="205883"/>
                  </a:cubicBezTo>
                  <a:cubicBezTo>
                    <a:pt x="713913" y="224040"/>
                    <a:pt x="759666" y="296667"/>
                    <a:pt x="759666" y="387452"/>
                  </a:cubicBezTo>
                  <a:cubicBezTo>
                    <a:pt x="759666" y="391991"/>
                    <a:pt x="759666" y="391991"/>
                    <a:pt x="759666" y="396530"/>
                  </a:cubicBezTo>
                  <a:cubicBezTo>
                    <a:pt x="759666" y="396530"/>
                    <a:pt x="759666" y="396530"/>
                    <a:pt x="562926" y="396530"/>
                  </a:cubicBezTo>
                  <a:cubicBezTo>
                    <a:pt x="558351" y="351138"/>
                    <a:pt x="549200" y="305746"/>
                    <a:pt x="521748" y="269432"/>
                  </a:cubicBezTo>
                  <a:cubicBezTo>
                    <a:pt x="521748" y="264893"/>
                    <a:pt x="521748" y="264893"/>
                    <a:pt x="521748" y="264893"/>
                  </a:cubicBezTo>
                  <a:cubicBezTo>
                    <a:pt x="540050" y="233118"/>
                    <a:pt x="562926" y="214961"/>
                    <a:pt x="594954" y="205883"/>
                  </a:cubicBezTo>
                  <a:cubicBezTo>
                    <a:pt x="558351" y="192265"/>
                    <a:pt x="530899" y="160491"/>
                    <a:pt x="530899" y="124177"/>
                  </a:cubicBezTo>
                  <a:cubicBezTo>
                    <a:pt x="530899" y="74245"/>
                    <a:pt x="572077" y="33392"/>
                    <a:pt x="622406" y="33392"/>
                  </a:cubicBezTo>
                  <a:close/>
                  <a:moveTo>
                    <a:pt x="137032" y="33392"/>
                  </a:moveTo>
                  <a:cubicBezTo>
                    <a:pt x="187278" y="33392"/>
                    <a:pt x="228388" y="74245"/>
                    <a:pt x="228388" y="124177"/>
                  </a:cubicBezTo>
                  <a:cubicBezTo>
                    <a:pt x="228388" y="160491"/>
                    <a:pt x="205549" y="192265"/>
                    <a:pt x="169007" y="205883"/>
                  </a:cubicBezTo>
                  <a:cubicBezTo>
                    <a:pt x="196413" y="214961"/>
                    <a:pt x="223820" y="233118"/>
                    <a:pt x="242091" y="264893"/>
                  </a:cubicBezTo>
                  <a:cubicBezTo>
                    <a:pt x="242091" y="264893"/>
                    <a:pt x="237523" y="264893"/>
                    <a:pt x="237523" y="269432"/>
                  </a:cubicBezTo>
                  <a:cubicBezTo>
                    <a:pt x="214684" y="305746"/>
                    <a:pt x="200981" y="351138"/>
                    <a:pt x="196413" y="396530"/>
                  </a:cubicBezTo>
                  <a:cubicBezTo>
                    <a:pt x="196413" y="396530"/>
                    <a:pt x="196413" y="396530"/>
                    <a:pt x="0" y="396530"/>
                  </a:cubicBezTo>
                  <a:cubicBezTo>
                    <a:pt x="0" y="391991"/>
                    <a:pt x="0" y="391991"/>
                    <a:pt x="0" y="387452"/>
                  </a:cubicBezTo>
                  <a:cubicBezTo>
                    <a:pt x="0" y="296667"/>
                    <a:pt x="50245" y="224040"/>
                    <a:pt x="109626" y="205883"/>
                  </a:cubicBezTo>
                  <a:cubicBezTo>
                    <a:pt x="73084" y="192265"/>
                    <a:pt x="50245" y="160491"/>
                    <a:pt x="50245" y="124177"/>
                  </a:cubicBezTo>
                  <a:cubicBezTo>
                    <a:pt x="50245" y="74245"/>
                    <a:pt x="91355" y="33392"/>
                    <a:pt x="137032" y="33392"/>
                  </a:cubicBezTo>
                  <a:close/>
                  <a:moveTo>
                    <a:pt x="382125" y="0"/>
                  </a:moveTo>
                  <a:cubicBezTo>
                    <a:pt x="441736" y="0"/>
                    <a:pt x="487591" y="45694"/>
                    <a:pt x="487591" y="105097"/>
                  </a:cubicBezTo>
                  <a:cubicBezTo>
                    <a:pt x="487591" y="150791"/>
                    <a:pt x="460078" y="187347"/>
                    <a:pt x="414223" y="205624"/>
                  </a:cubicBezTo>
                  <a:cubicBezTo>
                    <a:pt x="487591" y="223902"/>
                    <a:pt x="542617" y="315290"/>
                    <a:pt x="542617" y="420387"/>
                  </a:cubicBezTo>
                  <a:cubicBezTo>
                    <a:pt x="542617" y="424956"/>
                    <a:pt x="542617" y="429526"/>
                    <a:pt x="542617" y="434095"/>
                  </a:cubicBezTo>
                  <a:cubicBezTo>
                    <a:pt x="542617" y="434095"/>
                    <a:pt x="542617" y="434095"/>
                    <a:pt x="217047" y="434095"/>
                  </a:cubicBezTo>
                  <a:cubicBezTo>
                    <a:pt x="217047" y="429526"/>
                    <a:pt x="217047" y="424956"/>
                    <a:pt x="217047" y="420387"/>
                  </a:cubicBezTo>
                  <a:cubicBezTo>
                    <a:pt x="217047" y="315290"/>
                    <a:pt x="272073" y="223902"/>
                    <a:pt x="345441" y="205624"/>
                  </a:cubicBezTo>
                  <a:cubicBezTo>
                    <a:pt x="304172" y="187347"/>
                    <a:pt x="272073" y="150791"/>
                    <a:pt x="272073" y="105097"/>
                  </a:cubicBezTo>
                  <a:cubicBezTo>
                    <a:pt x="272073" y="45694"/>
                    <a:pt x="322514" y="0"/>
                    <a:pt x="38212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13" name="任意多边形: 形状 12">
              <a:extLst>
                <a:ext uri="{FF2B5EF4-FFF2-40B4-BE49-F238E27FC236}">
                  <a16:creationId xmlns:a16="http://schemas.microsoft.com/office/drawing/2014/main" id="{92C4727B-F625-75C0-5C56-5A47FA09F512}"/>
                </a:ext>
              </a:extLst>
            </p:cNvPr>
            <p:cNvSpPr/>
            <p:nvPr/>
          </p:nvSpPr>
          <p:spPr bwMode="auto">
            <a:xfrm>
              <a:off x="4546901" y="4428300"/>
              <a:ext cx="467486" cy="738797"/>
            </a:xfrm>
            <a:custGeom>
              <a:avLst/>
              <a:gdLst>
                <a:gd name="connsiteX0" fmla="*/ 254614 w 467486"/>
                <a:gd name="connsiteY0" fmla="*/ 525922 h 738797"/>
                <a:gd name="connsiteX1" fmla="*/ 279658 w 467486"/>
                <a:gd name="connsiteY1" fmla="*/ 552893 h 738797"/>
                <a:gd name="connsiteX2" fmla="*/ 254614 w 467486"/>
                <a:gd name="connsiteY2" fmla="*/ 584358 h 738797"/>
                <a:gd name="connsiteX3" fmla="*/ 254614 w 467486"/>
                <a:gd name="connsiteY3" fmla="*/ 525922 h 738797"/>
                <a:gd name="connsiteX4" fmla="*/ 217049 w 467486"/>
                <a:gd name="connsiteY4" fmla="*/ 388179 h 738797"/>
                <a:gd name="connsiteX5" fmla="*/ 217049 w 467486"/>
                <a:gd name="connsiteY5" fmla="*/ 446615 h 738797"/>
                <a:gd name="connsiteX6" fmla="*/ 196178 w 467486"/>
                <a:gd name="connsiteY6" fmla="*/ 417397 h 738797"/>
                <a:gd name="connsiteX7" fmla="*/ 217049 w 467486"/>
                <a:gd name="connsiteY7" fmla="*/ 388179 h 738797"/>
                <a:gd name="connsiteX8" fmla="*/ 217858 w 467486"/>
                <a:gd name="connsiteY8" fmla="*/ 294852 h 738797"/>
                <a:gd name="connsiteX9" fmla="*/ 217858 w 467486"/>
                <a:gd name="connsiteY9" fmla="*/ 326889 h 738797"/>
                <a:gd name="connsiteX10" fmla="*/ 149777 w 467486"/>
                <a:gd name="connsiteY10" fmla="*/ 354350 h 738797"/>
                <a:gd name="connsiteX11" fmla="*/ 127084 w 467486"/>
                <a:gd name="connsiteY11" fmla="*/ 418424 h 738797"/>
                <a:gd name="connsiteX12" fmla="*/ 149777 w 467486"/>
                <a:gd name="connsiteY12" fmla="*/ 477922 h 738797"/>
                <a:gd name="connsiteX13" fmla="*/ 217858 w 467486"/>
                <a:gd name="connsiteY13" fmla="*/ 514536 h 738797"/>
                <a:gd name="connsiteX14" fmla="*/ 217858 w 467486"/>
                <a:gd name="connsiteY14" fmla="*/ 592341 h 738797"/>
                <a:gd name="connsiteX15" fmla="*/ 154316 w 467486"/>
                <a:gd name="connsiteY15" fmla="*/ 555727 h 738797"/>
                <a:gd name="connsiteX16" fmla="*/ 113468 w 467486"/>
                <a:gd name="connsiteY16" fmla="*/ 606071 h 738797"/>
                <a:gd name="connsiteX17" fmla="*/ 158855 w 467486"/>
                <a:gd name="connsiteY17" fmla="*/ 638109 h 738797"/>
                <a:gd name="connsiteX18" fmla="*/ 208780 w 467486"/>
                <a:gd name="connsiteY18" fmla="*/ 651839 h 738797"/>
                <a:gd name="connsiteX19" fmla="*/ 217858 w 467486"/>
                <a:gd name="connsiteY19" fmla="*/ 651839 h 738797"/>
                <a:gd name="connsiteX20" fmla="*/ 217858 w 467486"/>
                <a:gd name="connsiteY20" fmla="*/ 688453 h 738797"/>
                <a:gd name="connsiteX21" fmla="*/ 254167 w 467486"/>
                <a:gd name="connsiteY21" fmla="*/ 688453 h 738797"/>
                <a:gd name="connsiteX22" fmla="*/ 254167 w 467486"/>
                <a:gd name="connsiteY22" fmla="*/ 651839 h 738797"/>
                <a:gd name="connsiteX23" fmla="*/ 326787 w 467486"/>
                <a:gd name="connsiteY23" fmla="*/ 615225 h 738797"/>
                <a:gd name="connsiteX24" fmla="*/ 349480 w 467486"/>
                <a:gd name="connsiteY24" fmla="*/ 555727 h 738797"/>
                <a:gd name="connsiteX25" fmla="*/ 254167 w 467486"/>
                <a:gd name="connsiteY25" fmla="*/ 459615 h 738797"/>
                <a:gd name="connsiteX26" fmla="*/ 254167 w 467486"/>
                <a:gd name="connsiteY26" fmla="*/ 390964 h 738797"/>
                <a:gd name="connsiteX27" fmla="*/ 295016 w 467486"/>
                <a:gd name="connsiteY27" fmla="*/ 413848 h 738797"/>
                <a:gd name="connsiteX28" fmla="*/ 340403 w 467486"/>
                <a:gd name="connsiteY28" fmla="*/ 363503 h 738797"/>
                <a:gd name="connsiteX29" fmla="*/ 258706 w 467486"/>
                <a:gd name="connsiteY29" fmla="*/ 326889 h 738797"/>
                <a:gd name="connsiteX30" fmla="*/ 258706 w 467486"/>
                <a:gd name="connsiteY30" fmla="*/ 294852 h 738797"/>
                <a:gd name="connsiteX31" fmla="*/ 217858 w 467486"/>
                <a:gd name="connsiteY31" fmla="*/ 294852 h 738797"/>
                <a:gd name="connsiteX32" fmla="*/ 177010 w 467486"/>
                <a:gd name="connsiteY32" fmla="*/ 217047 h 738797"/>
                <a:gd name="connsiteX33" fmla="*/ 290477 w 467486"/>
                <a:gd name="connsiteY33" fmla="*/ 217047 h 738797"/>
                <a:gd name="connsiteX34" fmla="*/ 458409 w 467486"/>
                <a:gd name="connsiteY34" fmla="*/ 473345 h 738797"/>
                <a:gd name="connsiteX35" fmla="*/ 467486 w 467486"/>
                <a:gd name="connsiteY35" fmla="*/ 596918 h 738797"/>
                <a:gd name="connsiteX36" fmla="*/ 449331 w 467486"/>
                <a:gd name="connsiteY36" fmla="*/ 679299 h 738797"/>
                <a:gd name="connsiteX37" fmla="*/ 236013 w 467486"/>
                <a:gd name="connsiteY37" fmla="*/ 738797 h 738797"/>
                <a:gd name="connsiteX38" fmla="*/ 18155 w 467486"/>
                <a:gd name="connsiteY38" fmla="*/ 679299 h 738797"/>
                <a:gd name="connsiteX39" fmla="*/ 0 w 467486"/>
                <a:gd name="connsiteY39" fmla="*/ 596918 h 738797"/>
                <a:gd name="connsiteX40" fmla="*/ 177010 w 467486"/>
                <a:gd name="connsiteY40" fmla="*/ 217047 h 738797"/>
                <a:gd name="connsiteX41" fmla="*/ 197631 w 467486"/>
                <a:gd name="connsiteY41" fmla="*/ 187828 h 738797"/>
                <a:gd name="connsiteX42" fmla="*/ 261149 w 467486"/>
                <a:gd name="connsiteY42" fmla="*/ 187828 h 738797"/>
                <a:gd name="connsiteX43" fmla="*/ 279297 w 467486"/>
                <a:gd name="connsiteY43" fmla="*/ 192837 h 738797"/>
                <a:gd name="connsiteX44" fmla="*/ 279297 w 467486"/>
                <a:gd name="connsiteY44" fmla="*/ 197846 h 738797"/>
                <a:gd name="connsiteX45" fmla="*/ 283834 w 467486"/>
                <a:gd name="connsiteY45" fmla="*/ 197846 h 738797"/>
                <a:gd name="connsiteX46" fmla="*/ 283834 w 467486"/>
                <a:gd name="connsiteY46" fmla="*/ 202855 h 738797"/>
                <a:gd name="connsiteX47" fmla="*/ 279297 w 467486"/>
                <a:gd name="connsiteY47" fmla="*/ 207863 h 738797"/>
                <a:gd name="connsiteX48" fmla="*/ 270223 w 467486"/>
                <a:gd name="connsiteY48" fmla="*/ 212872 h 738797"/>
                <a:gd name="connsiteX49" fmla="*/ 193094 w 467486"/>
                <a:gd name="connsiteY49" fmla="*/ 212872 h 738797"/>
                <a:gd name="connsiteX50" fmla="*/ 184020 w 467486"/>
                <a:gd name="connsiteY50" fmla="*/ 207863 h 738797"/>
                <a:gd name="connsiteX51" fmla="*/ 179483 w 467486"/>
                <a:gd name="connsiteY51" fmla="*/ 207863 h 738797"/>
                <a:gd name="connsiteX52" fmla="*/ 179483 w 467486"/>
                <a:gd name="connsiteY52" fmla="*/ 202855 h 738797"/>
                <a:gd name="connsiteX53" fmla="*/ 179483 w 467486"/>
                <a:gd name="connsiteY53" fmla="*/ 197846 h 738797"/>
                <a:gd name="connsiteX54" fmla="*/ 197631 w 467486"/>
                <a:gd name="connsiteY54" fmla="*/ 187828 h 738797"/>
                <a:gd name="connsiteX55" fmla="*/ 333675 w 467486"/>
                <a:gd name="connsiteY55" fmla="*/ 0 h 738797"/>
                <a:gd name="connsiteX56" fmla="*/ 360929 w 467486"/>
                <a:gd name="connsiteY56" fmla="*/ 116664 h 738797"/>
                <a:gd name="connsiteX57" fmla="*/ 388182 w 467486"/>
                <a:gd name="connsiteY57" fmla="*/ 112177 h 738797"/>
                <a:gd name="connsiteX58" fmla="*/ 288252 w 467486"/>
                <a:gd name="connsiteY58" fmla="*/ 179483 h 738797"/>
                <a:gd name="connsiteX59" fmla="*/ 174695 w 467486"/>
                <a:gd name="connsiteY59" fmla="*/ 179483 h 738797"/>
                <a:gd name="connsiteX60" fmla="*/ 83850 w 467486"/>
                <a:gd name="connsiteY60" fmla="*/ 103203 h 738797"/>
                <a:gd name="connsiteX61" fmla="*/ 142899 w 467486"/>
                <a:gd name="connsiteY61" fmla="*/ 80768 h 738797"/>
                <a:gd name="connsiteX62" fmla="*/ 156526 w 467486"/>
                <a:gd name="connsiteY62" fmla="*/ 22436 h 738797"/>
                <a:gd name="connsiteX63" fmla="*/ 247372 w 467486"/>
                <a:gd name="connsiteY63" fmla="*/ 71793 h 738797"/>
                <a:gd name="connsiteX64" fmla="*/ 333675 w 467486"/>
                <a:gd name="connsiteY64" fmla="*/ 0 h 7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67486" h="738797">
                  <a:moveTo>
                    <a:pt x="254614" y="525922"/>
                  </a:moveTo>
                  <a:cubicBezTo>
                    <a:pt x="271310" y="530417"/>
                    <a:pt x="279658" y="539407"/>
                    <a:pt x="279658" y="552893"/>
                  </a:cubicBezTo>
                  <a:cubicBezTo>
                    <a:pt x="279658" y="570873"/>
                    <a:pt x="271310" y="579863"/>
                    <a:pt x="254614" y="584358"/>
                  </a:cubicBezTo>
                  <a:cubicBezTo>
                    <a:pt x="254614" y="584358"/>
                    <a:pt x="254614" y="584358"/>
                    <a:pt x="254614" y="525922"/>
                  </a:cubicBezTo>
                  <a:close/>
                  <a:moveTo>
                    <a:pt x="217049" y="388179"/>
                  </a:moveTo>
                  <a:lnTo>
                    <a:pt x="217049" y="446615"/>
                  </a:lnTo>
                  <a:cubicBezTo>
                    <a:pt x="200352" y="441746"/>
                    <a:pt x="196178" y="432006"/>
                    <a:pt x="196178" y="417397"/>
                  </a:cubicBezTo>
                  <a:cubicBezTo>
                    <a:pt x="196178" y="402788"/>
                    <a:pt x="200352" y="393049"/>
                    <a:pt x="217049" y="388179"/>
                  </a:cubicBezTo>
                  <a:close/>
                  <a:moveTo>
                    <a:pt x="217858" y="294852"/>
                  </a:moveTo>
                  <a:cubicBezTo>
                    <a:pt x="217858" y="294852"/>
                    <a:pt x="217858" y="294852"/>
                    <a:pt x="217858" y="326889"/>
                  </a:cubicBezTo>
                  <a:cubicBezTo>
                    <a:pt x="186087" y="326889"/>
                    <a:pt x="163393" y="336043"/>
                    <a:pt x="149777" y="354350"/>
                  </a:cubicBezTo>
                  <a:cubicBezTo>
                    <a:pt x="131623" y="372657"/>
                    <a:pt x="127084" y="390964"/>
                    <a:pt x="127084" y="418424"/>
                  </a:cubicBezTo>
                  <a:cubicBezTo>
                    <a:pt x="127084" y="441308"/>
                    <a:pt x="136161" y="459615"/>
                    <a:pt x="149777" y="477922"/>
                  </a:cubicBezTo>
                  <a:cubicBezTo>
                    <a:pt x="163393" y="496229"/>
                    <a:pt x="186087" y="505383"/>
                    <a:pt x="217858" y="514536"/>
                  </a:cubicBezTo>
                  <a:cubicBezTo>
                    <a:pt x="217858" y="514536"/>
                    <a:pt x="217858" y="514536"/>
                    <a:pt x="217858" y="592341"/>
                  </a:cubicBezTo>
                  <a:cubicBezTo>
                    <a:pt x="190626" y="587764"/>
                    <a:pt x="172471" y="574034"/>
                    <a:pt x="154316" y="555727"/>
                  </a:cubicBezTo>
                  <a:cubicBezTo>
                    <a:pt x="154316" y="555727"/>
                    <a:pt x="154316" y="555727"/>
                    <a:pt x="113468" y="606071"/>
                  </a:cubicBezTo>
                  <a:cubicBezTo>
                    <a:pt x="122545" y="619802"/>
                    <a:pt x="136161" y="628955"/>
                    <a:pt x="158855" y="638109"/>
                  </a:cubicBezTo>
                  <a:cubicBezTo>
                    <a:pt x="177010" y="647262"/>
                    <a:pt x="195164" y="651839"/>
                    <a:pt x="208780" y="651839"/>
                  </a:cubicBezTo>
                  <a:cubicBezTo>
                    <a:pt x="208780" y="651839"/>
                    <a:pt x="208780" y="651839"/>
                    <a:pt x="217858" y="651839"/>
                  </a:cubicBezTo>
                  <a:cubicBezTo>
                    <a:pt x="217858" y="651839"/>
                    <a:pt x="217858" y="651839"/>
                    <a:pt x="217858" y="688453"/>
                  </a:cubicBezTo>
                  <a:cubicBezTo>
                    <a:pt x="217858" y="688453"/>
                    <a:pt x="217858" y="688453"/>
                    <a:pt x="254167" y="688453"/>
                  </a:cubicBezTo>
                  <a:cubicBezTo>
                    <a:pt x="254167" y="688453"/>
                    <a:pt x="254167" y="688453"/>
                    <a:pt x="254167" y="651839"/>
                  </a:cubicBezTo>
                  <a:cubicBezTo>
                    <a:pt x="285938" y="642685"/>
                    <a:pt x="308632" y="633532"/>
                    <a:pt x="326787" y="615225"/>
                  </a:cubicBezTo>
                  <a:cubicBezTo>
                    <a:pt x="340403" y="601495"/>
                    <a:pt x="349480" y="578611"/>
                    <a:pt x="349480" y="555727"/>
                  </a:cubicBezTo>
                  <a:cubicBezTo>
                    <a:pt x="349480" y="509960"/>
                    <a:pt x="317709" y="473345"/>
                    <a:pt x="254167" y="459615"/>
                  </a:cubicBezTo>
                  <a:cubicBezTo>
                    <a:pt x="254167" y="459615"/>
                    <a:pt x="254167" y="459615"/>
                    <a:pt x="254167" y="390964"/>
                  </a:cubicBezTo>
                  <a:cubicBezTo>
                    <a:pt x="267783" y="395541"/>
                    <a:pt x="281400" y="404694"/>
                    <a:pt x="295016" y="413848"/>
                  </a:cubicBezTo>
                  <a:cubicBezTo>
                    <a:pt x="295016" y="413848"/>
                    <a:pt x="295016" y="413848"/>
                    <a:pt x="340403" y="363503"/>
                  </a:cubicBezTo>
                  <a:cubicBezTo>
                    <a:pt x="317709" y="340620"/>
                    <a:pt x="290477" y="331466"/>
                    <a:pt x="258706" y="326889"/>
                  </a:cubicBezTo>
                  <a:cubicBezTo>
                    <a:pt x="258706" y="326889"/>
                    <a:pt x="258706" y="326889"/>
                    <a:pt x="258706" y="294852"/>
                  </a:cubicBezTo>
                  <a:cubicBezTo>
                    <a:pt x="258706" y="294852"/>
                    <a:pt x="258706" y="294852"/>
                    <a:pt x="217858" y="294852"/>
                  </a:cubicBezTo>
                  <a:close/>
                  <a:moveTo>
                    <a:pt x="177010" y="217047"/>
                  </a:moveTo>
                  <a:cubicBezTo>
                    <a:pt x="177010" y="217047"/>
                    <a:pt x="177010" y="217047"/>
                    <a:pt x="290477" y="217047"/>
                  </a:cubicBezTo>
                  <a:cubicBezTo>
                    <a:pt x="417561" y="276545"/>
                    <a:pt x="435715" y="345196"/>
                    <a:pt x="458409" y="473345"/>
                  </a:cubicBezTo>
                  <a:cubicBezTo>
                    <a:pt x="462948" y="509960"/>
                    <a:pt x="467486" y="555727"/>
                    <a:pt x="467486" y="596918"/>
                  </a:cubicBezTo>
                  <a:cubicBezTo>
                    <a:pt x="467486" y="633532"/>
                    <a:pt x="462948" y="670146"/>
                    <a:pt x="449331" y="679299"/>
                  </a:cubicBezTo>
                  <a:cubicBezTo>
                    <a:pt x="413022" y="715913"/>
                    <a:pt x="322248" y="738797"/>
                    <a:pt x="236013" y="738797"/>
                  </a:cubicBezTo>
                  <a:cubicBezTo>
                    <a:pt x="145239" y="738797"/>
                    <a:pt x="54464" y="715913"/>
                    <a:pt x="18155" y="679299"/>
                  </a:cubicBezTo>
                  <a:cubicBezTo>
                    <a:pt x="4538" y="670146"/>
                    <a:pt x="0" y="633532"/>
                    <a:pt x="0" y="596918"/>
                  </a:cubicBezTo>
                  <a:cubicBezTo>
                    <a:pt x="0" y="436731"/>
                    <a:pt x="18155" y="290275"/>
                    <a:pt x="177010" y="217047"/>
                  </a:cubicBezTo>
                  <a:close/>
                  <a:moveTo>
                    <a:pt x="197631" y="187828"/>
                  </a:moveTo>
                  <a:cubicBezTo>
                    <a:pt x="197631" y="187828"/>
                    <a:pt x="197631" y="187828"/>
                    <a:pt x="261149" y="187828"/>
                  </a:cubicBezTo>
                  <a:cubicBezTo>
                    <a:pt x="270223" y="187828"/>
                    <a:pt x="274760" y="192837"/>
                    <a:pt x="279297" y="192837"/>
                  </a:cubicBezTo>
                  <a:cubicBezTo>
                    <a:pt x="279297" y="192837"/>
                    <a:pt x="279297" y="192837"/>
                    <a:pt x="279297" y="197846"/>
                  </a:cubicBezTo>
                  <a:cubicBezTo>
                    <a:pt x="279297" y="197846"/>
                    <a:pt x="279297" y="197846"/>
                    <a:pt x="283834" y="197846"/>
                  </a:cubicBezTo>
                  <a:cubicBezTo>
                    <a:pt x="283834" y="197846"/>
                    <a:pt x="283834" y="197846"/>
                    <a:pt x="283834" y="202855"/>
                  </a:cubicBezTo>
                  <a:cubicBezTo>
                    <a:pt x="283834" y="202855"/>
                    <a:pt x="283834" y="202855"/>
                    <a:pt x="279297" y="207863"/>
                  </a:cubicBezTo>
                  <a:cubicBezTo>
                    <a:pt x="279297" y="207863"/>
                    <a:pt x="274760" y="207863"/>
                    <a:pt x="270223" y="212872"/>
                  </a:cubicBezTo>
                  <a:cubicBezTo>
                    <a:pt x="270223" y="212872"/>
                    <a:pt x="270223" y="212872"/>
                    <a:pt x="193094" y="212872"/>
                  </a:cubicBezTo>
                  <a:cubicBezTo>
                    <a:pt x="193094" y="212872"/>
                    <a:pt x="193094" y="212872"/>
                    <a:pt x="184020" y="207863"/>
                  </a:cubicBezTo>
                  <a:cubicBezTo>
                    <a:pt x="184020" y="207863"/>
                    <a:pt x="184020" y="207863"/>
                    <a:pt x="179483" y="207863"/>
                  </a:cubicBezTo>
                  <a:cubicBezTo>
                    <a:pt x="179483" y="207863"/>
                    <a:pt x="179483" y="207863"/>
                    <a:pt x="179483" y="202855"/>
                  </a:cubicBezTo>
                  <a:cubicBezTo>
                    <a:pt x="179483" y="202855"/>
                    <a:pt x="179483" y="202855"/>
                    <a:pt x="179483" y="197846"/>
                  </a:cubicBezTo>
                  <a:cubicBezTo>
                    <a:pt x="179483" y="192837"/>
                    <a:pt x="188557" y="187828"/>
                    <a:pt x="197631" y="187828"/>
                  </a:cubicBezTo>
                  <a:close/>
                  <a:moveTo>
                    <a:pt x="333675" y="0"/>
                  </a:moveTo>
                  <a:cubicBezTo>
                    <a:pt x="365471" y="4487"/>
                    <a:pt x="274625" y="116664"/>
                    <a:pt x="360929" y="116664"/>
                  </a:cubicBezTo>
                  <a:cubicBezTo>
                    <a:pt x="370013" y="116664"/>
                    <a:pt x="379098" y="116664"/>
                    <a:pt x="388182" y="112177"/>
                  </a:cubicBezTo>
                  <a:cubicBezTo>
                    <a:pt x="365471" y="143587"/>
                    <a:pt x="333675" y="166022"/>
                    <a:pt x="288252" y="179483"/>
                  </a:cubicBezTo>
                  <a:cubicBezTo>
                    <a:pt x="251914" y="179483"/>
                    <a:pt x="215576" y="179483"/>
                    <a:pt x="174695" y="179483"/>
                  </a:cubicBezTo>
                  <a:cubicBezTo>
                    <a:pt x="161068" y="170509"/>
                    <a:pt x="79307" y="130125"/>
                    <a:pt x="83850" y="103203"/>
                  </a:cubicBezTo>
                  <a:cubicBezTo>
                    <a:pt x="88392" y="89742"/>
                    <a:pt x="124730" y="98716"/>
                    <a:pt x="142899" y="80768"/>
                  </a:cubicBezTo>
                  <a:cubicBezTo>
                    <a:pt x="156526" y="67306"/>
                    <a:pt x="133815" y="22436"/>
                    <a:pt x="156526" y="22436"/>
                  </a:cubicBezTo>
                  <a:cubicBezTo>
                    <a:pt x="183780" y="22436"/>
                    <a:pt x="229202" y="80768"/>
                    <a:pt x="247372" y="71793"/>
                  </a:cubicBezTo>
                  <a:cubicBezTo>
                    <a:pt x="306421" y="49358"/>
                    <a:pt x="297337" y="0"/>
                    <a:pt x="33367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14" name="任意多边形: 形状 13">
              <a:extLst>
                <a:ext uri="{FF2B5EF4-FFF2-40B4-BE49-F238E27FC236}">
                  <a16:creationId xmlns:a16="http://schemas.microsoft.com/office/drawing/2014/main" id="{D9D7D46B-AF14-63F6-64CC-22775A64AB29}"/>
                </a:ext>
              </a:extLst>
            </p:cNvPr>
            <p:cNvSpPr/>
            <p:nvPr/>
          </p:nvSpPr>
          <p:spPr bwMode="auto">
            <a:xfrm>
              <a:off x="4452983" y="2118315"/>
              <a:ext cx="655318" cy="720875"/>
            </a:xfrm>
            <a:custGeom>
              <a:avLst/>
              <a:gdLst>
                <a:gd name="connsiteX0" fmla="*/ 268978 w 655318"/>
                <a:gd name="connsiteY0" fmla="*/ 663655 h 720875"/>
                <a:gd name="connsiteX1" fmla="*/ 382536 w 655318"/>
                <a:gd name="connsiteY1" fmla="*/ 663655 h 720875"/>
                <a:gd name="connsiteX2" fmla="*/ 400706 w 655318"/>
                <a:gd name="connsiteY2" fmla="*/ 677568 h 720875"/>
                <a:gd name="connsiteX3" fmla="*/ 387079 w 655318"/>
                <a:gd name="connsiteY3" fmla="*/ 696119 h 720875"/>
                <a:gd name="connsiteX4" fmla="*/ 362109 w 655318"/>
                <a:gd name="connsiteY4" fmla="*/ 698951 h 720875"/>
                <a:gd name="connsiteX5" fmla="*/ 367314 w 655318"/>
                <a:gd name="connsiteY5" fmla="*/ 702614 h 720875"/>
                <a:gd name="connsiteX6" fmla="*/ 358087 w 655318"/>
                <a:gd name="connsiteY6" fmla="*/ 717223 h 720875"/>
                <a:gd name="connsiteX7" fmla="*/ 288886 w 655318"/>
                <a:gd name="connsiteY7" fmla="*/ 717223 h 720875"/>
                <a:gd name="connsiteX8" fmla="*/ 279659 w 655318"/>
                <a:gd name="connsiteY8" fmla="*/ 702614 h 720875"/>
                <a:gd name="connsiteX9" fmla="*/ 283738 w 655318"/>
                <a:gd name="connsiteY9" fmla="*/ 698308 h 720875"/>
                <a:gd name="connsiteX10" fmla="*/ 264436 w 655318"/>
                <a:gd name="connsiteY10" fmla="*/ 696119 h 720875"/>
                <a:gd name="connsiteX11" fmla="*/ 250809 w 655318"/>
                <a:gd name="connsiteY11" fmla="*/ 677568 h 720875"/>
                <a:gd name="connsiteX12" fmla="*/ 268978 w 655318"/>
                <a:gd name="connsiteY12" fmla="*/ 663655 h 720875"/>
                <a:gd name="connsiteX13" fmla="*/ 268978 w 655318"/>
                <a:gd name="connsiteY13" fmla="*/ 626091 h 720875"/>
                <a:gd name="connsiteX14" fmla="*/ 382536 w 655318"/>
                <a:gd name="connsiteY14" fmla="*/ 626091 h 720875"/>
                <a:gd name="connsiteX15" fmla="*/ 400706 w 655318"/>
                <a:gd name="connsiteY15" fmla="*/ 640004 h 720875"/>
                <a:gd name="connsiteX16" fmla="*/ 387079 w 655318"/>
                <a:gd name="connsiteY16" fmla="*/ 658555 h 720875"/>
                <a:gd name="connsiteX17" fmla="*/ 264436 w 655318"/>
                <a:gd name="connsiteY17" fmla="*/ 658555 h 720875"/>
                <a:gd name="connsiteX18" fmla="*/ 250809 w 655318"/>
                <a:gd name="connsiteY18" fmla="*/ 640004 h 720875"/>
                <a:gd name="connsiteX19" fmla="*/ 268978 w 655318"/>
                <a:gd name="connsiteY19" fmla="*/ 626091 h 720875"/>
                <a:gd name="connsiteX20" fmla="*/ 273150 w 655318"/>
                <a:gd name="connsiteY20" fmla="*/ 588524 h 720875"/>
                <a:gd name="connsiteX21" fmla="*/ 382166 w 655318"/>
                <a:gd name="connsiteY21" fmla="*/ 588524 h 720875"/>
                <a:gd name="connsiteX22" fmla="*/ 404878 w 655318"/>
                <a:gd name="connsiteY22" fmla="*/ 602437 h 720875"/>
                <a:gd name="connsiteX23" fmla="*/ 386708 w 655318"/>
                <a:gd name="connsiteY23" fmla="*/ 620988 h 720875"/>
                <a:gd name="connsiteX24" fmla="*/ 264066 w 655318"/>
                <a:gd name="connsiteY24" fmla="*/ 620988 h 720875"/>
                <a:gd name="connsiteX25" fmla="*/ 250439 w 655318"/>
                <a:gd name="connsiteY25" fmla="*/ 602437 h 720875"/>
                <a:gd name="connsiteX26" fmla="*/ 273150 w 655318"/>
                <a:gd name="connsiteY26" fmla="*/ 588524 h 720875"/>
                <a:gd name="connsiteX27" fmla="*/ 94750 w 655318"/>
                <a:gd name="connsiteY27" fmla="*/ 434090 h 720875"/>
                <a:gd name="connsiteX28" fmla="*/ 108524 w 655318"/>
                <a:gd name="connsiteY28" fmla="*/ 443551 h 720875"/>
                <a:gd name="connsiteX29" fmla="*/ 103932 w 655318"/>
                <a:gd name="connsiteY29" fmla="*/ 462473 h 720875"/>
                <a:gd name="connsiteX30" fmla="*/ 99341 w 655318"/>
                <a:gd name="connsiteY30" fmla="*/ 467204 h 720875"/>
                <a:gd name="connsiteX31" fmla="*/ 39653 w 655318"/>
                <a:gd name="connsiteY31" fmla="*/ 500318 h 720875"/>
                <a:gd name="connsiteX32" fmla="*/ 35061 w 655318"/>
                <a:gd name="connsiteY32" fmla="*/ 505048 h 720875"/>
                <a:gd name="connsiteX33" fmla="*/ 16696 w 655318"/>
                <a:gd name="connsiteY33" fmla="*/ 495587 h 720875"/>
                <a:gd name="connsiteX34" fmla="*/ 21287 w 655318"/>
                <a:gd name="connsiteY34" fmla="*/ 476665 h 720875"/>
                <a:gd name="connsiteX35" fmla="*/ 25879 w 655318"/>
                <a:gd name="connsiteY35" fmla="*/ 471934 h 720875"/>
                <a:gd name="connsiteX36" fmla="*/ 85567 w 655318"/>
                <a:gd name="connsiteY36" fmla="*/ 438821 h 720875"/>
                <a:gd name="connsiteX37" fmla="*/ 94750 w 655318"/>
                <a:gd name="connsiteY37" fmla="*/ 434090 h 720875"/>
                <a:gd name="connsiteX38" fmla="*/ 538644 w 655318"/>
                <a:gd name="connsiteY38" fmla="*/ 430194 h 720875"/>
                <a:gd name="connsiteX39" fmla="*/ 560508 w 655318"/>
                <a:gd name="connsiteY39" fmla="*/ 430194 h 720875"/>
                <a:gd name="connsiteX40" fmla="*/ 617354 w 655318"/>
                <a:gd name="connsiteY40" fmla="*/ 461360 h 720875"/>
                <a:gd name="connsiteX41" fmla="*/ 621726 w 655318"/>
                <a:gd name="connsiteY41" fmla="*/ 483621 h 720875"/>
                <a:gd name="connsiteX42" fmla="*/ 617354 w 655318"/>
                <a:gd name="connsiteY42" fmla="*/ 488073 h 720875"/>
                <a:gd name="connsiteX43" fmla="*/ 608608 w 655318"/>
                <a:gd name="connsiteY43" fmla="*/ 492525 h 720875"/>
                <a:gd name="connsiteX44" fmla="*/ 599863 w 655318"/>
                <a:gd name="connsiteY44" fmla="*/ 492525 h 720875"/>
                <a:gd name="connsiteX45" fmla="*/ 543016 w 655318"/>
                <a:gd name="connsiteY45" fmla="*/ 456908 h 720875"/>
                <a:gd name="connsiteX46" fmla="*/ 538644 w 655318"/>
                <a:gd name="connsiteY46" fmla="*/ 434647 h 720875"/>
                <a:gd name="connsiteX47" fmla="*/ 538644 w 655318"/>
                <a:gd name="connsiteY47" fmla="*/ 430194 h 720875"/>
                <a:gd name="connsiteX48" fmla="*/ 573356 w 655318"/>
                <a:gd name="connsiteY48" fmla="*/ 321392 h 720875"/>
                <a:gd name="connsiteX49" fmla="*/ 641658 w 655318"/>
                <a:gd name="connsiteY49" fmla="*/ 321392 h 720875"/>
                <a:gd name="connsiteX50" fmla="*/ 650765 w 655318"/>
                <a:gd name="connsiteY50" fmla="*/ 325566 h 720875"/>
                <a:gd name="connsiteX51" fmla="*/ 655318 w 655318"/>
                <a:gd name="connsiteY51" fmla="*/ 333915 h 720875"/>
                <a:gd name="connsiteX52" fmla="*/ 650765 w 655318"/>
                <a:gd name="connsiteY52" fmla="*/ 346437 h 720875"/>
                <a:gd name="connsiteX53" fmla="*/ 641658 w 655318"/>
                <a:gd name="connsiteY53" fmla="*/ 350611 h 720875"/>
                <a:gd name="connsiteX54" fmla="*/ 573356 w 655318"/>
                <a:gd name="connsiteY54" fmla="*/ 350611 h 720875"/>
                <a:gd name="connsiteX55" fmla="*/ 559696 w 655318"/>
                <a:gd name="connsiteY55" fmla="*/ 346437 h 720875"/>
                <a:gd name="connsiteX56" fmla="*/ 555142 w 655318"/>
                <a:gd name="connsiteY56" fmla="*/ 333915 h 720875"/>
                <a:gd name="connsiteX57" fmla="*/ 559696 w 655318"/>
                <a:gd name="connsiteY57" fmla="*/ 325566 h 720875"/>
                <a:gd name="connsiteX58" fmla="*/ 573356 w 655318"/>
                <a:gd name="connsiteY58" fmla="*/ 321392 h 720875"/>
                <a:gd name="connsiteX59" fmla="*/ 18214 w 655318"/>
                <a:gd name="connsiteY59" fmla="*/ 321392 h 720875"/>
                <a:gd name="connsiteX60" fmla="*/ 86515 w 655318"/>
                <a:gd name="connsiteY60" fmla="*/ 321392 h 720875"/>
                <a:gd name="connsiteX61" fmla="*/ 95622 w 655318"/>
                <a:gd name="connsiteY61" fmla="*/ 325566 h 720875"/>
                <a:gd name="connsiteX62" fmla="*/ 100176 w 655318"/>
                <a:gd name="connsiteY62" fmla="*/ 338089 h 720875"/>
                <a:gd name="connsiteX63" fmla="*/ 95622 w 655318"/>
                <a:gd name="connsiteY63" fmla="*/ 346437 h 720875"/>
                <a:gd name="connsiteX64" fmla="*/ 86515 w 655318"/>
                <a:gd name="connsiteY64" fmla="*/ 350611 h 720875"/>
                <a:gd name="connsiteX65" fmla="*/ 18214 w 655318"/>
                <a:gd name="connsiteY65" fmla="*/ 350611 h 720875"/>
                <a:gd name="connsiteX66" fmla="*/ 0 w 655318"/>
                <a:gd name="connsiteY66" fmla="*/ 338089 h 720875"/>
                <a:gd name="connsiteX67" fmla="*/ 4553 w 655318"/>
                <a:gd name="connsiteY67" fmla="*/ 325566 h 720875"/>
                <a:gd name="connsiteX68" fmla="*/ 18214 w 655318"/>
                <a:gd name="connsiteY68" fmla="*/ 321392 h 720875"/>
                <a:gd name="connsiteX69" fmla="*/ 410879 w 655318"/>
                <a:gd name="connsiteY69" fmla="*/ 183401 h 720875"/>
                <a:gd name="connsiteX70" fmla="*/ 401122 w 655318"/>
                <a:gd name="connsiteY70" fmla="*/ 189070 h 720875"/>
                <a:gd name="connsiteX71" fmla="*/ 410305 w 655318"/>
                <a:gd name="connsiteY71" fmla="*/ 211746 h 720875"/>
                <a:gd name="connsiteX72" fmla="*/ 469993 w 655318"/>
                <a:gd name="connsiteY72" fmla="*/ 302449 h 720875"/>
                <a:gd name="connsiteX73" fmla="*/ 488359 w 655318"/>
                <a:gd name="connsiteY73" fmla="*/ 311520 h 720875"/>
                <a:gd name="connsiteX74" fmla="*/ 502133 w 655318"/>
                <a:gd name="connsiteY74" fmla="*/ 284309 h 720875"/>
                <a:gd name="connsiteX75" fmla="*/ 424079 w 655318"/>
                <a:gd name="connsiteY75" fmla="*/ 184535 h 720875"/>
                <a:gd name="connsiteX76" fmla="*/ 410879 w 655318"/>
                <a:gd name="connsiteY76" fmla="*/ 183401 h 720875"/>
                <a:gd name="connsiteX77" fmla="*/ 612981 w 655318"/>
                <a:gd name="connsiteY77" fmla="*/ 171130 h 720875"/>
                <a:gd name="connsiteX78" fmla="*/ 621726 w 655318"/>
                <a:gd name="connsiteY78" fmla="*/ 180034 h 720875"/>
                <a:gd name="connsiteX79" fmla="*/ 617354 w 655318"/>
                <a:gd name="connsiteY79" fmla="*/ 197843 h 720875"/>
                <a:gd name="connsiteX80" fmla="*/ 617354 w 655318"/>
                <a:gd name="connsiteY80" fmla="*/ 202295 h 720875"/>
                <a:gd name="connsiteX81" fmla="*/ 560508 w 655318"/>
                <a:gd name="connsiteY81" fmla="*/ 233461 h 720875"/>
                <a:gd name="connsiteX82" fmla="*/ 551762 w 655318"/>
                <a:gd name="connsiteY82" fmla="*/ 237913 h 720875"/>
                <a:gd name="connsiteX83" fmla="*/ 538644 w 655318"/>
                <a:gd name="connsiteY83" fmla="*/ 229008 h 720875"/>
                <a:gd name="connsiteX84" fmla="*/ 538644 w 655318"/>
                <a:gd name="connsiteY84" fmla="*/ 211200 h 720875"/>
                <a:gd name="connsiteX85" fmla="*/ 543016 w 655318"/>
                <a:gd name="connsiteY85" fmla="*/ 206747 h 720875"/>
                <a:gd name="connsiteX86" fmla="*/ 599863 w 655318"/>
                <a:gd name="connsiteY86" fmla="*/ 175582 h 720875"/>
                <a:gd name="connsiteX87" fmla="*/ 612981 w 655318"/>
                <a:gd name="connsiteY87" fmla="*/ 171130 h 720875"/>
                <a:gd name="connsiteX88" fmla="*/ 39952 w 655318"/>
                <a:gd name="connsiteY88" fmla="*/ 166958 h 720875"/>
                <a:gd name="connsiteX89" fmla="*/ 99383 w 655318"/>
                <a:gd name="connsiteY89" fmla="*/ 202575 h 720875"/>
                <a:gd name="connsiteX90" fmla="*/ 103954 w 655318"/>
                <a:gd name="connsiteY90" fmla="*/ 224836 h 720875"/>
                <a:gd name="connsiteX91" fmla="*/ 103954 w 655318"/>
                <a:gd name="connsiteY91" fmla="*/ 229289 h 720875"/>
                <a:gd name="connsiteX92" fmla="*/ 90239 w 655318"/>
                <a:gd name="connsiteY92" fmla="*/ 233741 h 720875"/>
                <a:gd name="connsiteX93" fmla="*/ 85668 w 655318"/>
                <a:gd name="connsiteY93" fmla="*/ 229289 h 720875"/>
                <a:gd name="connsiteX94" fmla="*/ 26237 w 655318"/>
                <a:gd name="connsiteY94" fmla="*/ 198123 h 720875"/>
                <a:gd name="connsiteX95" fmla="*/ 17094 w 655318"/>
                <a:gd name="connsiteY95" fmla="*/ 175862 h 720875"/>
                <a:gd name="connsiteX96" fmla="*/ 21666 w 655318"/>
                <a:gd name="connsiteY96" fmla="*/ 171410 h 720875"/>
                <a:gd name="connsiteX97" fmla="*/ 39952 w 655318"/>
                <a:gd name="connsiteY97" fmla="*/ 166958 h 720875"/>
                <a:gd name="connsiteX98" fmla="*/ 327660 w 655318"/>
                <a:gd name="connsiteY98" fmla="*/ 121043 h 720875"/>
                <a:gd name="connsiteX99" fmla="*/ 534273 w 655318"/>
                <a:gd name="connsiteY99" fmla="*/ 325125 h 720875"/>
                <a:gd name="connsiteX100" fmla="*/ 410305 w 655318"/>
                <a:gd name="connsiteY100" fmla="*/ 570024 h 720875"/>
                <a:gd name="connsiteX101" fmla="*/ 245015 w 655318"/>
                <a:gd name="connsiteY101" fmla="*/ 570024 h 720875"/>
                <a:gd name="connsiteX102" fmla="*/ 121047 w 655318"/>
                <a:gd name="connsiteY102" fmla="*/ 325125 h 720875"/>
                <a:gd name="connsiteX103" fmla="*/ 327660 w 655318"/>
                <a:gd name="connsiteY103" fmla="*/ 121043 h 720875"/>
                <a:gd name="connsiteX104" fmla="*/ 491418 w 655318"/>
                <a:gd name="connsiteY104" fmla="*/ 43453 h 720875"/>
                <a:gd name="connsiteX105" fmla="*/ 500322 w 655318"/>
                <a:gd name="connsiteY105" fmla="*/ 46310 h 720875"/>
                <a:gd name="connsiteX106" fmla="*/ 509227 w 655318"/>
                <a:gd name="connsiteY106" fmla="*/ 69168 h 720875"/>
                <a:gd name="connsiteX107" fmla="*/ 473609 w 655318"/>
                <a:gd name="connsiteY107" fmla="*/ 128598 h 720875"/>
                <a:gd name="connsiteX108" fmla="*/ 473609 w 655318"/>
                <a:gd name="connsiteY108" fmla="*/ 133169 h 720875"/>
                <a:gd name="connsiteX109" fmla="*/ 460252 w 655318"/>
                <a:gd name="connsiteY109" fmla="*/ 137741 h 720875"/>
                <a:gd name="connsiteX110" fmla="*/ 451347 w 655318"/>
                <a:gd name="connsiteY110" fmla="*/ 133169 h 720875"/>
                <a:gd name="connsiteX111" fmla="*/ 446895 w 655318"/>
                <a:gd name="connsiteY111" fmla="*/ 110312 h 720875"/>
                <a:gd name="connsiteX112" fmla="*/ 478061 w 655318"/>
                <a:gd name="connsiteY112" fmla="*/ 50882 h 720875"/>
                <a:gd name="connsiteX113" fmla="*/ 482513 w 655318"/>
                <a:gd name="connsiteY113" fmla="*/ 50882 h 720875"/>
                <a:gd name="connsiteX114" fmla="*/ 491418 w 655318"/>
                <a:gd name="connsiteY114" fmla="*/ 43453 h 720875"/>
                <a:gd name="connsiteX115" fmla="*/ 148317 w 655318"/>
                <a:gd name="connsiteY115" fmla="*/ 37564 h 720875"/>
                <a:gd name="connsiteX116" fmla="*/ 162509 w 655318"/>
                <a:gd name="connsiteY116" fmla="*/ 46747 h 720875"/>
                <a:gd name="connsiteX117" fmla="*/ 195623 w 655318"/>
                <a:gd name="connsiteY117" fmla="*/ 106434 h 720875"/>
                <a:gd name="connsiteX118" fmla="*/ 195623 w 655318"/>
                <a:gd name="connsiteY118" fmla="*/ 124800 h 720875"/>
                <a:gd name="connsiteX119" fmla="*/ 190893 w 655318"/>
                <a:gd name="connsiteY119" fmla="*/ 129391 h 720875"/>
                <a:gd name="connsiteX120" fmla="*/ 181431 w 655318"/>
                <a:gd name="connsiteY120" fmla="*/ 129391 h 720875"/>
                <a:gd name="connsiteX121" fmla="*/ 167240 w 655318"/>
                <a:gd name="connsiteY121" fmla="*/ 124800 h 720875"/>
                <a:gd name="connsiteX122" fmla="*/ 129395 w 655318"/>
                <a:gd name="connsiteY122" fmla="*/ 65112 h 720875"/>
                <a:gd name="connsiteX123" fmla="*/ 134125 w 655318"/>
                <a:gd name="connsiteY123" fmla="*/ 42155 h 720875"/>
                <a:gd name="connsiteX124" fmla="*/ 138856 w 655318"/>
                <a:gd name="connsiteY124" fmla="*/ 42155 h 720875"/>
                <a:gd name="connsiteX125" fmla="*/ 148317 w 655318"/>
                <a:gd name="connsiteY125" fmla="*/ 37564 h 720875"/>
                <a:gd name="connsiteX126" fmla="*/ 323186 w 655318"/>
                <a:gd name="connsiteY126" fmla="*/ 0 h 720875"/>
                <a:gd name="connsiteX127" fmla="*/ 342267 w 655318"/>
                <a:gd name="connsiteY127" fmla="*/ 13660 h 720875"/>
                <a:gd name="connsiteX128" fmla="*/ 342267 w 655318"/>
                <a:gd name="connsiteY128" fmla="*/ 86515 h 720875"/>
                <a:gd name="connsiteX129" fmla="*/ 337496 w 655318"/>
                <a:gd name="connsiteY129" fmla="*/ 95621 h 720875"/>
                <a:gd name="connsiteX130" fmla="*/ 323186 w 655318"/>
                <a:gd name="connsiteY130" fmla="*/ 100175 h 720875"/>
                <a:gd name="connsiteX131" fmla="*/ 308875 w 655318"/>
                <a:gd name="connsiteY131" fmla="*/ 86515 h 720875"/>
                <a:gd name="connsiteX132" fmla="*/ 308875 w 655318"/>
                <a:gd name="connsiteY132" fmla="*/ 18214 h 720875"/>
                <a:gd name="connsiteX133" fmla="*/ 313645 w 655318"/>
                <a:gd name="connsiteY133" fmla="*/ 4553 h 720875"/>
                <a:gd name="connsiteX134" fmla="*/ 323186 w 655318"/>
                <a:gd name="connsiteY134" fmla="*/ 0 h 72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55318" h="720875">
                  <a:moveTo>
                    <a:pt x="268978" y="663655"/>
                  </a:moveTo>
                  <a:cubicBezTo>
                    <a:pt x="305317" y="672930"/>
                    <a:pt x="346198" y="672930"/>
                    <a:pt x="382536" y="663655"/>
                  </a:cubicBezTo>
                  <a:cubicBezTo>
                    <a:pt x="391621" y="663655"/>
                    <a:pt x="400706" y="668293"/>
                    <a:pt x="400706" y="677568"/>
                  </a:cubicBezTo>
                  <a:cubicBezTo>
                    <a:pt x="400706" y="686843"/>
                    <a:pt x="396163" y="696119"/>
                    <a:pt x="387079" y="696119"/>
                  </a:cubicBezTo>
                  <a:lnTo>
                    <a:pt x="362109" y="698951"/>
                  </a:lnTo>
                  <a:lnTo>
                    <a:pt x="367314" y="702614"/>
                  </a:lnTo>
                  <a:cubicBezTo>
                    <a:pt x="367314" y="707484"/>
                    <a:pt x="362700" y="717223"/>
                    <a:pt x="358087" y="717223"/>
                  </a:cubicBezTo>
                  <a:cubicBezTo>
                    <a:pt x="335020" y="722093"/>
                    <a:pt x="311953" y="722093"/>
                    <a:pt x="288886" y="717223"/>
                  </a:cubicBezTo>
                  <a:cubicBezTo>
                    <a:pt x="279659" y="717223"/>
                    <a:pt x="279659" y="707484"/>
                    <a:pt x="279659" y="702614"/>
                  </a:cubicBezTo>
                  <a:lnTo>
                    <a:pt x="283738" y="698308"/>
                  </a:lnTo>
                  <a:lnTo>
                    <a:pt x="264436" y="696119"/>
                  </a:lnTo>
                  <a:cubicBezTo>
                    <a:pt x="255351" y="696119"/>
                    <a:pt x="246267" y="686843"/>
                    <a:pt x="250809" y="677568"/>
                  </a:cubicBezTo>
                  <a:cubicBezTo>
                    <a:pt x="250809" y="668293"/>
                    <a:pt x="259894" y="663655"/>
                    <a:pt x="268978" y="663655"/>
                  </a:cubicBezTo>
                  <a:close/>
                  <a:moveTo>
                    <a:pt x="268978" y="626091"/>
                  </a:moveTo>
                  <a:cubicBezTo>
                    <a:pt x="305317" y="635366"/>
                    <a:pt x="346198" y="635366"/>
                    <a:pt x="382536" y="626091"/>
                  </a:cubicBezTo>
                  <a:cubicBezTo>
                    <a:pt x="391621" y="626091"/>
                    <a:pt x="400706" y="630729"/>
                    <a:pt x="400706" y="640004"/>
                  </a:cubicBezTo>
                  <a:cubicBezTo>
                    <a:pt x="400706" y="649279"/>
                    <a:pt x="396163" y="658555"/>
                    <a:pt x="387079" y="658555"/>
                  </a:cubicBezTo>
                  <a:cubicBezTo>
                    <a:pt x="346198" y="667830"/>
                    <a:pt x="305317" y="667830"/>
                    <a:pt x="264436" y="658555"/>
                  </a:cubicBezTo>
                  <a:cubicBezTo>
                    <a:pt x="255351" y="658555"/>
                    <a:pt x="246267" y="649279"/>
                    <a:pt x="250809" y="640004"/>
                  </a:cubicBezTo>
                  <a:cubicBezTo>
                    <a:pt x="250809" y="630729"/>
                    <a:pt x="259894" y="626091"/>
                    <a:pt x="268978" y="626091"/>
                  </a:cubicBezTo>
                  <a:close/>
                  <a:moveTo>
                    <a:pt x="273150" y="588524"/>
                  </a:moveTo>
                  <a:cubicBezTo>
                    <a:pt x="309489" y="593162"/>
                    <a:pt x="345828" y="593162"/>
                    <a:pt x="382166" y="588524"/>
                  </a:cubicBezTo>
                  <a:cubicBezTo>
                    <a:pt x="391251" y="588524"/>
                    <a:pt x="400335" y="593162"/>
                    <a:pt x="404878" y="602437"/>
                  </a:cubicBezTo>
                  <a:cubicBezTo>
                    <a:pt x="404878" y="611712"/>
                    <a:pt x="400335" y="620988"/>
                    <a:pt x="386708" y="620988"/>
                  </a:cubicBezTo>
                  <a:cubicBezTo>
                    <a:pt x="350370" y="630263"/>
                    <a:pt x="304947" y="630263"/>
                    <a:pt x="264066" y="620988"/>
                  </a:cubicBezTo>
                  <a:cubicBezTo>
                    <a:pt x="254981" y="620988"/>
                    <a:pt x="250439" y="611712"/>
                    <a:pt x="250439" y="602437"/>
                  </a:cubicBezTo>
                  <a:cubicBezTo>
                    <a:pt x="254981" y="593162"/>
                    <a:pt x="264066" y="588524"/>
                    <a:pt x="273150" y="588524"/>
                  </a:cubicBezTo>
                  <a:close/>
                  <a:moveTo>
                    <a:pt x="94750" y="434090"/>
                  </a:moveTo>
                  <a:cubicBezTo>
                    <a:pt x="99341" y="438821"/>
                    <a:pt x="103932" y="438821"/>
                    <a:pt x="108524" y="443551"/>
                  </a:cubicBezTo>
                  <a:cubicBezTo>
                    <a:pt x="108524" y="448282"/>
                    <a:pt x="108524" y="457743"/>
                    <a:pt x="103932" y="462473"/>
                  </a:cubicBezTo>
                  <a:cubicBezTo>
                    <a:pt x="103932" y="462473"/>
                    <a:pt x="103932" y="462473"/>
                    <a:pt x="99341" y="467204"/>
                  </a:cubicBezTo>
                  <a:cubicBezTo>
                    <a:pt x="99341" y="467204"/>
                    <a:pt x="99341" y="467204"/>
                    <a:pt x="39653" y="500318"/>
                  </a:cubicBezTo>
                  <a:cubicBezTo>
                    <a:pt x="39653" y="505048"/>
                    <a:pt x="35061" y="505048"/>
                    <a:pt x="35061" y="505048"/>
                  </a:cubicBezTo>
                  <a:cubicBezTo>
                    <a:pt x="25879" y="505048"/>
                    <a:pt x="21287" y="500318"/>
                    <a:pt x="16696" y="495587"/>
                  </a:cubicBezTo>
                  <a:cubicBezTo>
                    <a:pt x="16696" y="490857"/>
                    <a:pt x="16696" y="481395"/>
                    <a:pt x="21287" y="476665"/>
                  </a:cubicBezTo>
                  <a:cubicBezTo>
                    <a:pt x="21287" y="476665"/>
                    <a:pt x="21287" y="476665"/>
                    <a:pt x="25879" y="471934"/>
                  </a:cubicBezTo>
                  <a:cubicBezTo>
                    <a:pt x="25879" y="471934"/>
                    <a:pt x="25879" y="471934"/>
                    <a:pt x="85567" y="438821"/>
                  </a:cubicBezTo>
                  <a:cubicBezTo>
                    <a:pt x="90158" y="434090"/>
                    <a:pt x="94750" y="434090"/>
                    <a:pt x="94750" y="434090"/>
                  </a:cubicBezTo>
                  <a:close/>
                  <a:moveTo>
                    <a:pt x="538644" y="430194"/>
                  </a:moveTo>
                  <a:cubicBezTo>
                    <a:pt x="547389" y="425742"/>
                    <a:pt x="551762" y="425742"/>
                    <a:pt x="560508" y="430194"/>
                  </a:cubicBezTo>
                  <a:cubicBezTo>
                    <a:pt x="560508" y="430194"/>
                    <a:pt x="560508" y="430194"/>
                    <a:pt x="617354" y="461360"/>
                  </a:cubicBezTo>
                  <a:cubicBezTo>
                    <a:pt x="621726" y="465812"/>
                    <a:pt x="626099" y="479169"/>
                    <a:pt x="621726" y="483621"/>
                  </a:cubicBezTo>
                  <a:cubicBezTo>
                    <a:pt x="621726" y="483621"/>
                    <a:pt x="621726" y="483621"/>
                    <a:pt x="617354" y="488073"/>
                  </a:cubicBezTo>
                  <a:cubicBezTo>
                    <a:pt x="617354" y="492525"/>
                    <a:pt x="612981" y="492525"/>
                    <a:pt x="608608" y="492525"/>
                  </a:cubicBezTo>
                  <a:cubicBezTo>
                    <a:pt x="604235" y="492525"/>
                    <a:pt x="604235" y="492525"/>
                    <a:pt x="599863" y="492525"/>
                  </a:cubicBezTo>
                  <a:cubicBezTo>
                    <a:pt x="599863" y="492525"/>
                    <a:pt x="599863" y="492525"/>
                    <a:pt x="543016" y="456908"/>
                  </a:cubicBezTo>
                  <a:cubicBezTo>
                    <a:pt x="534271" y="452455"/>
                    <a:pt x="534271" y="443551"/>
                    <a:pt x="538644" y="434647"/>
                  </a:cubicBezTo>
                  <a:cubicBezTo>
                    <a:pt x="538644" y="434647"/>
                    <a:pt x="538644" y="434647"/>
                    <a:pt x="538644" y="430194"/>
                  </a:cubicBezTo>
                  <a:close/>
                  <a:moveTo>
                    <a:pt x="573356" y="321392"/>
                  </a:moveTo>
                  <a:cubicBezTo>
                    <a:pt x="573356" y="321392"/>
                    <a:pt x="573356" y="321392"/>
                    <a:pt x="641658" y="321392"/>
                  </a:cubicBezTo>
                  <a:cubicBezTo>
                    <a:pt x="646211" y="321392"/>
                    <a:pt x="650765" y="321392"/>
                    <a:pt x="650765" y="325566"/>
                  </a:cubicBezTo>
                  <a:cubicBezTo>
                    <a:pt x="655318" y="325566"/>
                    <a:pt x="655318" y="329740"/>
                    <a:pt x="655318" y="333915"/>
                  </a:cubicBezTo>
                  <a:cubicBezTo>
                    <a:pt x="655318" y="338089"/>
                    <a:pt x="655318" y="342263"/>
                    <a:pt x="650765" y="346437"/>
                  </a:cubicBezTo>
                  <a:cubicBezTo>
                    <a:pt x="650765" y="346437"/>
                    <a:pt x="646211" y="350611"/>
                    <a:pt x="641658" y="350611"/>
                  </a:cubicBezTo>
                  <a:cubicBezTo>
                    <a:pt x="641658" y="350611"/>
                    <a:pt x="641658" y="350611"/>
                    <a:pt x="573356" y="350611"/>
                  </a:cubicBezTo>
                  <a:cubicBezTo>
                    <a:pt x="568803" y="350611"/>
                    <a:pt x="564249" y="346437"/>
                    <a:pt x="559696" y="346437"/>
                  </a:cubicBezTo>
                  <a:cubicBezTo>
                    <a:pt x="559696" y="342263"/>
                    <a:pt x="555142" y="338089"/>
                    <a:pt x="555142" y="333915"/>
                  </a:cubicBezTo>
                  <a:cubicBezTo>
                    <a:pt x="555142" y="329740"/>
                    <a:pt x="555142" y="325566"/>
                    <a:pt x="559696" y="325566"/>
                  </a:cubicBezTo>
                  <a:cubicBezTo>
                    <a:pt x="564249" y="321392"/>
                    <a:pt x="568803" y="321392"/>
                    <a:pt x="573356" y="321392"/>
                  </a:cubicBezTo>
                  <a:close/>
                  <a:moveTo>
                    <a:pt x="18214" y="321392"/>
                  </a:moveTo>
                  <a:cubicBezTo>
                    <a:pt x="18214" y="321392"/>
                    <a:pt x="18214" y="321392"/>
                    <a:pt x="86515" y="321392"/>
                  </a:cubicBezTo>
                  <a:cubicBezTo>
                    <a:pt x="91069" y="321392"/>
                    <a:pt x="91069" y="321392"/>
                    <a:pt x="95622" y="325566"/>
                  </a:cubicBezTo>
                  <a:cubicBezTo>
                    <a:pt x="100176" y="329740"/>
                    <a:pt x="100176" y="333915"/>
                    <a:pt x="100176" y="338089"/>
                  </a:cubicBezTo>
                  <a:cubicBezTo>
                    <a:pt x="100176" y="342263"/>
                    <a:pt x="100176" y="342263"/>
                    <a:pt x="95622" y="346437"/>
                  </a:cubicBezTo>
                  <a:cubicBezTo>
                    <a:pt x="91069" y="350611"/>
                    <a:pt x="91069" y="350611"/>
                    <a:pt x="86515" y="350611"/>
                  </a:cubicBezTo>
                  <a:cubicBezTo>
                    <a:pt x="86515" y="350611"/>
                    <a:pt x="86515" y="350611"/>
                    <a:pt x="18214" y="350611"/>
                  </a:cubicBezTo>
                  <a:cubicBezTo>
                    <a:pt x="9107" y="350611"/>
                    <a:pt x="0" y="346437"/>
                    <a:pt x="0" y="338089"/>
                  </a:cubicBezTo>
                  <a:cubicBezTo>
                    <a:pt x="0" y="333915"/>
                    <a:pt x="0" y="329740"/>
                    <a:pt x="4553" y="325566"/>
                  </a:cubicBezTo>
                  <a:cubicBezTo>
                    <a:pt x="9107" y="321392"/>
                    <a:pt x="13660" y="321392"/>
                    <a:pt x="18214" y="321392"/>
                  </a:cubicBezTo>
                  <a:close/>
                  <a:moveTo>
                    <a:pt x="410879" y="183401"/>
                  </a:moveTo>
                  <a:cubicBezTo>
                    <a:pt x="406862" y="184535"/>
                    <a:pt x="403418" y="186803"/>
                    <a:pt x="401122" y="189070"/>
                  </a:cubicBezTo>
                  <a:cubicBezTo>
                    <a:pt x="401122" y="198141"/>
                    <a:pt x="401122" y="207211"/>
                    <a:pt x="410305" y="211746"/>
                  </a:cubicBezTo>
                  <a:cubicBezTo>
                    <a:pt x="437853" y="229887"/>
                    <a:pt x="460810" y="261633"/>
                    <a:pt x="469993" y="302449"/>
                  </a:cubicBezTo>
                  <a:cubicBezTo>
                    <a:pt x="474585" y="311520"/>
                    <a:pt x="483767" y="316055"/>
                    <a:pt x="488359" y="311520"/>
                  </a:cubicBezTo>
                  <a:cubicBezTo>
                    <a:pt x="497542" y="306985"/>
                    <a:pt x="502133" y="293379"/>
                    <a:pt x="502133" y="284309"/>
                  </a:cubicBezTo>
                  <a:cubicBezTo>
                    <a:pt x="488359" y="234422"/>
                    <a:pt x="456219" y="202676"/>
                    <a:pt x="424079" y="184535"/>
                  </a:cubicBezTo>
                  <a:cubicBezTo>
                    <a:pt x="419488" y="182268"/>
                    <a:pt x="414896" y="182268"/>
                    <a:pt x="410879" y="183401"/>
                  </a:cubicBezTo>
                  <a:close/>
                  <a:moveTo>
                    <a:pt x="612981" y="171130"/>
                  </a:moveTo>
                  <a:cubicBezTo>
                    <a:pt x="617354" y="171130"/>
                    <a:pt x="617354" y="175582"/>
                    <a:pt x="621726" y="180034"/>
                  </a:cubicBezTo>
                  <a:cubicBezTo>
                    <a:pt x="626099" y="184486"/>
                    <a:pt x="621726" y="193391"/>
                    <a:pt x="617354" y="197843"/>
                  </a:cubicBezTo>
                  <a:cubicBezTo>
                    <a:pt x="617354" y="197843"/>
                    <a:pt x="617354" y="197843"/>
                    <a:pt x="617354" y="202295"/>
                  </a:cubicBezTo>
                  <a:cubicBezTo>
                    <a:pt x="617354" y="202295"/>
                    <a:pt x="617354" y="202295"/>
                    <a:pt x="560508" y="233461"/>
                  </a:cubicBezTo>
                  <a:cubicBezTo>
                    <a:pt x="556135" y="237913"/>
                    <a:pt x="551762" y="237913"/>
                    <a:pt x="551762" y="237913"/>
                  </a:cubicBezTo>
                  <a:cubicBezTo>
                    <a:pt x="547389" y="237913"/>
                    <a:pt x="538644" y="233461"/>
                    <a:pt x="538644" y="229008"/>
                  </a:cubicBezTo>
                  <a:cubicBezTo>
                    <a:pt x="534271" y="224556"/>
                    <a:pt x="534271" y="215652"/>
                    <a:pt x="538644" y="211200"/>
                  </a:cubicBezTo>
                  <a:cubicBezTo>
                    <a:pt x="538644" y="211200"/>
                    <a:pt x="538644" y="211200"/>
                    <a:pt x="543016" y="206747"/>
                  </a:cubicBezTo>
                  <a:cubicBezTo>
                    <a:pt x="543016" y="206747"/>
                    <a:pt x="543016" y="206747"/>
                    <a:pt x="599863" y="175582"/>
                  </a:cubicBezTo>
                  <a:cubicBezTo>
                    <a:pt x="604235" y="171130"/>
                    <a:pt x="608608" y="171130"/>
                    <a:pt x="612981" y="171130"/>
                  </a:cubicBezTo>
                  <a:close/>
                  <a:moveTo>
                    <a:pt x="39952" y="166958"/>
                  </a:moveTo>
                  <a:cubicBezTo>
                    <a:pt x="39952" y="166958"/>
                    <a:pt x="39952" y="166958"/>
                    <a:pt x="99383" y="202575"/>
                  </a:cubicBezTo>
                  <a:cubicBezTo>
                    <a:pt x="108526" y="207028"/>
                    <a:pt x="108526" y="215932"/>
                    <a:pt x="103954" y="224836"/>
                  </a:cubicBezTo>
                  <a:cubicBezTo>
                    <a:pt x="103954" y="224836"/>
                    <a:pt x="103954" y="224836"/>
                    <a:pt x="103954" y="229289"/>
                  </a:cubicBezTo>
                  <a:cubicBezTo>
                    <a:pt x="99383" y="229289"/>
                    <a:pt x="94811" y="233741"/>
                    <a:pt x="90239" y="233741"/>
                  </a:cubicBezTo>
                  <a:cubicBezTo>
                    <a:pt x="90239" y="233741"/>
                    <a:pt x="85668" y="229289"/>
                    <a:pt x="85668" y="229289"/>
                  </a:cubicBezTo>
                  <a:cubicBezTo>
                    <a:pt x="85668" y="229289"/>
                    <a:pt x="85668" y="229289"/>
                    <a:pt x="26237" y="198123"/>
                  </a:cubicBezTo>
                  <a:cubicBezTo>
                    <a:pt x="17094" y="193671"/>
                    <a:pt x="12523" y="180314"/>
                    <a:pt x="17094" y="175862"/>
                  </a:cubicBezTo>
                  <a:cubicBezTo>
                    <a:pt x="17094" y="175862"/>
                    <a:pt x="17094" y="175862"/>
                    <a:pt x="21666" y="171410"/>
                  </a:cubicBezTo>
                  <a:cubicBezTo>
                    <a:pt x="26237" y="166958"/>
                    <a:pt x="35381" y="166958"/>
                    <a:pt x="39952" y="166958"/>
                  </a:cubicBezTo>
                  <a:close/>
                  <a:moveTo>
                    <a:pt x="327660" y="121043"/>
                  </a:moveTo>
                  <a:cubicBezTo>
                    <a:pt x="442445" y="121043"/>
                    <a:pt x="534273" y="211746"/>
                    <a:pt x="534273" y="325125"/>
                  </a:cubicBezTo>
                  <a:cubicBezTo>
                    <a:pt x="534273" y="411294"/>
                    <a:pt x="433262" y="520138"/>
                    <a:pt x="410305" y="570024"/>
                  </a:cubicBezTo>
                  <a:cubicBezTo>
                    <a:pt x="405714" y="592700"/>
                    <a:pt x="254197" y="588165"/>
                    <a:pt x="245015" y="570024"/>
                  </a:cubicBezTo>
                  <a:cubicBezTo>
                    <a:pt x="212875" y="501997"/>
                    <a:pt x="121047" y="411294"/>
                    <a:pt x="121047" y="325125"/>
                  </a:cubicBezTo>
                  <a:cubicBezTo>
                    <a:pt x="121047" y="211746"/>
                    <a:pt x="212875" y="121043"/>
                    <a:pt x="327660" y="121043"/>
                  </a:cubicBezTo>
                  <a:close/>
                  <a:moveTo>
                    <a:pt x="491418" y="43453"/>
                  </a:moveTo>
                  <a:cubicBezTo>
                    <a:pt x="494757" y="42882"/>
                    <a:pt x="498096" y="44025"/>
                    <a:pt x="500322" y="46310"/>
                  </a:cubicBezTo>
                  <a:cubicBezTo>
                    <a:pt x="509227" y="50882"/>
                    <a:pt x="509227" y="60025"/>
                    <a:pt x="509227" y="69168"/>
                  </a:cubicBezTo>
                  <a:cubicBezTo>
                    <a:pt x="509227" y="69168"/>
                    <a:pt x="509227" y="69168"/>
                    <a:pt x="473609" y="128598"/>
                  </a:cubicBezTo>
                  <a:cubicBezTo>
                    <a:pt x="473609" y="128598"/>
                    <a:pt x="473609" y="128598"/>
                    <a:pt x="473609" y="133169"/>
                  </a:cubicBezTo>
                  <a:cubicBezTo>
                    <a:pt x="469156" y="133169"/>
                    <a:pt x="464704" y="137741"/>
                    <a:pt x="460252" y="137741"/>
                  </a:cubicBezTo>
                  <a:cubicBezTo>
                    <a:pt x="455800" y="137741"/>
                    <a:pt x="455800" y="137741"/>
                    <a:pt x="451347" y="133169"/>
                  </a:cubicBezTo>
                  <a:cubicBezTo>
                    <a:pt x="446895" y="128598"/>
                    <a:pt x="442443" y="119455"/>
                    <a:pt x="446895" y="110312"/>
                  </a:cubicBezTo>
                  <a:cubicBezTo>
                    <a:pt x="446895" y="110312"/>
                    <a:pt x="446895" y="110312"/>
                    <a:pt x="478061" y="50882"/>
                  </a:cubicBezTo>
                  <a:cubicBezTo>
                    <a:pt x="478061" y="50882"/>
                    <a:pt x="478061" y="50882"/>
                    <a:pt x="482513" y="50882"/>
                  </a:cubicBezTo>
                  <a:cubicBezTo>
                    <a:pt x="484739" y="46310"/>
                    <a:pt x="488078" y="44025"/>
                    <a:pt x="491418" y="43453"/>
                  </a:cubicBezTo>
                  <a:close/>
                  <a:moveTo>
                    <a:pt x="148317" y="37564"/>
                  </a:moveTo>
                  <a:cubicBezTo>
                    <a:pt x="153048" y="42155"/>
                    <a:pt x="157778" y="42155"/>
                    <a:pt x="162509" y="46747"/>
                  </a:cubicBezTo>
                  <a:lnTo>
                    <a:pt x="195623" y="106434"/>
                  </a:lnTo>
                  <a:cubicBezTo>
                    <a:pt x="200354" y="111025"/>
                    <a:pt x="200354" y="120208"/>
                    <a:pt x="195623" y="124800"/>
                  </a:cubicBezTo>
                  <a:cubicBezTo>
                    <a:pt x="195623" y="124800"/>
                    <a:pt x="195623" y="124800"/>
                    <a:pt x="190893" y="129391"/>
                  </a:cubicBezTo>
                  <a:cubicBezTo>
                    <a:pt x="186162" y="129391"/>
                    <a:pt x="186162" y="129391"/>
                    <a:pt x="181431" y="129391"/>
                  </a:cubicBezTo>
                  <a:cubicBezTo>
                    <a:pt x="176701" y="129391"/>
                    <a:pt x="171970" y="129391"/>
                    <a:pt x="167240" y="124800"/>
                  </a:cubicBezTo>
                  <a:cubicBezTo>
                    <a:pt x="167240" y="124800"/>
                    <a:pt x="167240" y="124800"/>
                    <a:pt x="129395" y="65112"/>
                  </a:cubicBezTo>
                  <a:cubicBezTo>
                    <a:pt x="129395" y="55929"/>
                    <a:pt x="129395" y="46747"/>
                    <a:pt x="134125" y="42155"/>
                  </a:cubicBezTo>
                  <a:cubicBezTo>
                    <a:pt x="134125" y="42155"/>
                    <a:pt x="134125" y="42155"/>
                    <a:pt x="138856" y="42155"/>
                  </a:cubicBezTo>
                  <a:cubicBezTo>
                    <a:pt x="143587" y="37564"/>
                    <a:pt x="148317" y="37564"/>
                    <a:pt x="148317" y="37564"/>
                  </a:cubicBezTo>
                  <a:close/>
                  <a:moveTo>
                    <a:pt x="323186" y="0"/>
                  </a:moveTo>
                  <a:cubicBezTo>
                    <a:pt x="332726" y="0"/>
                    <a:pt x="342267" y="9107"/>
                    <a:pt x="342267" y="13660"/>
                  </a:cubicBezTo>
                  <a:cubicBezTo>
                    <a:pt x="342267" y="13660"/>
                    <a:pt x="342267" y="13660"/>
                    <a:pt x="342267" y="86515"/>
                  </a:cubicBezTo>
                  <a:cubicBezTo>
                    <a:pt x="342267" y="86515"/>
                    <a:pt x="337496" y="91068"/>
                    <a:pt x="337496" y="95621"/>
                  </a:cubicBezTo>
                  <a:cubicBezTo>
                    <a:pt x="332726" y="100175"/>
                    <a:pt x="327956" y="100175"/>
                    <a:pt x="323186" y="100175"/>
                  </a:cubicBezTo>
                  <a:cubicBezTo>
                    <a:pt x="313645" y="100175"/>
                    <a:pt x="308875" y="95621"/>
                    <a:pt x="308875" y="86515"/>
                  </a:cubicBezTo>
                  <a:cubicBezTo>
                    <a:pt x="308875" y="86515"/>
                    <a:pt x="308875" y="86515"/>
                    <a:pt x="308875" y="18214"/>
                  </a:cubicBezTo>
                  <a:cubicBezTo>
                    <a:pt x="308875" y="13660"/>
                    <a:pt x="308875" y="9107"/>
                    <a:pt x="313645" y="4553"/>
                  </a:cubicBezTo>
                  <a:cubicBezTo>
                    <a:pt x="313645" y="0"/>
                    <a:pt x="318415" y="0"/>
                    <a:pt x="32318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15" name="任意多边形: 形状 14">
              <a:extLst>
                <a:ext uri="{FF2B5EF4-FFF2-40B4-BE49-F238E27FC236}">
                  <a16:creationId xmlns:a16="http://schemas.microsoft.com/office/drawing/2014/main" id="{C70AD360-7D32-904D-75AF-ECFA1F85C8B9}"/>
                </a:ext>
              </a:extLst>
            </p:cNvPr>
            <p:cNvSpPr/>
            <p:nvPr/>
          </p:nvSpPr>
          <p:spPr bwMode="auto">
            <a:xfrm>
              <a:off x="7044441" y="2140025"/>
              <a:ext cx="715630" cy="695853"/>
            </a:xfrm>
            <a:custGeom>
              <a:avLst/>
              <a:gdLst>
                <a:gd name="connsiteX0" fmla="*/ 214862 w 715630"/>
                <a:gd name="connsiteY0" fmla="*/ 420780 h 695853"/>
                <a:gd name="connsiteX1" fmla="*/ 283435 w 715630"/>
                <a:gd name="connsiteY1" fmla="*/ 484964 h 695853"/>
                <a:gd name="connsiteX2" fmla="*/ 82287 w 715630"/>
                <a:gd name="connsiteY2" fmla="*/ 682100 h 695853"/>
                <a:gd name="connsiteX3" fmla="*/ 13714 w 715630"/>
                <a:gd name="connsiteY3" fmla="*/ 682100 h 695853"/>
                <a:gd name="connsiteX4" fmla="*/ 13714 w 715630"/>
                <a:gd name="connsiteY4" fmla="*/ 617916 h 695853"/>
                <a:gd name="connsiteX5" fmla="*/ 283251 w 715630"/>
                <a:gd name="connsiteY5" fmla="*/ 366517 h 695853"/>
                <a:gd name="connsiteX6" fmla="*/ 310473 w 715630"/>
                <a:gd name="connsiteY6" fmla="*/ 398276 h 695853"/>
                <a:gd name="connsiteX7" fmla="*/ 337695 w 715630"/>
                <a:gd name="connsiteY7" fmla="*/ 420961 h 695853"/>
                <a:gd name="connsiteX8" fmla="*/ 287788 w 715630"/>
                <a:gd name="connsiteY8" fmla="*/ 470868 h 695853"/>
                <a:gd name="connsiteX9" fmla="*/ 233344 w 715630"/>
                <a:gd name="connsiteY9" fmla="*/ 416424 h 695853"/>
                <a:gd name="connsiteX10" fmla="*/ 283251 w 715630"/>
                <a:gd name="connsiteY10" fmla="*/ 366517 h 695853"/>
                <a:gd name="connsiteX11" fmla="*/ 591294 w 715630"/>
                <a:gd name="connsiteY11" fmla="*/ 278865 h 695853"/>
                <a:gd name="connsiteX12" fmla="*/ 600319 w 715630"/>
                <a:gd name="connsiteY12" fmla="*/ 301932 h 695853"/>
                <a:gd name="connsiteX13" fmla="*/ 501045 w 715630"/>
                <a:gd name="connsiteY13" fmla="*/ 366520 h 695853"/>
                <a:gd name="connsiteX14" fmla="*/ 451409 w 715630"/>
                <a:gd name="connsiteY14" fmla="*/ 357293 h 695853"/>
                <a:gd name="connsiteX15" fmla="*/ 442384 w 715630"/>
                <a:gd name="connsiteY15" fmla="*/ 334226 h 695853"/>
                <a:gd name="connsiteX16" fmla="*/ 460433 w 715630"/>
                <a:gd name="connsiteY16" fmla="*/ 324999 h 695853"/>
                <a:gd name="connsiteX17" fmla="*/ 501045 w 715630"/>
                <a:gd name="connsiteY17" fmla="*/ 334226 h 695853"/>
                <a:gd name="connsiteX18" fmla="*/ 573244 w 715630"/>
                <a:gd name="connsiteY18" fmla="*/ 288092 h 695853"/>
                <a:gd name="connsiteX19" fmla="*/ 591294 w 715630"/>
                <a:gd name="connsiteY19" fmla="*/ 278865 h 695853"/>
                <a:gd name="connsiteX20" fmla="*/ 487959 w 715630"/>
                <a:gd name="connsiteY20" fmla="*/ 51306 h 695853"/>
                <a:gd name="connsiteX21" fmla="*/ 314928 w 715630"/>
                <a:gd name="connsiteY21" fmla="*/ 224603 h 695853"/>
                <a:gd name="connsiteX22" fmla="*/ 487959 w 715630"/>
                <a:gd name="connsiteY22" fmla="*/ 397901 h 695853"/>
                <a:gd name="connsiteX23" fmla="*/ 656436 w 715630"/>
                <a:gd name="connsiteY23" fmla="*/ 224603 h 695853"/>
                <a:gd name="connsiteX24" fmla="*/ 487959 w 715630"/>
                <a:gd name="connsiteY24" fmla="*/ 51306 h 695853"/>
                <a:gd name="connsiteX25" fmla="*/ 487390 w 715630"/>
                <a:gd name="connsiteY25" fmla="*/ 0 h 695853"/>
                <a:gd name="connsiteX26" fmla="*/ 647329 w 715630"/>
                <a:gd name="connsiteY26" fmla="*/ 64987 h 695853"/>
                <a:gd name="connsiteX27" fmla="*/ 647329 w 715630"/>
                <a:gd name="connsiteY27" fmla="*/ 384219 h 695853"/>
                <a:gd name="connsiteX28" fmla="*/ 324035 w 715630"/>
                <a:gd name="connsiteY28" fmla="*/ 384219 h 695853"/>
                <a:gd name="connsiteX29" fmla="*/ 324035 w 715630"/>
                <a:gd name="connsiteY29" fmla="*/ 64987 h 695853"/>
                <a:gd name="connsiteX30" fmla="*/ 487390 w 715630"/>
                <a:gd name="connsiteY30" fmla="*/ 0 h 69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5630" h="695853">
                  <a:moveTo>
                    <a:pt x="214862" y="420780"/>
                  </a:moveTo>
                  <a:cubicBezTo>
                    <a:pt x="214862" y="420780"/>
                    <a:pt x="214862" y="420780"/>
                    <a:pt x="283435" y="484964"/>
                  </a:cubicBezTo>
                  <a:cubicBezTo>
                    <a:pt x="283435" y="484964"/>
                    <a:pt x="283435" y="484964"/>
                    <a:pt x="82287" y="682100"/>
                  </a:cubicBezTo>
                  <a:cubicBezTo>
                    <a:pt x="64001" y="700438"/>
                    <a:pt x="32000" y="700438"/>
                    <a:pt x="13714" y="682100"/>
                  </a:cubicBezTo>
                  <a:cubicBezTo>
                    <a:pt x="-4572" y="663762"/>
                    <a:pt x="-4572" y="636254"/>
                    <a:pt x="13714" y="617916"/>
                  </a:cubicBezTo>
                  <a:close/>
                  <a:moveTo>
                    <a:pt x="283251" y="366517"/>
                  </a:moveTo>
                  <a:cubicBezTo>
                    <a:pt x="292325" y="375591"/>
                    <a:pt x="301399" y="389202"/>
                    <a:pt x="310473" y="398276"/>
                  </a:cubicBezTo>
                  <a:cubicBezTo>
                    <a:pt x="319547" y="407350"/>
                    <a:pt x="328621" y="416424"/>
                    <a:pt x="337695" y="420961"/>
                  </a:cubicBezTo>
                  <a:cubicBezTo>
                    <a:pt x="337695" y="420961"/>
                    <a:pt x="337695" y="420961"/>
                    <a:pt x="287788" y="470868"/>
                  </a:cubicBezTo>
                  <a:lnTo>
                    <a:pt x="233344" y="416424"/>
                  </a:lnTo>
                  <a:cubicBezTo>
                    <a:pt x="233344" y="416424"/>
                    <a:pt x="233344" y="416424"/>
                    <a:pt x="283251" y="366517"/>
                  </a:cubicBezTo>
                  <a:close/>
                  <a:moveTo>
                    <a:pt x="591294" y="278865"/>
                  </a:moveTo>
                  <a:cubicBezTo>
                    <a:pt x="600319" y="283479"/>
                    <a:pt x="604831" y="292705"/>
                    <a:pt x="600319" y="301932"/>
                  </a:cubicBezTo>
                  <a:cubicBezTo>
                    <a:pt x="586782" y="343453"/>
                    <a:pt x="546170" y="366520"/>
                    <a:pt x="501045" y="366520"/>
                  </a:cubicBezTo>
                  <a:cubicBezTo>
                    <a:pt x="482996" y="366520"/>
                    <a:pt x="469458" y="361907"/>
                    <a:pt x="451409" y="357293"/>
                  </a:cubicBezTo>
                  <a:cubicBezTo>
                    <a:pt x="442384" y="352680"/>
                    <a:pt x="437871" y="343453"/>
                    <a:pt x="442384" y="334226"/>
                  </a:cubicBezTo>
                  <a:cubicBezTo>
                    <a:pt x="446896" y="329613"/>
                    <a:pt x="455921" y="324999"/>
                    <a:pt x="460433" y="324999"/>
                  </a:cubicBezTo>
                  <a:cubicBezTo>
                    <a:pt x="473971" y="334226"/>
                    <a:pt x="487508" y="334226"/>
                    <a:pt x="501045" y="334226"/>
                  </a:cubicBezTo>
                  <a:cubicBezTo>
                    <a:pt x="532632" y="334226"/>
                    <a:pt x="564219" y="315772"/>
                    <a:pt x="573244" y="288092"/>
                  </a:cubicBezTo>
                  <a:cubicBezTo>
                    <a:pt x="577757" y="278865"/>
                    <a:pt x="586782" y="278865"/>
                    <a:pt x="591294" y="278865"/>
                  </a:cubicBezTo>
                  <a:close/>
                  <a:moveTo>
                    <a:pt x="487959" y="51306"/>
                  </a:moveTo>
                  <a:cubicBezTo>
                    <a:pt x="392336" y="51306"/>
                    <a:pt x="314928" y="128833"/>
                    <a:pt x="314928" y="224603"/>
                  </a:cubicBezTo>
                  <a:cubicBezTo>
                    <a:pt x="314928" y="320373"/>
                    <a:pt x="392336" y="397901"/>
                    <a:pt x="487959" y="397901"/>
                  </a:cubicBezTo>
                  <a:cubicBezTo>
                    <a:pt x="583581" y="397901"/>
                    <a:pt x="656436" y="320373"/>
                    <a:pt x="656436" y="224603"/>
                  </a:cubicBezTo>
                  <a:cubicBezTo>
                    <a:pt x="656436" y="128833"/>
                    <a:pt x="583581" y="51306"/>
                    <a:pt x="487959" y="51306"/>
                  </a:cubicBezTo>
                  <a:close/>
                  <a:moveTo>
                    <a:pt x="487390" y="0"/>
                  </a:moveTo>
                  <a:cubicBezTo>
                    <a:pt x="546015" y="0"/>
                    <a:pt x="604072" y="21663"/>
                    <a:pt x="647329" y="64987"/>
                  </a:cubicBezTo>
                  <a:cubicBezTo>
                    <a:pt x="738398" y="151636"/>
                    <a:pt x="738398" y="297571"/>
                    <a:pt x="647329" y="384219"/>
                  </a:cubicBezTo>
                  <a:cubicBezTo>
                    <a:pt x="560814" y="470868"/>
                    <a:pt x="415104" y="470868"/>
                    <a:pt x="324035" y="384219"/>
                  </a:cubicBezTo>
                  <a:cubicBezTo>
                    <a:pt x="237519" y="297571"/>
                    <a:pt x="237519" y="151636"/>
                    <a:pt x="324035" y="64987"/>
                  </a:cubicBezTo>
                  <a:cubicBezTo>
                    <a:pt x="369569" y="21663"/>
                    <a:pt x="428764" y="0"/>
                    <a:pt x="48739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8" name="矩形 27">
              <a:extLst>
                <a:ext uri="{FF2B5EF4-FFF2-40B4-BE49-F238E27FC236}">
                  <a16:creationId xmlns:a16="http://schemas.microsoft.com/office/drawing/2014/main" id="{D5E3107C-4FE3-D6AC-400C-D3BF2E5CD1CC}"/>
                </a:ext>
              </a:extLst>
            </p:cNvPr>
            <p:cNvSpPr/>
            <p:nvPr/>
          </p:nvSpPr>
          <p:spPr>
            <a:xfrm>
              <a:off x="669925" y="1758275"/>
              <a:ext cx="3112651"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b="1" dirty="0">
                  <a:latin typeface="Arial" panose="020B0604020202020204" pitchFamily="34" charset="0"/>
                  <a:ea typeface="微软雅黑" panose="020B0503020204020204" pitchFamily="34" charset="-122"/>
                </a:rPr>
                <a:t>公共性和准公共性</a:t>
              </a:r>
            </a:p>
          </p:txBody>
        </p:sp>
        <p:sp>
          <p:nvSpPr>
            <p:cNvPr id="26" name="矩形 25">
              <a:extLst>
                <a:ext uri="{FF2B5EF4-FFF2-40B4-BE49-F238E27FC236}">
                  <a16:creationId xmlns:a16="http://schemas.microsoft.com/office/drawing/2014/main" id="{11848F85-1C11-94BC-1489-64A56FF3D79E}"/>
                </a:ext>
              </a:extLst>
            </p:cNvPr>
            <p:cNvSpPr/>
            <p:nvPr/>
          </p:nvSpPr>
          <p:spPr>
            <a:xfrm>
              <a:off x="8407837" y="1758275"/>
              <a:ext cx="3112651"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b="1" dirty="0">
                  <a:latin typeface="Arial" panose="020B0604020202020204" pitchFamily="34" charset="0"/>
                  <a:ea typeface="微软雅黑" panose="020B0503020204020204" pitchFamily="34" charset="-122"/>
                </a:rPr>
                <a:t>时间性</a:t>
              </a:r>
            </a:p>
          </p:txBody>
        </p:sp>
        <p:sp>
          <p:nvSpPr>
            <p:cNvPr id="24" name="矩形 23">
              <a:extLst>
                <a:ext uri="{FF2B5EF4-FFF2-40B4-BE49-F238E27FC236}">
                  <a16:creationId xmlns:a16="http://schemas.microsoft.com/office/drawing/2014/main" id="{1C214F5E-56AA-87A7-8715-365088839304}"/>
                </a:ext>
              </a:extLst>
            </p:cNvPr>
            <p:cNvSpPr/>
            <p:nvPr/>
          </p:nvSpPr>
          <p:spPr>
            <a:xfrm>
              <a:off x="669925" y="4107114"/>
              <a:ext cx="3112651"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b="1" dirty="0">
                  <a:latin typeface="Arial" panose="020B0604020202020204" pitchFamily="34" charset="0"/>
                  <a:ea typeface="微软雅黑" panose="020B0503020204020204" pitchFamily="34" charset="-122"/>
                </a:rPr>
                <a:t>空间性</a:t>
              </a:r>
            </a:p>
          </p:txBody>
        </p:sp>
        <p:sp>
          <p:nvSpPr>
            <p:cNvPr id="22" name="矩形 21">
              <a:extLst>
                <a:ext uri="{FF2B5EF4-FFF2-40B4-BE49-F238E27FC236}">
                  <a16:creationId xmlns:a16="http://schemas.microsoft.com/office/drawing/2014/main" id="{B8AA7F04-8F8C-06E1-D16C-57E24803D211}"/>
                </a:ext>
              </a:extLst>
            </p:cNvPr>
            <p:cNvSpPr/>
            <p:nvPr/>
          </p:nvSpPr>
          <p:spPr>
            <a:xfrm>
              <a:off x="8407837" y="4107114"/>
              <a:ext cx="3112651" cy="446763"/>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b="1" dirty="0">
                  <a:latin typeface="Arial" panose="020B0604020202020204" pitchFamily="34" charset="0"/>
                  <a:ea typeface="微软雅黑" panose="020B0503020204020204" pitchFamily="34" charset="-122"/>
                </a:rPr>
                <a:t>差别性</a:t>
              </a:r>
            </a:p>
          </p:txBody>
        </p:sp>
      </p:grpSp>
    </p:spTree>
    <p:extLst>
      <p:ext uri="{BB962C8B-B14F-4D97-AF65-F5344CB8AC3E}">
        <p14:creationId xmlns:p14="http://schemas.microsoft.com/office/powerpoint/2010/main" val="70816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340151"/>
            <a:ext cx="6688138" cy="553998"/>
          </a:xfrm>
        </p:spPr>
        <p:txBody>
          <a:bodyPr/>
          <a:lstStyle/>
          <a:p>
            <a:r>
              <a:rPr lang="zh-CN" altLang="en-US" dirty="0"/>
              <a:t>气候金融的公共性和准公共性</a:t>
            </a:r>
          </a:p>
        </p:txBody>
      </p:sp>
      <p:sp>
        <p:nvSpPr>
          <p:cNvPr id="7" name="矩形 6">
            <a:extLst>
              <a:ext uri="{FF2B5EF4-FFF2-40B4-BE49-F238E27FC236}">
                <a16:creationId xmlns:a16="http://schemas.microsoft.com/office/drawing/2014/main" id="{8ADD18CE-9C6F-52C1-16F3-6AA0D65E1E2B}"/>
              </a:ext>
            </a:extLst>
          </p:cNvPr>
          <p:cNvSpPr/>
          <p:nvPr/>
        </p:nvSpPr>
        <p:spPr>
          <a:xfrm>
            <a:off x="665019" y="1186069"/>
            <a:ext cx="7920841" cy="4377609"/>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气候治理属于全球性“公共品”</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气候治理的好处为全球各个国家或地区所享有，因此它具有一种</a:t>
            </a:r>
            <a:r>
              <a:rPr lang="zh-CN" altLang="en-US" sz="2000" b="1" dirty="0"/>
              <a:t>非排他性</a:t>
            </a:r>
            <a:r>
              <a:rPr lang="zh-CN" altLang="en-US" sz="2000" dirty="0"/>
              <a:t>消费的特性</a:t>
            </a:r>
            <a:endParaRPr lang="en-US" altLang="zh-CN" sz="2000" dirty="0"/>
          </a:p>
          <a:p>
            <a:pPr marL="800100" lvl="1" indent="-342900">
              <a:lnSpc>
                <a:spcPct val="150000"/>
              </a:lnSpc>
              <a:buFont typeface="Wingdings" panose="05000000000000000000" pitchFamily="2" charset="2"/>
              <a:buChar char="n"/>
              <a:defRPr/>
            </a:pPr>
            <a:r>
              <a:rPr lang="zh-CN" altLang="en-US" sz="2000" dirty="0"/>
              <a:t>这种非排他性消费的本质使得气候治理容易出现</a:t>
            </a:r>
            <a:r>
              <a:rPr lang="zh-CN" altLang="en-US" sz="2000" b="1" dirty="0"/>
              <a:t>“搭便车”现象</a:t>
            </a:r>
            <a:r>
              <a:rPr lang="zh-CN" altLang="en-US" sz="2000" dirty="0"/>
              <a:t>，即一些国家或实体可能会从其他国家或实体的气候行动中受益， 而不为其支出</a:t>
            </a:r>
            <a:endParaRPr lang="en-US" altLang="zh-CN" sz="2000" dirty="0"/>
          </a:p>
          <a:p>
            <a:pPr marL="342900" indent="-342900">
              <a:lnSpc>
                <a:spcPct val="150000"/>
              </a:lnSpc>
              <a:buFont typeface="Wingdings" panose="05000000000000000000" pitchFamily="2" charset="2"/>
              <a:buChar char="n"/>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需要公共部门的介入和公共资金的投入</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在适应气候变化 方面，由于投资大、周期长、回报低，私人资金一般不会进入，更需要公共部门资金的投入</a:t>
            </a:r>
            <a:endParaRPr kumimoji="0" lang="zh-CN" altLang="en-US" sz="2000" i="0" u="none" strike="noStrike" kern="1200" cap="none" spc="0" normalizeH="0" baseline="0" noProof="0" dirty="0">
              <a:ln>
                <a:noFill/>
              </a:ln>
              <a:solidFill>
                <a:srgbClr val="00027D"/>
              </a:solidFill>
              <a:effectLst/>
              <a:uLnTx/>
              <a:uFillTx/>
              <a:latin typeface="微软雅黑" panose="020B0503020204020204" pitchFamily="34" charset="-122"/>
              <a:ea typeface="微软雅黑" panose="020B0503020204020204" pitchFamily="34" charset="-122"/>
              <a:cs typeface="+mn-cs"/>
            </a:endParaRPr>
          </a:p>
        </p:txBody>
      </p:sp>
      <p:sp>
        <p:nvSpPr>
          <p:cNvPr id="8" name="文本框 7">
            <a:extLst>
              <a:ext uri="{FF2B5EF4-FFF2-40B4-BE49-F238E27FC236}">
                <a16:creationId xmlns:a16="http://schemas.microsoft.com/office/drawing/2014/main" id="{57E3B29D-0888-488C-2BB5-D141CAE3C75B}"/>
              </a:ext>
            </a:extLst>
          </p:cNvPr>
          <p:cNvSpPr txBox="1"/>
          <p:nvPr/>
        </p:nvSpPr>
        <p:spPr>
          <a:xfrm>
            <a:off x="618292" y="5855598"/>
            <a:ext cx="10955416" cy="502253"/>
          </a:xfrm>
          <a:prstGeom prst="rect">
            <a:avLst/>
          </a:prstGeom>
          <a:noFill/>
          <a:ln w="12700">
            <a:solidFill>
              <a:srgbClr val="C00000"/>
            </a:solidFill>
            <a:prstDash val="lgDash"/>
          </a:ln>
        </p:spPr>
        <p:txBody>
          <a:bodyPr wrap="square">
            <a:spAutoFit/>
          </a:bodyPr>
          <a:lstStyle/>
          <a:p>
            <a:pPr marL="0" marR="0" lvl="0" indent="0" algn="l" defTabSz="914400" rtl="0" eaLnBrk="1" fontAlgn="base" latinLnBrk="0" hangingPunct="1">
              <a:lnSpc>
                <a:spcPct val="135000"/>
              </a:lnSpc>
              <a:spcBef>
                <a:spcPct val="0"/>
              </a:spcBef>
              <a:spcAft>
                <a:spcPct val="0"/>
              </a:spcAft>
              <a:buClrTx/>
              <a:buSzTx/>
              <a:buFontTx/>
              <a:buNone/>
              <a:tabLst/>
              <a:defRPr/>
            </a:pPr>
            <a:r>
              <a:rPr kumimoji="1" lang="zh-CN" altLang="en-US"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rPr>
              <a:t>气候治理的公共性和准公共性，决定了气候金融的公共性和准公共性</a:t>
            </a:r>
            <a:endParaRPr kumimoji="1" lang="en-US" altLang="zh-CN" sz="22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_GB2312"/>
            </a:endParaRPr>
          </a:p>
        </p:txBody>
      </p:sp>
      <p:pic>
        <p:nvPicPr>
          <p:cNvPr id="2050" name="Picture 2">
            <a:extLst>
              <a:ext uri="{FF2B5EF4-FFF2-40B4-BE49-F238E27FC236}">
                <a16:creationId xmlns:a16="http://schemas.microsoft.com/office/drawing/2014/main" id="{DC47B9C0-CBBD-6547-B9C4-8E03E2D62E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82" r="11122"/>
          <a:stretch/>
        </p:blipFill>
        <p:spPr bwMode="auto">
          <a:xfrm>
            <a:off x="8739333" y="2027502"/>
            <a:ext cx="3121411" cy="298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0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371505"/>
            <a:ext cx="6688138" cy="553998"/>
          </a:xfrm>
        </p:spPr>
        <p:txBody>
          <a:bodyPr/>
          <a:lstStyle/>
          <a:p>
            <a:r>
              <a:rPr lang="zh-CN" altLang="en-US" dirty="0"/>
              <a:t>气候金融的公共性和准公共性</a:t>
            </a:r>
          </a:p>
        </p:txBody>
      </p:sp>
      <p:sp>
        <p:nvSpPr>
          <p:cNvPr id="7" name="矩形 6">
            <a:extLst>
              <a:ext uri="{FF2B5EF4-FFF2-40B4-BE49-F238E27FC236}">
                <a16:creationId xmlns:a16="http://schemas.microsoft.com/office/drawing/2014/main" id="{8ADD18CE-9C6F-52C1-16F3-6AA0D65E1E2B}"/>
              </a:ext>
            </a:extLst>
          </p:cNvPr>
          <p:cNvSpPr/>
          <p:nvPr/>
        </p:nvSpPr>
        <p:spPr>
          <a:xfrm>
            <a:off x="665019" y="1186069"/>
            <a:ext cx="10955416" cy="474642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kumimoji="0" lang="zh-CN" altLang="en-US" sz="24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公共性</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指的是与公共利益相关的特性或属性</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从</a:t>
            </a:r>
            <a:r>
              <a:rPr lang="zh-CN" altLang="en-US" sz="2000" b="1" dirty="0"/>
              <a:t>服务对象</a:t>
            </a:r>
            <a:r>
              <a:rPr lang="zh-CN" altLang="en-US" sz="2000" dirty="0"/>
              <a:t>来看，气候金融的服务对象通常是</a:t>
            </a:r>
            <a:r>
              <a:rPr lang="zh-CN" altLang="en-US" sz="2000" u="sng" dirty="0"/>
              <a:t>社会、环境和全球的公共利益</a:t>
            </a:r>
            <a:r>
              <a:rPr lang="zh-CN" altLang="en-US" sz="2000" dirty="0"/>
              <a:t>，它的目标是应对气候变化和减少环境影响，从而造福整个社会，而不仅仅是针对个人或者特定组织的利益</a:t>
            </a:r>
            <a:endParaRPr lang="en-US" altLang="zh-CN" sz="2000" dirty="0"/>
          </a:p>
          <a:p>
            <a:pPr marL="800100" lvl="1" indent="-342900">
              <a:lnSpc>
                <a:spcPct val="150000"/>
              </a:lnSpc>
              <a:buFont typeface="Wingdings" panose="05000000000000000000" pitchFamily="2" charset="2"/>
              <a:buChar char="n"/>
              <a:defRPr/>
            </a:pPr>
            <a:r>
              <a:rPr lang="zh-CN" altLang="en-US" sz="2000" dirty="0"/>
              <a:t>从</a:t>
            </a:r>
            <a:r>
              <a:rPr lang="zh-CN" altLang="en-US" sz="2000" b="1" dirty="0"/>
              <a:t>资金来源</a:t>
            </a:r>
            <a:r>
              <a:rPr lang="zh-CN" altLang="en-US" sz="2000" dirty="0"/>
              <a:t>来看，公共性意味着资金主要来自</a:t>
            </a:r>
            <a:r>
              <a:rPr lang="zh-CN" altLang="en-US" sz="2000" u="sng" dirty="0"/>
              <a:t>政府、国际组织、慈善基金或其他公共机构</a:t>
            </a:r>
            <a:r>
              <a:rPr lang="zh-CN" altLang="en-US" sz="2000" dirty="0"/>
              <a:t>，以实现社会和环境的可持续发展目标，这些资金通常以补贴、资助或直接投资的形式提供</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从</a:t>
            </a:r>
            <a:r>
              <a:rPr lang="zh-CN" altLang="en-US" sz="2000" b="1" dirty="0"/>
              <a:t>目标</a:t>
            </a:r>
            <a:r>
              <a:rPr lang="zh-CN" altLang="en-US" sz="2000" dirty="0"/>
              <a:t>来看，具有公共性的气候金融目标通常与</a:t>
            </a:r>
            <a:r>
              <a:rPr lang="zh-CN" altLang="en-US" sz="2000" u="sng" dirty="0"/>
              <a:t>全球或国家的气候变化政策和可持续发展</a:t>
            </a:r>
            <a:r>
              <a:rPr lang="zh-CN" altLang="en-US" sz="2000" dirty="0"/>
              <a:t>目标相关，如减少温室气体排放、提高能源效率、推动可再生能源发展等</a:t>
            </a:r>
            <a:endParaRPr lang="en-US" altLang="zh-CN" sz="2000" dirty="0"/>
          </a:p>
          <a:p>
            <a:pPr marL="800100" lvl="1" indent="-342900">
              <a:lnSpc>
                <a:spcPct val="150000"/>
              </a:lnSpc>
              <a:buFont typeface="Wingdings" panose="05000000000000000000" pitchFamily="2" charset="2"/>
              <a:buChar char="n"/>
              <a:defRPr/>
            </a:pPr>
            <a:r>
              <a:rPr lang="zh-CN" altLang="en-US" sz="2000" dirty="0"/>
              <a:t>从</a:t>
            </a:r>
            <a:r>
              <a:rPr lang="zh-CN" altLang="en-US" sz="2000" b="1" dirty="0"/>
              <a:t>影响范围</a:t>
            </a:r>
            <a:r>
              <a:rPr lang="zh-CN" altLang="en-US" sz="2000" dirty="0"/>
              <a:t>来看，具有公共性的气候金融影响范围广泛，可能涉及</a:t>
            </a:r>
            <a:r>
              <a:rPr lang="zh-CN" altLang="en-US" sz="2000" u="sng" dirty="0"/>
              <a:t>多个社会层面</a:t>
            </a:r>
            <a:r>
              <a:rPr lang="zh-CN" altLang="en-US" sz="2000" dirty="0"/>
              <a:t>，包括社区、国家和全球，以推动全球气候行动和环境可持续发展</a:t>
            </a:r>
            <a:endParaRPr kumimoji="0" lang="zh-CN" altLang="en-US" sz="2000" i="0" u="none" strike="noStrike" kern="1200" cap="none" spc="0" normalizeH="0" baseline="0" noProof="0" dirty="0">
              <a:ln>
                <a:noFill/>
              </a:ln>
              <a:solidFill>
                <a:srgbClr val="00027D"/>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42006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352313"/>
            <a:ext cx="6688138" cy="553998"/>
          </a:xfrm>
        </p:spPr>
        <p:txBody>
          <a:bodyPr/>
          <a:lstStyle/>
          <a:p>
            <a:r>
              <a:rPr lang="zh-CN" altLang="en-US" dirty="0"/>
              <a:t>气候金融的公共性和准公共性</a:t>
            </a:r>
          </a:p>
        </p:txBody>
      </p:sp>
      <p:sp>
        <p:nvSpPr>
          <p:cNvPr id="7" name="矩形 6">
            <a:extLst>
              <a:ext uri="{FF2B5EF4-FFF2-40B4-BE49-F238E27FC236}">
                <a16:creationId xmlns:a16="http://schemas.microsoft.com/office/drawing/2014/main" id="{8ADD18CE-9C6F-52C1-16F3-6AA0D65E1E2B}"/>
              </a:ext>
            </a:extLst>
          </p:cNvPr>
          <p:cNvSpPr/>
          <p:nvPr/>
        </p:nvSpPr>
        <p:spPr>
          <a:xfrm>
            <a:off x="665019" y="1186069"/>
            <a:ext cx="10955416" cy="428527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zh-CN" altLang="en-US" sz="2400" b="1" dirty="0">
                <a:solidFill>
                  <a:srgbClr val="00B050"/>
                </a:solidFill>
              </a:rPr>
              <a:t>准公共性</a:t>
            </a:r>
            <a:r>
              <a:rPr lang="zh-CN" altLang="en-US" sz="2400" b="1" dirty="0"/>
              <a:t>指的是在某种程度上具有公共性特征，同时也包含了私人部分的特性</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a:lnSpc>
                <a:spcPct val="150000"/>
              </a:lnSpc>
              <a:buFont typeface="Wingdings" panose="05000000000000000000" pitchFamily="2" charset="2"/>
              <a:buChar char="n"/>
              <a:defRPr/>
            </a:pPr>
            <a:r>
              <a:rPr lang="zh-CN" altLang="en-US" sz="2000" dirty="0"/>
              <a:t>从</a:t>
            </a:r>
            <a:r>
              <a:rPr lang="zh-CN" altLang="en-US" sz="2000" b="1" dirty="0"/>
              <a:t>服务对象</a:t>
            </a:r>
            <a:r>
              <a:rPr lang="zh-CN" altLang="en-US" sz="2000" dirty="0"/>
              <a:t>来看，气候金融可能服务于公共利益，但也可能服务于</a:t>
            </a:r>
            <a:r>
              <a:rPr lang="zh-CN" altLang="en-US" sz="2000" u="sng" dirty="0"/>
              <a:t>私人机构、企业或个人的利益</a:t>
            </a:r>
            <a:r>
              <a:rPr lang="zh-CN" altLang="en-US" sz="2000" dirty="0"/>
              <a:t>，尤其是那些参与气候项目、清洁技术开发或环保领域项目的私人的利益</a:t>
            </a:r>
            <a:endParaRPr lang="en-US" altLang="zh-CN" sz="2000" dirty="0"/>
          </a:p>
          <a:p>
            <a:pPr marL="800100" lvl="1" indent="-342900">
              <a:lnSpc>
                <a:spcPct val="150000"/>
              </a:lnSpc>
              <a:buFont typeface="Wingdings" panose="05000000000000000000" pitchFamily="2" charset="2"/>
              <a:buChar char="n"/>
              <a:defRPr/>
            </a:pPr>
            <a:r>
              <a:rPr lang="zh-CN" altLang="en-US" sz="2000" dirty="0"/>
              <a:t>从</a:t>
            </a:r>
            <a:r>
              <a:rPr lang="zh-CN" altLang="en-US" sz="2000" b="1" dirty="0"/>
              <a:t>资金来源</a:t>
            </a:r>
            <a:r>
              <a:rPr lang="zh-CN" altLang="en-US" sz="2000" dirty="0"/>
              <a:t>来看，气候资金来源可能包括公共和</a:t>
            </a:r>
            <a:r>
              <a:rPr lang="zh-CN" altLang="en-US" sz="2000" u="sng" dirty="0"/>
              <a:t>私人部分</a:t>
            </a:r>
            <a:r>
              <a:rPr lang="zh-CN" altLang="en-US" sz="2000" dirty="0"/>
              <a:t>，即政府资助、国际组织资助、商业银行、私人投资者等</a:t>
            </a:r>
            <a:endParaRPr lang="en-US" altLang="zh-CN" sz="2000" dirty="0"/>
          </a:p>
          <a:p>
            <a:pPr marL="800100" lvl="1" indent="-342900">
              <a:lnSpc>
                <a:spcPct val="150000"/>
              </a:lnSpc>
              <a:buFont typeface="Wingdings" panose="05000000000000000000" pitchFamily="2" charset="2"/>
              <a:buChar char="n"/>
              <a:defRPr/>
            </a:pPr>
            <a:r>
              <a:rPr lang="zh-CN" altLang="en-US" sz="2000" dirty="0"/>
              <a:t>从</a:t>
            </a:r>
            <a:r>
              <a:rPr lang="zh-CN" altLang="en-US" sz="2000" b="1" dirty="0"/>
              <a:t>目标</a:t>
            </a:r>
            <a:r>
              <a:rPr lang="zh-CN" altLang="en-US" sz="2000" dirty="0"/>
              <a:t>来看，气候金融目标可以同时关注公共利益和</a:t>
            </a:r>
            <a:r>
              <a:rPr lang="zh-CN" altLang="en-US" sz="2000" u="sng" dirty="0"/>
              <a:t>商业利益</a:t>
            </a:r>
            <a:r>
              <a:rPr lang="zh-CN" altLang="en-US" sz="2000" dirty="0"/>
              <a:t>，如通过提供激励措施来推动企业减少碳排放、采用清洁技术等</a:t>
            </a:r>
            <a:endParaRPr lang="en-US" altLang="zh-CN" sz="2000" dirty="0"/>
          </a:p>
          <a:p>
            <a:pPr marL="800100" lvl="1" indent="-342900">
              <a:lnSpc>
                <a:spcPct val="150000"/>
              </a:lnSpc>
              <a:buFont typeface="Wingdings" panose="05000000000000000000" pitchFamily="2" charset="2"/>
              <a:buChar char="n"/>
              <a:defRPr/>
            </a:pPr>
            <a:r>
              <a:rPr lang="zh-CN" altLang="en-US" sz="2000" dirty="0"/>
              <a:t>从</a:t>
            </a:r>
            <a:r>
              <a:rPr lang="zh-CN" altLang="en-US" sz="2000" b="1" dirty="0"/>
              <a:t>影响范围</a:t>
            </a:r>
            <a:r>
              <a:rPr lang="zh-CN" altLang="en-US" sz="2000" dirty="0"/>
              <a:t>来看，具有准公共性的气候金融可能影响多个层面，包括社会、环境和经济，但其重点可能更偏向</a:t>
            </a:r>
            <a:r>
              <a:rPr lang="zh-CN" altLang="en-US" sz="2000" u="sng" dirty="0"/>
              <a:t>特定行业、企业或个人的利益</a:t>
            </a:r>
            <a:endParaRPr kumimoji="0" lang="zh-CN" altLang="en-US" sz="2000" i="0" u="sng" strike="noStrike" kern="1200" cap="none" spc="0" normalizeH="0" baseline="0" noProof="0" dirty="0">
              <a:ln>
                <a:noFill/>
              </a:ln>
              <a:solidFill>
                <a:srgbClr val="00027D"/>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76703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a:xfrm>
            <a:off x="381000" y="361278"/>
            <a:ext cx="6688138" cy="553998"/>
          </a:xfrm>
        </p:spPr>
        <p:txBody>
          <a:bodyPr/>
          <a:lstStyle/>
          <a:p>
            <a:r>
              <a:rPr lang="zh-CN" altLang="en-US" dirty="0"/>
              <a:t>气候金融的时间性</a:t>
            </a:r>
          </a:p>
        </p:txBody>
      </p:sp>
      <p:sp>
        <p:nvSpPr>
          <p:cNvPr id="7" name="矩形 6">
            <a:extLst>
              <a:ext uri="{FF2B5EF4-FFF2-40B4-BE49-F238E27FC236}">
                <a16:creationId xmlns:a16="http://schemas.microsoft.com/office/drawing/2014/main" id="{8ADD18CE-9C6F-52C1-16F3-6AA0D65E1E2B}"/>
              </a:ext>
            </a:extLst>
          </p:cNvPr>
          <p:cNvSpPr/>
          <p:nvPr/>
        </p:nvSpPr>
        <p:spPr>
          <a:xfrm>
            <a:off x="665019" y="1186069"/>
            <a:ext cx="10955416" cy="539275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n"/>
              <a:tabLst/>
              <a:defRPr/>
            </a:pPr>
            <a:r>
              <a:rPr lang="en-US" altLang="zh-CN" sz="2400" dirty="0"/>
              <a:t>《</a:t>
            </a:r>
            <a:r>
              <a:rPr lang="zh-CN" altLang="en-US" sz="2400" dirty="0"/>
              <a:t>巴黎协定</a:t>
            </a:r>
            <a:r>
              <a:rPr lang="en-US" altLang="zh-CN" sz="2400" dirty="0"/>
              <a:t>》</a:t>
            </a:r>
            <a:r>
              <a:rPr lang="zh-CN" altLang="en-US" sz="2400" dirty="0"/>
              <a:t>明确提出，到 </a:t>
            </a:r>
            <a:r>
              <a:rPr lang="en-US" altLang="zh-CN" sz="2400" dirty="0"/>
              <a:t>21 </a:t>
            </a:r>
            <a:r>
              <a:rPr lang="zh-CN" altLang="en-US" sz="2400" dirty="0"/>
              <a:t>世纪末，将全球平均温升保持在相对于工业化前水平 </a:t>
            </a:r>
            <a:r>
              <a:rPr lang="en-US" altLang="zh-CN" sz="2400" b="1" dirty="0"/>
              <a:t>2℃ </a:t>
            </a:r>
            <a:r>
              <a:rPr lang="zh-CN" altLang="en-US" sz="2400" b="1" dirty="0"/>
              <a:t>以内</a:t>
            </a:r>
            <a:r>
              <a:rPr lang="zh-CN" altLang="en-US" sz="2400" dirty="0"/>
              <a:t>，并为全球平均温升控制在</a:t>
            </a:r>
            <a:r>
              <a:rPr lang="en-US" altLang="zh-CN" sz="2400" b="1" dirty="0"/>
              <a:t>1.5℃</a:t>
            </a:r>
            <a:r>
              <a:rPr lang="zh-CN" altLang="en-US" sz="2400" b="1" dirty="0"/>
              <a:t>以内</a:t>
            </a:r>
            <a:r>
              <a:rPr lang="zh-CN" altLang="en-US" sz="2400" dirty="0"/>
              <a:t>付出努力，为了达到上述目标，必须在一个</a:t>
            </a:r>
            <a:r>
              <a:rPr lang="zh-CN" altLang="en-US" sz="2400" b="1" dirty="0"/>
              <a:t>限定的时间内筹集到足够的资金</a:t>
            </a:r>
            <a:endParaRPr lang="en-US" altLang="zh-CN" sz="2400" b="1" dirty="0"/>
          </a:p>
          <a:p>
            <a:pPr marL="800100" lvl="1" indent="-342900">
              <a:lnSpc>
                <a:spcPct val="150000"/>
              </a:lnSpc>
              <a:buFont typeface="Wingdings" panose="05000000000000000000" pitchFamily="2" charset="2"/>
              <a:buChar char="n"/>
              <a:defRPr/>
            </a:pPr>
            <a:r>
              <a:rPr lang="zh-CN" altLang="en-US" sz="2000" dirty="0"/>
              <a:t>根据世界银行</a:t>
            </a:r>
            <a:r>
              <a:rPr lang="en-US" altLang="zh-CN" sz="2000" dirty="0"/>
              <a:t>2019</a:t>
            </a:r>
            <a:r>
              <a:rPr lang="zh-CN" altLang="en-US" sz="2000" dirty="0"/>
              <a:t>年</a:t>
            </a:r>
            <a:r>
              <a:rPr lang="en-US" altLang="zh-CN" sz="2000" dirty="0"/>
              <a:t>10</a:t>
            </a:r>
            <a:r>
              <a:rPr lang="zh-CN" altLang="en-US" sz="2000" dirty="0"/>
              <a:t>月的数据，</a:t>
            </a:r>
            <a:r>
              <a:rPr lang="zh-CN" altLang="en-US" sz="2000" u="sng" dirty="0"/>
              <a:t>未来</a:t>
            </a:r>
            <a:r>
              <a:rPr lang="en-US" altLang="zh-CN" sz="2000" u="sng" dirty="0"/>
              <a:t>15</a:t>
            </a:r>
            <a:r>
              <a:rPr lang="zh-CN" altLang="en-US" sz="2000" u="sng" dirty="0"/>
              <a:t>年全球需要对基础设施进行大量投资</a:t>
            </a:r>
            <a:r>
              <a:rPr lang="zh-CN" altLang="en-US" sz="2000" dirty="0"/>
              <a:t>，到 </a:t>
            </a:r>
            <a:r>
              <a:rPr lang="en-US" altLang="zh-CN" sz="2000" dirty="0"/>
              <a:t>2030 </a:t>
            </a:r>
            <a:r>
              <a:rPr lang="zh-CN" altLang="en-US" sz="2000" dirty="0"/>
              <a:t>年约投资</a:t>
            </a:r>
            <a:r>
              <a:rPr lang="en-US" altLang="zh-CN" sz="2000" dirty="0"/>
              <a:t>90</a:t>
            </a:r>
            <a:r>
              <a:rPr lang="zh-CN" altLang="en-US" sz="2000" dirty="0"/>
              <a:t>万亿美元</a:t>
            </a:r>
            <a:endParaRPr lang="en-US" altLang="zh-CN" sz="2000" dirty="0"/>
          </a:p>
          <a:p>
            <a:pPr marL="800100" lvl="1" indent="-342900">
              <a:lnSpc>
                <a:spcPct val="150000"/>
              </a:lnSpc>
              <a:buFont typeface="Wingdings" panose="05000000000000000000" pitchFamily="2" charset="2"/>
              <a:buChar char="n"/>
              <a:defRPr/>
            </a:pPr>
            <a:r>
              <a:rPr lang="en-US" altLang="zh-CN" sz="2000" dirty="0"/>
              <a:t>2021</a:t>
            </a:r>
            <a:r>
              <a:rPr lang="zh-CN" altLang="en-US" sz="2000" dirty="0"/>
              <a:t>年</a:t>
            </a:r>
            <a:r>
              <a:rPr lang="en-US" altLang="zh-CN" sz="2000" dirty="0"/>
              <a:t>11</a:t>
            </a:r>
            <a:r>
              <a:rPr lang="zh-CN" altLang="en-US" sz="2000" dirty="0"/>
              <a:t>月，联合国环境规划署（</a:t>
            </a:r>
            <a:r>
              <a:rPr lang="en-US" altLang="zh-CN" sz="2000" dirty="0"/>
              <a:t>UNEP</a:t>
            </a:r>
            <a:r>
              <a:rPr lang="zh-CN" altLang="en-US" sz="2000" dirty="0"/>
              <a:t>）</a:t>
            </a:r>
            <a:r>
              <a:rPr lang="en-US" altLang="zh-CN" sz="2000" dirty="0"/>
              <a:t>《2021 </a:t>
            </a:r>
            <a:r>
              <a:rPr lang="zh-CN" altLang="en-US" sz="2000" dirty="0"/>
              <a:t>年适应差距报告：风暴前夕</a:t>
            </a:r>
            <a:r>
              <a:rPr lang="en-US" altLang="zh-CN" sz="2000" dirty="0"/>
              <a:t>》</a:t>
            </a:r>
            <a:r>
              <a:rPr lang="zh-CN" altLang="en-US" sz="2000" dirty="0"/>
              <a:t>指出：仅发展中国家，</a:t>
            </a:r>
            <a:r>
              <a:rPr lang="en-US" altLang="zh-CN" sz="2000" dirty="0"/>
              <a:t>2030 </a:t>
            </a:r>
            <a:r>
              <a:rPr lang="zh-CN" altLang="en-US" sz="2000" dirty="0"/>
              <a:t>年前的适应成本极有可能达到每年</a:t>
            </a:r>
            <a:r>
              <a:rPr lang="en-US" altLang="zh-CN" sz="2000" u="sng" dirty="0">
                <a:solidFill>
                  <a:srgbClr val="00B050"/>
                </a:solidFill>
              </a:rPr>
              <a:t>1400 </a:t>
            </a:r>
            <a:r>
              <a:rPr lang="zh-CN" altLang="en-US" sz="2000" u="sng" dirty="0">
                <a:solidFill>
                  <a:srgbClr val="00B050"/>
                </a:solidFill>
              </a:rPr>
              <a:t>亿～</a:t>
            </a:r>
            <a:r>
              <a:rPr lang="en-US" altLang="zh-CN" sz="2000" u="sng" dirty="0">
                <a:solidFill>
                  <a:srgbClr val="00B050"/>
                </a:solidFill>
              </a:rPr>
              <a:t>3000 </a:t>
            </a:r>
            <a:r>
              <a:rPr lang="zh-CN" altLang="en-US" sz="2000" u="sng" dirty="0">
                <a:solidFill>
                  <a:srgbClr val="00B050"/>
                </a:solidFill>
              </a:rPr>
              <a:t>亿</a:t>
            </a:r>
            <a:r>
              <a:rPr lang="zh-CN" altLang="en-US" sz="2000" dirty="0"/>
              <a:t>美元这一预期区间的上限估值，</a:t>
            </a:r>
            <a:r>
              <a:rPr lang="en-US" altLang="zh-CN" sz="2000" dirty="0"/>
              <a:t>2050 </a:t>
            </a:r>
            <a:r>
              <a:rPr lang="zh-CN" altLang="en-US" sz="2000" dirty="0"/>
              <a:t>年前达到每年 </a:t>
            </a:r>
            <a:r>
              <a:rPr lang="en-US" altLang="zh-CN" sz="2000" u="sng" dirty="0">
                <a:solidFill>
                  <a:srgbClr val="00B050"/>
                </a:solidFill>
              </a:rPr>
              <a:t>2800 </a:t>
            </a:r>
            <a:r>
              <a:rPr lang="zh-CN" altLang="en-US" sz="2000" u="sng" dirty="0">
                <a:solidFill>
                  <a:srgbClr val="00B050"/>
                </a:solidFill>
              </a:rPr>
              <a:t>亿～</a:t>
            </a:r>
            <a:r>
              <a:rPr lang="en-US" altLang="zh-CN" sz="2000" u="sng" dirty="0">
                <a:solidFill>
                  <a:srgbClr val="00B050"/>
                </a:solidFill>
              </a:rPr>
              <a:t>5000 </a:t>
            </a:r>
            <a:r>
              <a:rPr lang="zh-CN" altLang="en-US" sz="2000" u="sng" dirty="0">
                <a:solidFill>
                  <a:srgbClr val="00B050"/>
                </a:solidFill>
              </a:rPr>
              <a:t>亿</a:t>
            </a:r>
            <a:r>
              <a:rPr lang="zh-CN" altLang="en-US" sz="2000" dirty="0"/>
              <a:t>美元的上限估值</a:t>
            </a:r>
            <a:endParaRPr lang="en-US" altLang="zh-CN" sz="2000" dirty="0"/>
          </a:p>
          <a:p>
            <a:pPr marL="800100" lvl="1" indent="-342900">
              <a:lnSpc>
                <a:spcPct val="150000"/>
              </a:lnSpc>
              <a:buFont typeface="Wingdings" panose="05000000000000000000" pitchFamily="2" charset="2"/>
              <a:buChar char="n"/>
              <a:defRPr/>
            </a:pPr>
            <a:r>
              <a:rPr lang="zh-CN" altLang="en-US" sz="2000" dirty="0"/>
              <a:t>气候政策倡议组织发布的报告</a:t>
            </a:r>
            <a:r>
              <a:rPr lang="en-US" altLang="zh-CN" sz="2000" dirty="0"/>
              <a:t>《</a:t>
            </a:r>
            <a:r>
              <a:rPr lang="zh-CN" altLang="en-US" sz="2000" dirty="0"/>
              <a:t>中国扩大气候金融规模的潜力</a:t>
            </a:r>
            <a:r>
              <a:rPr lang="en-US" altLang="zh-CN" sz="2000" dirty="0"/>
              <a:t>》</a:t>
            </a:r>
            <a:r>
              <a:rPr lang="zh-CN" altLang="en-US" sz="2000" dirty="0"/>
              <a:t>指出：</a:t>
            </a:r>
            <a:r>
              <a:rPr lang="en-US" altLang="zh-CN" sz="2000" dirty="0"/>
              <a:t>2017</a:t>
            </a:r>
            <a:r>
              <a:rPr lang="zh-CN" altLang="en-US" sz="2000" dirty="0"/>
              <a:t>～</a:t>
            </a:r>
            <a:r>
              <a:rPr lang="en-US" altLang="zh-CN" sz="2000" dirty="0"/>
              <a:t>2018 </a:t>
            </a:r>
            <a:r>
              <a:rPr lang="zh-CN" altLang="en-US" sz="2000" dirty="0"/>
              <a:t>年，国内气候金融总额为约 </a:t>
            </a:r>
            <a:r>
              <a:rPr lang="en-US" altLang="zh-CN" sz="2000" u="sng" dirty="0"/>
              <a:t>6400 </a:t>
            </a:r>
            <a:r>
              <a:rPr lang="zh-CN" altLang="en-US" sz="2000" u="sng" dirty="0"/>
              <a:t>亿</a:t>
            </a:r>
            <a:r>
              <a:rPr lang="zh-CN" altLang="en-US" sz="2000" dirty="0"/>
              <a:t>美元，年平均约 </a:t>
            </a:r>
            <a:r>
              <a:rPr lang="en-US" altLang="zh-CN" sz="2000" u="sng" dirty="0">
                <a:solidFill>
                  <a:srgbClr val="00B050"/>
                </a:solidFill>
              </a:rPr>
              <a:t>3200 </a:t>
            </a:r>
            <a:r>
              <a:rPr lang="zh-CN" altLang="en-US" sz="2000" u="sng" dirty="0">
                <a:solidFill>
                  <a:srgbClr val="00B050"/>
                </a:solidFill>
              </a:rPr>
              <a:t>亿</a:t>
            </a:r>
            <a:r>
              <a:rPr lang="zh-CN" altLang="en-US" sz="2000" dirty="0"/>
              <a:t>美元；</a:t>
            </a:r>
            <a:r>
              <a:rPr lang="en-US" altLang="zh-CN" sz="2000" dirty="0"/>
              <a:t>2022</a:t>
            </a:r>
            <a:r>
              <a:rPr lang="zh-CN" altLang="en-US" sz="2000" dirty="0"/>
              <a:t>～</a:t>
            </a:r>
            <a:r>
              <a:rPr lang="en-US" altLang="zh-CN" sz="2000" dirty="0"/>
              <a:t>2032 </a:t>
            </a:r>
            <a:r>
              <a:rPr lang="zh-CN" altLang="en-US" sz="2000" dirty="0"/>
              <a:t>年中国将会有约 </a:t>
            </a:r>
            <a:r>
              <a:rPr lang="en-US" altLang="zh-CN" sz="2000" u="sng" dirty="0">
                <a:solidFill>
                  <a:srgbClr val="00B050"/>
                </a:solidFill>
              </a:rPr>
              <a:t>1.4 </a:t>
            </a:r>
            <a:r>
              <a:rPr lang="zh-CN" altLang="en-US" sz="2000" u="sng" dirty="0">
                <a:solidFill>
                  <a:srgbClr val="00B050"/>
                </a:solidFill>
              </a:rPr>
              <a:t>万亿</a:t>
            </a:r>
            <a:r>
              <a:rPr lang="zh-CN" altLang="en-US" sz="2000" dirty="0"/>
              <a:t>美元的投资需求</a:t>
            </a:r>
          </a:p>
        </p:txBody>
      </p:sp>
    </p:spTree>
    <p:extLst>
      <p:ext uri="{BB962C8B-B14F-4D97-AF65-F5344CB8AC3E}">
        <p14:creationId xmlns:p14="http://schemas.microsoft.com/office/powerpoint/2010/main" val="1224504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IMAGE" val="New_Batches_0222_Outline/20240222/images_object_2001_3000/bd840277-a4ff-482a-8f6e-25766d753cc6-4.source.default.zh-Hans.jpg"/>
  <p:tag name="OFFICEPLUS.THEME" val="New_Batches_0222_Outline/20240222/images_object_2001_3000/bd840277-a4ff-482a-8f6e-25766d753cc6-4.source.default.zh-Hans-1.pptx"/>
  <p:tag name="OFFICEPLUS.OUTLINE" val="1330871"/>
  <p:tag name="OFFICEPLUS.OUTLINEEXTERNAL" val="3d8947ef-68b3-0139-1a35-f4720e13e9ef"/>
</p:tagLst>
</file>

<file path=ppt/tags/tag2.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3.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9278081"/>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168135"/>
      </a:accent1>
      <a:accent2>
        <a:srgbClr val="47C8FA"/>
      </a:accent2>
      <a:accent3>
        <a:srgbClr val="006BA3"/>
      </a:accent3>
      <a:accent4>
        <a:srgbClr val="19B1F2"/>
      </a:accent4>
      <a:accent5>
        <a:srgbClr val="0394D1"/>
      </a:accent5>
      <a:accent6>
        <a:srgbClr val="73D5F9"/>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486</TotalTime>
  <Words>4106</Words>
  <Application>Microsoft Office PowerPoint</Application>
  <PresentationFormat>宽屏</PresentationFormat>
  <Paragraphs>182</Paragraphs>
  <Slides>28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28</vt:i4>
      </vt:variant>
    </vt:vector>
  </HeadingPairs>
  <TitlesOfParts>
    <vt:vector size="34" baseType="lpstr">
      <vt:lpstr>等线</vt:lpstr>
      <vt:lpstr>微软雅黑</vt:lpstr>
      <vt:lpstr>Arial</vt:lpstr>
      <vt:lpstr>Calibri</vt:lpstr>
      <vt:lpstr>Wingdings</vt:lpstr>
      <vt:lpstr>Designed by OfficePLUS</vt:lpstr>
      <vt:lpstr>气候金融  </vt:lpstr>
      <vt:lpstr>第二章 国际气候金融体系</vt:lpstr>
      <vt:lpstr>主要内容</vt:lpstr>
      <vt:lpstr>国际气候金融体系</vt:lpstr>
      <vt:lpstr>国际气候金融体系构建的基本逻辑</vt:lpstr>
      <vt:lpstr>气候金融的公共性和准公共性</vt:lpstr>
      <vt:lpstr>气候金融的公共性和准公共性</vt:lpstr>
      <vt:lpstr>气候金融的公共性和准公共性</vt:lpstr>
      <vt:lpstr>气候金融的时间性</vt:lpstr>
      <vt:lpstr>气候金融的时间性</vt:lpstr>
      <vt:lpstr>气候金融的空间性</vt:lpstr>
      <vt:lpstr>气候金融的差别性</vt:lpstr>
      <vt:lpstr>国际气候金融体系的发展历程</vt:lpstr>
      <vt:lpstr>国际气候金融体系的发展历程</vt:lpstr>
      <vt:lpstr>国际气候金融体系的发展历程</vt:lpstr>
      <vt:lpstr>国际气候金融体系的发展历程</vt:lpstr>
      <vt:lpstr>国际气候金融体系的发展历程</vt:lpstr>
      <vt:lpstr>国际气候金融体系的发展历程</vt:lpstr>
      <vt:lpstr>国际气候金融体系的发展历程</vt:lpstr>
      <vt:lpstr>国家和区域气候金融机制</vt:lpstr>
      <vt:lpstr>国家和区域气候金融机制</vt:lpstr>
      <vt:lpstr>国家和区域气候金融机制</vt:lpstr>
      <vt:lpstr>国家和区域气候金融机制</vt:lpstr>
      <vt:lpstr>国家和区域气候金融机制</vt:lpstr>
      <vt:lpstr>国家和区域气候金融机制</vt:lpstr>
      <vt:lpstr>国家和区域气候金融机制</vt:lpstr>
      <vt:lpstr>国家和区域气候金融机制</vt:lpstr>
      <vt:lpstr>国家和区域气候金融机制</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Kun Guo</cp:lastModifiedBy>
  <cp:revision>16</cp:revision>
  <dcterms:created xsi:type="dcterms:W3CDTF">2023-07-20T03:04:31Z</dcterms:created>
  <dcterms:modified xsi:type="dcterms:W3CDTF">2024-12-29T11:26:30Z</dcterms:modified>
</cp:coreProperties>
</file>