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9"/>
  </p:notesMasterIdLst>
  <p:sldIdLst>
    <p:sldId id="257" r:id="rId2"/>
    <p:sldId id="292" r:id="rId3"/>
    <p:sldId id="781" r:id="rId4"/>
    <p:sldId id="1581" r:id="rId5"/>
    <p:sldId id="1582" r:id="rId6"/>
    <p:sldId id="1583" r:id="rId7"/>
    <p:sldId id="1584" r:id="rId8"/>
    <p:sldId id="1585" r:id="rId9"/>
    <p:sldId id="1586" r:id="rId10"/>
    <p:sldId id="1587" r:id="rId11"/>
    <p:sldId id="1588" r:id="rId12"/>
    <p:sldId id="1589" r:id="rId13"/>
    <p:sldId id="1590" r:id="rId14"/>
    <p:sldId id="1591" r:id="rId15"/>
    <p:sldId id="1592" r:id="rId16"/>
    <p:sldId id="1593" r:id="rId17"/>
    <p:sldId id="1594" r:id="rId18"/>
    <p:sldId id="1595" r:id="rId19"/>
    <p:sldId id="1596" r:id="rId20"/>
    <p:sldId id="1597" r:id="rId21"/>
    <p:sldId id="1598" r:id="rId22"/>
    <p:sldId id="1599" r:id="rId23"/>
    <p:sldId id="1600" r:id="rId24"/>
    <p:sldId id="1601" r:id="rId25"/>
    <p:sldId id="1602" r:id="rId26"/>
    <p:sldId id="1603" r:id="rId27"/>
    <p:sldId id="1604" r:id="rId28"/>
  </p:sldIdLst>
  <p:sldSz cx="12192000" cy="6858000"/>
  <p:notesSz cx="6858000" cy="9144000"/>
  <p:custDataLst>
    <p:tags r:id="rId30"/>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80" autoAdjust="0"/>
    <p:restoredTop sz="82763" autoAdjust="0"/>
  </p:normalViewPr>
  <p:slideViewPr>
    <p:cSldViewPr snapToGrid="0" showGuides="1">
      <p:cViewPr varScale="1">
        <p:scale>
          <a:sx n="70" d="100"/>
          <a:sy n="70" d="100"/>
        </p:scale>
        <p:origin x="1075" y="58"/>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64" d="100"/>
          <a:sy n="64" d="100"/>
        </p:scale>
        <p:origin x="2962" y="86"/>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ags" Target="tags/tag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D9A9E8B-8668-4EE9-81CF-39121E276770}" type="datetimeFigureOut">
              <a:rPr lang="zh-CN" altLang="en-US" smtClean="0"/>
              <a:t>2024-12-29</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93DABDA-89F0-4727-B28F-05A90B0069BB}" type="slidenum">
              <a:rPr lang="zh-CN" altLang="en-US" smtClean="0"/>
              <a:t>‹#›</a:t>
            </a:fld>
            <a:endParaRPr lang="zh-CN" altLang="en-US"/>
          </a:p>
        </p:txBody>
      </p:sp>
    </p:spTree>
    <p:extLst>
      <p:ext uri="{BB962C8B-B14F-4D97-AF65-F5344CB8AC3E}">
        <p14:creationId xmlns:p14="http://schemas.microsoft.com/office/powerpoint/2010/main" val="4698959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hyperlink" Target="http://www.cnefn.com/" TargetMode="External"/><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hyperlink" Target="http://www.cnefn.com/" TargetMode="External"/><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www.cnefn.com/" TargetMode="Externa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hyperlink" Target="http://www.cnefn.com/" TargetMode="External"/><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hyperlink" Target="http://www.cnefn.com/" TargetMode="Externa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hyperlink" Target="http://www.cnefn.com/" TargetMode="Externa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hyperlink" Target="http://www.cnefn.com/" TargetMode="External"/><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lumMod val="20000"/>
            <a:lumOff val="80000"/>
            <a:alpha val="40000"/>
          </a:schemeClr>
        </a:solidFill>
        <a:effectLst/>
      </p:bgPr>
    </p:bg>
    <p:spTree>
      <p:nvGrpSpPr>
        <p:cNvPr id="1" name=""/>
        <p:cNvGrpSpPr/>
        <p:nvPr/>
      </p:nvGrpSpPr>
      <p:grpSpPr>
        <a:xfrm>
          <a:off x="0" y="0"/>
          <a:ext cx="0" cy="0"/>
          <a:chOff x="0" y="0"/>
          <a:chExt cx="0" cy="0"/>
        </a:xfrm>
      </p:grpSpPr>
      <p:grpSp>
        <p:nvGrpSpPr>
          <p:cNvPr id="34" name="Group 33">
            <a:extLst>
              <a:ext uri="{FF2B5EF4-FFF2-40B4-BE49-F238E27FC236}">
                <a16:creationId xmlns:a16="http://schemas.microsoft.com/office/drawing/2014/main" id="{7C2BA2EA-0DB4-5484-FBFC-0E71A12AFACA}"/>
              </a:ext>
            </a:extLst>
          </p:cNvPr>
          <p:cNvGrpSpPr/>
          <p:nvPr/>
        </p:nvGrpSpPr>
        <p:grpSpPr>
          <a:xfrm>
            <a:off x="0" y="1"/>
            <a:ext cx="12192000" cy="6857999"/>
            <a:chOff x="0" y="1"/>
            <a:chExt cx="12192000" cy="6857999"/>
          </a:xfrm>
        </p:grpSpPr>
        <p:sp>
          <p:nvSpPr>
            <p:cNvPr id="12" name="Freeform: Shape 11">
              <a:extLst>
                <a:ext uri="{FF2B5EF4-FFF2-40B4-BE49-F238E27FC236}">
                  <a16:creationId xmlns:a16="http://schemas.microsoft.com/office/drawing/2014/main" id="{EEE2ED10-78F5-13A7-DD81-BFEB77FCE9BA}"/>
                </a:ext>
              </a:extLst>
            </p:cNvPr>
            <p:cNvSpPr>
              <a:spLocks/>
            </p:cNvSpPr>
            <p:nvPr/>
          </p:nvSpPr>
          <p:spPr bwMode="auto">
            <a:xfrm>
              <a:off x="8969375" y="6270625"/>
              <a:ext cx="3222625" cy="587375"/>
            </a:xfrm>
            <a:custGeom>
              <a:avLst/>
              <a:gdLst>
                <a:gd name="T0" fmla="*/ 2030 w 2030"/>
                <a:gd name="T1" fmla="*/ 370 h 370"/>
                <a:gd name="T2" fmla="*/ 0 w 2030"/>
                <a:gd name="T3" fmla="*/ 370 h 370"/>
                <a:gd name="T4" fmla="*/ 130 w 2030"/>
                <a:gd name="T5" fmla="*/ 0 h 370"/>
                <a:gd name="T6" fmla="*/ 2030 w 2030"/>
                <a:gd name="T7" fmla="*/ 0 h 370"/>
                <a:gd name="T8" fmla="*/ 2030 w 2030"/>
                <a:gd name="T9" fmla="*/ 370 h 370"/>
              </a:gdLst>
              <a:ahLst/>
              <a:cxnLst>
                <a:cxn ang="0">
                  <a:pos x="T0" y="T1"/>
                </a:cxn>
                <a:cxn ang="0">
                  <a:pos x="T2" y="T3"/>
                </a:cxn>
                <a:cxn ang="0">
                  <a:pos x="T4" y="T5"/>
                </a:cxn>
                <a:cxn ang="0">
                  <a:pos x="T6" y="T7"/>
                </a:cxn>
                <a:cxn ang="0">
                  <a:pos x="T8" y="T9"/>
                </a:cxn>
              </a:cxnLst>
              <a:rect l="0" t="0" r="r" b="b"/>
              <a:pathLst>
                <a:path w="2030" h="370">
                  <a:moveTo>
                    <a:pt x="2030" y="370"/>
                  </a:moveTo>
                  <a:lnTo>
                    <a:pt x="0" y="370"/>
                  </a:lnTo>
                  <a:lnTo>
                    <a:pt x="130" y="0"/>
                  </a:lnTo>
                  <a:lnTo>
                    <a:pt x="2030" y="0"/>
                  </a:lnTo>
                  <a:lnTo>
                    <a:pt x="2030" y="370"/>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zh-CN" altLang="en-US" dirty="0"/>
            </a:p>
          </p:txBody>
        </p:sp>
        <p:sp>
          <p:nvSpPr>
            <p:cNvPr id="21" name="Freeform: Shape 20">
              <a:extLst>
                <a:ext uri="{FF2B5EF4-FFF2-40B4-BE49-F238E27FC236}">
                  <a16:creationId xmlns:a16="http://schemas.microsoft.com/office/drawing/2014/main" id="{ADEA8044-42DC-E6A5-7F83-DF79EAA3C4C9}"/>
                </a:ext>
              </a:extLst>
            </p:cNvPr>
            <p:cNvSpPr>
              <a:spLocks/>
            </p:cNvSpPr>
            <p:nvPr/>
          </p:nvSpPr>
          <p:spPr bwMode="auto">
            <a:xfrm>
              <a:off x="7263290" y="2099983"/>
              <a:ext cx="2839291" cy="3242666"/>
            </a:xfrm>
            <a:custGeom>
              <a:avLst/>
              <a:gdLst>
                <a:gd name="T0" fmla="*/ 1654 w 2717"/>
                <a:gd name="T1" fmla="*/ 3103 h 3103"/>
                <a:gd name="T2" fmla="*/ 0 w 2717"/>
                <a:gd name="T3" fmla="*/ 3103 h 3103"/>
                <a:gd name="T4" fmla="*/ 1063 w 2717"/>
                <a:gd name="T5" fmla="*/ 0 h 3103"/>
                <a:gd name="T6" fmla="*/ 2717 w 2717"/>
                <a:gd name="T7" fmla="*/ 0 h 3103"/>
                <a:gd name="T8" fmla="*/ 1654 w 2717"/>
                <a:gd name="T9" fmla="*/ 3103 h 3103"/>
              </a:gdLst>
              <a:ahLst/>
              <a:cxnLst>
                <a:cxn ang="0">
                  <a:pos x="T0" y="T1"/>
                </a:cxn>
                <a:cxn ang="0">
                  <a:pos x="T2" y="T3"/>
                </a:cxn>
                <a:cxn ang="0">
                  <a:pos x="T4" y="T5"/>
                </a:cxn>
                <a:cxn ang="0">
                  <a:pos x="T6" y="T7"/>
                </a:cxn>
                <a:cxn ang="0">
                  <a:pos x="T8" y="T9"/>
                </a:cxn>
              </a:cxnLst>
              <a:rect l="0" t="0" r="r" b="b"/>
              <a:pathLst>
                <a:path w="2717" h="3103">
                  <a:moveTo>
                    <a:pt x="1654" y="3103"/>
                  </a:moveTo>
                  <a:lnTo>
                    <a:pt x="0" y="3103"/>
                  </a:lnTo>
                  <a:lnTo>
                    <a:pt x="1063" y="0"/>
                  </a:lnTo>
                  <a:lnTo>
                    <a:pt x="2717" y="0"/>
                  </a:lnTo>
                  <a:lnTo>
                    <a:pt x="1654" y="3103"/>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5" name="Freeform: Shape 24">
              <a:extLst>
                <a:ext uri="{FF2B5EF4-FFF2-40B4-BE49-F238E27FC236}">
                  <a16:creationId xmlns:a16="http://schemas.microsoft.com/office/drawing/2014/main" id="{136728BC-88E3-D787-D79C-3841C503C956}"/>
                </a:ext>
              </a:extLst>
            </p:cNvPr>
            <p:cNvSpPr>
              <a:spLocks/>
            </p:cNvSpPr>
            <p:nvPr/>
          </p:nvSpPr>
          <p:spPr bwMode="auto">
            <a:xfrm>
              <a:off x="5527222" y="1271122"/>
              <a:ext cx="6340457" cy="3783981"/>
            </a:xfrm>
            <a:custGeom>
              <a:avLst/>
              <a:gdLst>
                <a:gd name="connsiteX0" fmla="*/ 2822872 w 6711042"/>
                <a:gd name="connsiteY0" fmla="*/ 572954 h 4005146"/>
                <a:gd name="connsiteX1" fmla="*/ 4652341 w 6711042"/>
                <a:gd name="connsiteY1" fmla="*/ 572954 h 4005146"/>
                <a:gd name="connsiteX2" fmla="*/ 3476570 w 6711042"/>
                <a:gd name="connsiteY2" fmla="*/ 4005146 h 4005146"/>
                <a:gd name="connsiteX3" fmla="*/ 1647100 w 6711042"/>
                <a:gd name="connsiteY3" fmla="*/ 4005146 h 4005146"/>
                <a:gd name="connsiteX4" fmla="*/ 1176878 w 6711042"/>
                <a:gd name="connsiteY4" fmla="*/ 0 h 4005146"/>
                <a:gd name="connsiteX5" fmla="*/ 3006348 w 6711042"/>
                <a:gd name="connsiteY5" fmla="*/ 0 h 4005146"/>
                <a:gd name="connsiteX6" fmla="*/ 1829470 w 6711042"/>
                <a:gd name="connsiteY6" fmla="*/ 3432192 h 4005146"/>
                <a:gd name="connsiteX7" fmla="*/ 0 w 6711042"/>
                <a:gd name="connsiteY7" fmla="*/ 3432192 h 4005146"/>
                <a:gd name="connsiteX8" fmla="*/ 4881572 w 6711042"/>
                <a:gd name="connsiteY8" fmla="*/ 0 h 4005146"/>
                <a:gd name="connsiteX9" fmla="*/ 6711042 w 6711042"/>
                <a:gd name="connsiteY9" fmla="*/ 0 h 4005146"/>
                <a:gd name="connsiteX10" fmla="*/ 5534164 w 6711042"/>
                <a:gd name="connsiteY10" fmla="*/ 3432192 h 4005146"/>
                <a:gd name="connsiteX11" fmla="*/ 3704694 w 6711042"/>
                <a:gd name="connsiteY11" fmla="*/ 3432192 h 40051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711042" h="4005146">
                  <a:moveTo>
                    <a:pt x="2822872" y="572954"/>
                  </a:moveTo>
                  <a:lnTo>
                    <a:pt x="4652341" y="572954"/>
                  </a:lnTo>
                  <a:lnTo>
                    <a:pt x="3476570" y="4005146"/>
                  </a:lnTo>
                  <a:lnTo>
                    <a:pt x="1647100" y="4005146"/>
                  </a:lnTo>
                  <a:close/>
                  <a:moveTo>
                    <a:pt x="1176878" y="0"/>
                  </a:moveTo>
                  <a:lnTo>
                    <a:pt x="3006348" y="0"/>
                  </a:lnTo>
                  <a:lnTo>
                    <a:pt x="1829470" y="3432192"/>
                  </a:lnTo>
                  <a:lnTo>
                    <a:pt x="0" y="3432192"/>
                  </a:lnTo>
                  <a:close/>
                  <a:moveTo>
                    <a:pt x="4881572" y="0"/>
                  </a:moveTo>
                  <a:lnTo>
                    <a:pt x="6711042" y="0"/>
                  </a:lnTo>
                  <a:lnTo>
                    <a:pt x="5534164" y="3432192"/>
                  </a:lnTo>
                  <a:lnTo>
                    <a:pt x="3704694" y="3432192"/>
                  </a:lnTo>
                  <a:close/>
                </a:path>
              </a:pathLst>
            </a:custGeom>
            <a:blipFill rotWithShape="0">
              <a:blip r:embed="rId2"/>
              <a:srcRect/>
              <a:stretch>
                <a:fillRect r="-6520"/>
              </a:stretch>
            </a:blip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anchor="ctr">
              <a:normAutofit/>
            </a:bodyPr>
            <a:lstStyle/>
            <a:p>
              <a:pPr lvl="0" algn="ctr"/>
              <a:endParaRPr lang="zh-CN" altLang="en-US">
                <a:solidFill>
                  <a:schemeClr val="lt1"/>
                </a:solidFill>
              </a:endParaRPr>
            </a:p>
          </p:txBody>
        </p:sp>
        <p:sp>
          <p:nvSpPr>
            <p:cNvPr id="20" name="Freeform: Shape 19">
              <a:extLst>
                <a:ext uri="{FF2B5EF4-FFF2-40B4-BE49-F238E27FC236}">
                  <a16:creationId xmlns:a16="http://schemas.microsoft.com/office/drawing/2014/main" id="{248A414C-56B7-1507-E8C4-D688EAAFF3E6}"/>
                </a:ext>
              </a:extLst>
            </p:cNvPr>
            <p:cNvSpPr>
              <a:spLocks/>
            </p:cNvSpPr>
            <p:nvPr/>
          </p:nvSpPr>
          <p:spPr bwMode="auto">
            <a:xfrm>
              <a:off x="0" y="1"/>
              <a:ext cx="1147892" cy="3347657"/>
            </a:xfrm>
            <a:custGeom>
              <a:avLst/>
              <a:gdLst>
                <a:gd name="connsiteX0" fmla="*/ 0 w 1147892"/>
                <a:gd name="connsiteY0" fmla="*/ 0 h 3347657"/>
                <a:gd name="connsiteX1" fmla="*/ 1147892 w 1147892"/>
                <a:gd name="connsiteY1" fmla="*/ 0 h 3347657"/>
                <a:gd name="connsiteX2" fmla="*/ 0 w 1147892"/>
                <a:gd name="connsiteY2" fmla="*/ 3347657 h 3347657"/>
              </a:gdLst>
              <a:ahLst/>
              <a:cxnLst>
                <a:cxn ang="0">
                  <a:pos x="connsiteX0" y="connsiteY0"/>
                </a:cxn>
                <a:cxn ang="0">
                  <a:pos x="connsiteX1" y="connsiteY1"/>
                </a:cxn>
                <a:cxn ang="0">
                  <a:pos x="connsiteX2" y="connsiteY2"/>
                </a:cxn>
              </a:cxnLst>
              <a:rect l="l" t="t" r="r" b="b"/>
              <a:pathLst>
                <a:path w="1147892" h="3347657">
                  <a:moveTo>
                    <a:pt x="0" y="0"/>
                  </a:moveTo>
                  <a:lnTo>
                    <a:pt x="1147892" y="0"/>
                  </a:lnTo>
                  <a:lnTo>
                    <a:pt x="0" y="3347657"/>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endParaRPr lang="zh-CN" altLang="en-US"/>
            </a:p>
          </p:txBody>
        </p:sp>
      </p:grpSp>
      <p:sp>
        <p:nvSpPr>
          <p:cNvPr id="5" name="Title 4"/>
          <p:cNvSpPr>
            <a:spLocks noGrp="1"/>
          </p:cNvSpPr>
          <p:nvPr>
            <p:ph type="ctrTitle" hasCustomPrompt="1"/>
          </p:nvPr>
        </p:nvSpPr>
        <p:spPr>
          <a:xfrm>
            <a:off x="660399" y="1271123"/>
            <a:ext cx="5435601" cy="2628147"/>
          </a:xfrm>
          <a:prstGeom prst="rect">
            <a:avLst/>
          </a:prstGeom>
        </p:spPr>
        <p:txBody>
          <a:bodyPr wrap="square" anchor="b">
            <a:normAutofit/>
          </a:bodyPr>
          <a:lstStyle>
            <a:lvl1pPr>
              <a:lnSpc>
                <a:spcPct val="100000"/>
              </a:lnSpc>
              <a:defRPr sz="5400">
                <a:ln w="19050">
                  <a:noFill/>
                </a:ln>
                <a:solidFill>
                  <a:schemeClr val="tx1"/>
                </a:solidFill>
              </a:defRPr>
            </a:lvl1pPr>
          </a:lstStyle>
          <a:p>
            <a:pPr lvl="0"/>
            <a:r>
              <a:rPr lang="en-US"/>
              <a:t>Click to add title</a:t>
            </a:r>
          </a:p>
        </p:txBody>
      </p:sp>
      <p:sp>
        <p:nvSpPr>
          <p:cNvPr id="9" name="Subtitle 8"/>
          <p:cNvSpPr>
            <a:spLocks noGrp="1"/>
          </p:cNvSpPr>
          <p:nvPr>
            <p:ph type="subTitle" sz="quarter" idx="1" hasCustomPrompt="1"/>
          </p:nvPr>
        </p:nvSpPr>
        <p:spPr>
          <a:xfrm>
            <a:off x="660400" y="4123350"/>
            <a:ext cx="3962400" cy="707672"/>
          </a:xfrm>
          <a:prstGeom prst="snip2DiagRect">
            <a:avLst>
              <a:gd name="adj1" fmla="val 0"/>
              <a:gd name="adj2" fmla="val 36408"/>
            </a:avLst>
          </a:prstGeom>
          <a:solidFill>
            <a:schemeClr val="accent1"/>
          </a:solidFill>
          <a:ln>
            <a:noFill/>
          </a:ln>
        </p:spPr>
        <p:txBody>
          <a:bodyPr vert="horz" wrap="square" lIns="91440" tIns="45720" rIns="91440" bIns="45720" rtlCol="0" anchor="ctr" anchorCtr="0">
            <a:normAutofit/>
          </a:bodyPr>
          <a:lstStyle>
            <a:lvl1pPr marL="0" indent="0" algn="ctr">
              <a:lnSpc>
                <a:spcPct val="100000"/>
              </a:lnSpc>
              <a:buNone/>
              <a:defRPr lang="en-US" sz="1800" dirty="0">
                <a:solidFill>
                  <a:srgbClr val="FFFFFF"/>
                </a:solidFill>
                <a:latin typeface="+mj-lt"/>
              </a:defRPr>
            </a:lvl1pPr>
          </a:lstStyle>
          <a:p>
            <a:pPr lvl="0"/>
            <a:r>
              <a:rPr lang="en-US"/>
              <a:t>Click to add subtitle</a:t>
            </a:r>
          </a:p>
        </p:txBody>
      </p:sp>
      <p:sp>
        <p:nvSpPr>
          <p:cNvPr id="4" name="Text Placeholder 3"/>
          <p:cNvSpPr>
            <a:spLocks noGrp="1"/>
          </p:cNvSpPr>
          <p:nvPr>
            <p:ph type="body" sz="quarter" idx="13" hasCustomPrompt="1"/>
          </p:nvPr>
        </p:nvSpPr>
        <p:spPr>
          <a:xfrm>
            <a:off x="9817099" y="5857100"/>
            <a:ext cx="1701801" cy="276999"/>
          </a:xfrm>
          <a:prstGeom prst="rect">
            <a:avLst/>
          </a:prstGeom>
        </p:spPr>
        <p:txBody>
          <a:bodyPr wrap="square" lIns="90000">
            <a:normAutofit/>
          </a:bodyPr>
          <a:lstStyle>
            <a:lvl1pPr marL="0" indent="0" algn="r">
              <a:lnSpc>
                <a:spcPct val="100000"/>
              </a:lnSpc>
              <a:buNone/>
              <a:defRPr sz="1200"/>
            </a:lvl1pPr>
          </a:lstStyle>
          <a:p>
            <a:pPr lvl="0"/>
            <a:r>
              <a:rPr lang="en-US"/>
              <a:t>Presenter name</a:t>
            </a:r>
          </a:p>
        </p:txBody>
      </p:sp>
      <p:sp>
        <p:nvSpPr>
          <p:cNvPr id="7" name="Text Placeholder 6"/>
          <p:cNvSpPr>
            <a:spLocks noGrp="1"/>
          </p:cNvSpPr>
          <p:nvPr>
            <p:ph type="body" sz="quarter" idx="14" hasCustomPrompt="1"/>
          </p:nvPr>
        </p:nvSpPr>
        <p:spPr>
          <a:xfrm>
            <a:off x="9817099" y="5569554"/>
            <a:ext cx="1701801" cy="276999"/>
          </a:xfrm>
          <a:prstGeom prst="rect">
            <a:avLst/>
          </a:prstGeom>
        </p:spPr>
        <p:txBody>
          <a:bodyPr wrap="none">
            <a:normAutofit/>
          </a:bodyPr>
          <a:lstStyle>
            <a:lvl1pPr marL="0" indent="0" algn="r">
              <a:lnSpc>
                <a:spcPct val="100000"/>
              </a:lnSpc>
              <a:buNone/>
              <a:defRPr sz="1200"/>
            </a:lvl1pPr>
          </a:lstStyle>
          <a:p>
            <a:pPr lvl="0"/>
            <a:r>
              <a:rPr lang="en-US"/>
              <a:t>www.officeplus.cn</a:t>
            </a:r>
          </a:p>
        </p:txBody>
      </p:sp>
      <p:sp>
        <p:nvSpPr>
          <p:cNvPr id="6" name="Subtitle 8">
            <a:extLst>
              <a:ext uri="{FF2B5EF4-FFF2-40B4-BE49-F238E27FC236}">
                <a16:creationId xmlns:a16="http://schemas.microsoft.com/office/drawing/2014/main" id="{9F15F119-D26A-D311-17E9-7A1C29D3B78C}"/>
              </a:ext>
            </a:extLst>
          </p:cNvPr>
          <p:cNvSpPr txBox="1">
            <a:spLocks/>
          </p:cNvSpPr>
          <p:nvPr userDrawn="1"/>
        </p:nvSpPr>
        <p:spPr>
          <a:xfrm>
            <a:off x="1312408" y="3769514"/>
            <a:ext cx="3962400" cy="707672"/>
          </a:xfrm>
          <a:prstGeom prst="rect">
            <a:avLst/>
          </a:prstGeom>
        </p:spPr>
        <p:txBody>
          <a:bodyPr vert="horz" wrap="square" lIns="91440" tIns="45720" rIns="91440" bIns="45720" rtlCol="0">
            <a:normAutofit/>
          </a:bodyPr>
          <a:lstStyle>
            <a:lvl1pPr marL="228600" indent="-228600" algn="l" defTabSz="914400" rtl="0" eaLnBrk="1" latinLnBrk="0" hangingPunct="1">
              <a:lnSpc>
                <a:spcPct val="120000"/>
              </a:lnSpc>
              <a:spcBef>
                <a:spcPts val="1000"/>
              </a:spcBef>
              <a:buFont typeface="Arial" panose="020B0604020202020204" pitchFamily="34" charset="0"/>
              <a:buChar char="•"/>
              <a:defRPr sz="18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zh-CN" altLang="en-US"/>
              <a:t>郭  琨     </a:t>
            </a:r>
            <a:r>
              <a:rPr lang="en-US" altLang="zh-CN"/>
              <a:t>guokun@ucas.ac.cn </a:t>
            </a:r>
            <a:endParaRPr lang="zh-CN" altLang="en-US" dirty="0"/>
          </a:p>
        </p:txBody>
      </p:sp>
      <p:sp>
        <p:nvSpPr>
          <p:cNvPr id="8" name="文本框 7">
            <a:extLst>
              <a:ext uri="{FF2B5EF4-FFF2-40B4-BE49-F238E27FC236}">
                <a16:creationId xmlns:a16="http://schemas.microsoft.com/office/drawing/2014/main" id="{7FB85CC8-313A-6EEC-13A2-1B0A3A029784}"/>
              </a:ext>
            </a:extLst>
          </p:cNvPr>
          <p:cNvSpPr txBox="1"/>
          <p:nvPr userDrawn="1"/>
        </p:nvSpPr>
        <p:spPr>
          <a:xfrm>
            <a:off x="9543495" y="6373505"/>
            <a:ext cx="2505879" cy="369332"/>
          </a:xfrm>
          <a:prstGeom prst="rect">
            <a:avLst/>
          </a:prstGeom>
          <a:noFill/>
        </p:spPr>
        <p:txBody>
          <a:bodyPr wrap="none" rtlCol="0">
            <a:spAutoFit/>
          </a:bodyPr>
          <a:lstStyle/>
          <a:p>
            <a:r>
              <a:rPr lang="en-US" altLang="zh-CN" dirty="0">
                <a:effectLst>
                  <a:outerShdw blurRad="38100" dist="38100" dir="2700000" algn="tl">
                    <a:srgbClr val="000000">
                      <a:alpha val="43137"/>
                    </a:srgbClr>
                  </a:outerShdw>
                </a:effectLst>
                <a:hlinkClick r:id="rId3">
                  <a:extLst>
                    <a:ext uri="{A12FA001-AC4F-418D-AE19-62706E023703}">
                      <ahyp:hlinkClr xmlns:ahyp="http://schemas.microsoft.com/office/drawing/2018/hyperlinkcolor" val="tx"/>
                    </a:ext>
                  </a:extLst>
                </a:hlinkClick>
              </a:rPr>
              <a:t>http://www.cnefn.com/</a:t>
            </a:r>
            <a:r>
              <a:rPr lang="en-US" altLang="zh-CN" dirty="0">
                <a:effectLst>
                  <a:outerShdw blurRad="38100" dist="38100" dir="2700000" algn="tl">
                    <a:srgbClr val="000000">
                      <a:alpha val="43137"/>
                    </a:srgbClr>
                  </a:outerShdw>
                </a:effectLst>
              </a:rPr>
              <a:t> </a:t>
            </a:r>
            <a:endParaRPr lang="zh-CN" alt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84920051"/>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1"/>
      </p:bgRef>
    </p:bg>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C691D85A-5B52-8986-1853-15643400A7BA}"/>
              </a:ext>
            </a:extLst>
          </p:cNvPr>
          <p:cNvGrpSpPr/>
          <p:nvPr/>
        </p:nvGrpSpPr>
        <p:grpSpPr>
          <a:xfrm>
            <a:off x="0" y="0"/>
            <a:ext cx="12192000" cy="6858000"/>
            <a:chOff x="0" y="0"/>
            <a:chExt cx="12192000" cy="6858000"/>
          </a:xfrm>
        </p:grpSpPr>
        <p:sp>
          <p:nvSpPr>
            <p:cNvPr id="7" name="Rectangle 6">
              <a:extLst>
                <a:ext uri="{FF2B5EF4-FFF2-40B4-BE49-F238E27FC236}">
                  <a16:creationId xmlns:a16="http://schemas.microsoft.com/office/drawing/2014/main" id="{E2C0923B-B9EB-06EE-80E2-639790517447}"/>
                </a:ext>
              </a:extLst>
            </p:cNvPr>
            <p:cNvSpPr/>
            <p:nvPr/>
          </p:nvSpPr>
          <p:spPr>
            <a:xfrm>
              <a:off x="0" y="0"/>
              <a:ext cx="12192000" cy="6858000"/>
            </a:xfrm>
            <a:prstGeom prst="rect">
              <a:avLst/>
            </a:prstGeom>
            <a:blipFill rotWithShape="0">
              <a:blip r:embed="rId2"/>
              <a:srcRect/>
              <a:stretch>
                <a:fillRect r="-360"/>
              </a:stretch>
            </a:blip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anchor="ctr">
              <a:normAutofit/>
            </a:bodyPr>
            <a:lstStyle/>
            <a:p>
              <a:pPr lvl="0" algn="ctr"/>
              <a:endParaRPr lang="zh-CN" altLang="en-US"/>
            </a:p>
          </p:txBody>
        </p:sp>
        <p:sp>
          <p:nvSpPr>
            <p:cNvPr id="10" name="Rectangle 9">
              <a:extLst>
                <a:ext uri="{FF2B5EF4-FFF2-40B4-BE49-F238E27FC236}">
                  <a16:creationId xmlns:a16="http://schemas.microsoft.com/office/drawing/2014/main" id="{DFDE82C8-4C60-2D4E-F0D7-C941C357D4EE}"/>
                </a:ext>
              </a:extLst>
            </p:cNvPr>
            <p:cNvSpPr/>
            <p:nvPr/>
          </p:nvSpPr>
          <p:spPr>
            <a:xfrm>
              <a:off x="0" y="0"/>
              <a:ext cx="12192000" cy="6858000"/>
            </a:xfrm>
            <a:prstGeom prst="rect">
              <a:avLst/>
            </a:prstGeom>
            <a:solidFill>
              <a:schemeClr val="bg1">
                <a:alpha val="9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9" name="Title 8"/>
          <p:cNvSpPr>
            <a:spLocks noGrp="1"/>
          </p:cNvSpPr>
          <p:nvPr>
            <p:ph type="title" hasCustomPrompt="1"/>
          </p:nvPr>
        </p:nvSpPr>
        <p:spPr>
          <a:xfrm>
            <a:off x="660400" y="0"/>
            <a:ext cx="10858500" cy="1028700"/>
          </a:xfrm>
          <a:prstGeom prst="rect">
            <a:avLst/>
          </a:prstGeom>
        </p:spPr>
        <p:txBody>
          <a:bodyPr anchor="b">
            <a:normAutofit/>
          </a:bodyPr>
          <a:lstStyle>
            <a:lvl1pPr>
              <a:lnSpc>
                <a:spcPct val="100000"/>
              </a:lnSpc>
              <a:defRPr>
                <a:solidFill>
                  <a:schemeClr val="tx1"/>
                </a:solidFill>
              </a:defRPr>
            </a:lvl1pPr>
          </a:lstStyle>
          <a:p>
            <a:pPr lvl="0"/>
            <a:r>
              <a:rPr lang="en-US" dirty="0"/>
              <a:t>Click to add title</a:t>
            </a:r>
          </a:p>
        </p:txBody>
      </p:sp>
      <p:sp>
        <p:nvSpPr>
          <p:cNvPr id="8" name="Content Placeholder 7"/>
          <p:cNvSpPr>
            <a:spLocks noGrp="1"/>
          </p:cNvSpPr>
          <p:nvPr>
            <p:ph idx="1"/>
          </p:nvPr>
        </p:nvSpPr>
        <p:spPr>
          <a:xfrm>
            <a:off x="660400" y="1092200"/>
            <a:ext cx="10858500" cy="5041900"/>
          </a:xfrm>
          <a:prstGeom prst="rect">
            <a:avLst/>
          </a:prstGeom>
        </p:spPr>
        <p:txBody>
          <a:bodyPr vert="horz" lIns="91440" tIns="45720" rIns="91440" bIns="45720" rtlCol="0">
            <a:normAutofit/>
          </a:bodyPr>
          <a:lstStyle>
            <a:lvl1pPr marL="285750" indent="-285750">
              <a:buFont typeface="Arial" panose="020B0604020202020204" pitchFamily="34" charset="0"/>
              <a:buChar char="•"/>
              <a:defRPr/>
            </a:lvl1pPr>
            <a:lvl2pPr marL="742950" indent="-285750">
              <a:buFont typeface="Arial" panose="020B0604020202020204" pitchFamily="34" charset="0"/>
              <a:buChar char="•"/>
              <a:defRPr/>
            </a:lvl2pPr>
            <a:lvl3pPr marL="1200150" indent="-285750">
              <a:buFont typeface="Arial" panose="020B0604020202020204" pitchFamily="34" charset="0"/>
              <a:buChar char="•"/>
              <a:defRPr/>
            </a:lvl3pPr>
            <a:lvl4pPr marL="1657350" indent="-285750">
              <a:buFont typeface="Arial" panose="020B0604020202020204" pitchFamily="34" charset="0"/>
              <a:buChar char="•"/>
              <a:defRPr/>
            </a:lvl4pPr>
            <a:lvl5pPr marL="2114550" indent="-285750">
              <a:buFont typeface="Arial" panose="020B0604020202020204" pitchFamily="34" charset="0"/>
              <a:buChar char="•"/>
              <a:defRPr/>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Date Placeholder 1"/>
          <p:cNvSpPr>
            <a:spLocks noGrp="1"/>
          </p:cNvSpPr>
          <p:nvPr>
            <p:ph type="dt" sz="half" idx="10"/>
          </p:nvPr>
        </p:nvSpPr>
        <p:spPr/>
        <p:txBody>
          <a:bodyPr/>
          <a:lstStyle/>
          <a:p>
            <a:fld id="{E2982A54-1ED4-49C6-8154-FC2019FF8FB3}" type="datetime1">
              <a:rPr lang="zh-CN" altLang="en-US" smtClean="0"/>
              <a:t>2024-12-29</a:t>
            </a:fld>
            <a:endParaRPr lang="zh-CN" altLang="en-US"/>
          </a:p>
        </p:txBody>
      </p:sp>
      <p:sp>
        <p:nvSpPr>
          <p:cNvPr id="3" name="Footer Placeholder 2"/>
          <p:cNvSpPr>
            <a:spLocks noGrp="1"/>
          </p:cNvSpPr>
          <p:nvPr>
            <p:ph type="ftr" sz="quarter" idx="11"/>
          </p:nvPr>
        </p:nvSpPr>
        <p:spPr/>
        <p:txBody>
          <a:bodyPr/>
          <a:lstStyle/>
          <a:p>
            <a:r>
              <a:rPr lang="af-ZA" altLang="zh-CN"/>
              <a:t>OfficePLUS</a:t>
            </a:r>
            <a:endParaRPr lang="zh-CN" altLang="en-US"/>
          </a:p>
        </p:txBody>
      </p:sp>
      <p:sp>
        <p:nvSpPr>
          <p:cNvPr id="4" name="Slide Number Placeholder 3"/>
          <p:cNvSpPr>
            <a:spLocks noGrp="1"/>
          </p:cNvSpPr>
          <p:nvPr>
            <p:ph type="sldNum" sz="quarter" idx="12"/>
          </p:nvPr>
        </p:nvSpPr>
        <p:spPr/>
        <p:txBody>
          <a:bodyPr/>
          <a:lstStyle/>
          <a:p>
            <a:fld id="{7F65B630-C7FF-41C0-9923-C5E5E29EED81}" type="slidenum">
              <a:rPr lang="zh-CN" altLang="en-US" smtClean="0"/>
              <a:t>‹#›</a:t>
            </a:fld>
            <a:endParaRPr lang="zh-CN" altLang="en-US"/>
          </a:p>
        </p:txBody>
      </p:sp>
      <p:sp>
        <p:nvSpPr>
          <p:cNvPr id="11" name="文本框 10">
            <a:extLst>
              <a:ext uri="{FF2B5EF4-FFF2-40B4-BE49-F238E27FC236}">
                <a16:creationId xmlns:a16="http://schemas.microsoft.com/office/drawing/2014/main" id="{858D79E4-52AF-3359-106D-E3AE8DBC837E}"/>
              </a:ext>
            </a:extLst>
          </p:cNvPr>
          <p:cNvSpPr txBox="1"/>
          <p:nvPr userDrawn="1"/>
        </p:nvSpPr>
        <p:spPr>
          <a:xfrm>
            <a:off x="9543495" y="6373505"/>
            <a:ext cx="2505879" cy="369332"/>
          </a:xfrm>
          <a:prstGeom prst="rect">
            <a:avLst/>
          </a:prstGeom>
          <a:noFill/>
        </p:spPr>
        <p:txBody>
          <a:bodyPr wrap="none" rtlCol="0">
            <a:spAutoFit/>
          </a:bodyPr>
          <a:lstStyle/>
          <a:p>
            <a:r>
              <a:rPr lang="en-US" altLang="zh-CN" dirty="0">
                <a:effectLst>
                  <a:outerShdw blurRad="38100" dist="38100" dir="2700000" algn="tl">
                    <a:srgbClr val="000000">
                      <a:alpha val="43137"/>
                    </a:srgbClr>
                  </a:outerShdw>
                </a:effectLst>
                <a:hlinkClick r:id="rId3">
                  <a:extLst>
                    <a:ext uri="{A12FA001-AC4F-418D-AE19-62706E023703}">
                      <ahyp:hlinkClr xmlns:ahyp="http://schemas.microsoft.com/office/drawing/2018/hyperlinkcolor" val="tx"/>
                    </a:ext>
                  </a:extLst>
                </a:hlinkClick>
              </a:rPr>
              <a:t>http://www.cnefn.com/</a:t>
            </a:r>
            <a:r>
              <a:rPr lang="en-US" altLang="zh-CN" dirty="0">
                <a:effectLst>
                  <a:outerShdw blurRad="38100" dist="38100" dir="2700000" algn="tl">
                    <a:srgbClr val="000000">
                      <a:alpha val="43137"/>
                    </a:srgbClr>
                  </a:outerShdw>
                </a:effectLst>
              </a:rPr>
              <a:t> </a:t>
            </a:r>
            <a:endParaRPr lang="zh-CN" alt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103621547"/>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Agenda">
    <p:bg>
      <p:bgRef idx="1001">
        <a:schemeClr val="bg1"/>
      </p:bgRef>
    </p:bg>
    <p:spTree>
      <p:nvGrpSpPr>
        <p:cNvPr id="1" name=""/>
        <p:cNvGrpSpPr/>
        <p:nvPr/>
      </p:nvGrpSpPr>
      <p:grpSpPr>
        <a:xfrm>
          <a:off x="0" y="0"/>
          <a:ext cx="0" cy="0"/>
          <a:chOff x="0" y="0"/>
          <a:chExt cx="0" cy="0"/>
        </a:xfrm>
      </p:grpSpPr>
      <p:sp>
        <p:nvSpPr>
          <p:cNvPr id="5" name="Title 4"/>
          <p:cNvSpPr>
            <a:spLocks noGrp="1"/>
          </p:cNvSpPr>
          <p:nvPr>
            <p:ph type="title" hasCustomPrompt="1"/>
          </p:nvPr>
        </p:nvSpPr>
        <p:spPr>
          <a:xfrm>
            <a:off x="660400" y="1500188"/>
            <a:ext cx="2836800" cy="914400"/>
          </a:xfrm>
          <a:prstGeom prst="rect">
            <a:avLst/>
          </a:prstGeom>
        </p:spPr>
        <p:txBody>
          <a:bodyPr wrap="none" anchor="t">
            <a:normAutofit/>
          </a:bodyPr>
          <a:lstStyle>
            <a:lvl1pPr algn="r">
              <a:lnSpc>
                <a:spcPct val="100000"/>
              </a:lnSpc>
              <a:defRPr sz="2800">
                <a:solidFill>
                  <a:schemeClr val="accent1"/>
                </a:solidFill>
              </a:defRPr>
            </a:lvl1pPr>
          </a:lstStyle>
          <a:p>
            <a:pPr lvl="0"/>
            <a:r>
              <a:rPr lang="en-US"/>
              <a:t>Agenda</a:t>
            </a:r>
          </a:p>
        </p:txBody>
      </p:sp>
      <p:sp>
        <p:nvSpPr>
          <p:cNvPr id="7" name="Content Placeholder 6"/>
          <p:cNvSpPr>
            <a:spLocks noGrp="1"/>
          </p:cNvSpPr>
          <p:nvPr>
            <p:ph sz="quarter" idx="1" hasCustomPrompt="1"/>
          </p:nvPr>
        </p:nvSpPr>
        <p:spPr>
          <a:xfrm>
            <a:off x="3746500" y="1500187"/>
            <a:ext cx="7772400" cy="4633200"/>
          </a:xfrm>
          <a:prstGeom prst="rect">
            <a:avLst/>
          </a:prstGeom>
        </p:spPr>
        <p:txBody>
          <a:bodyPr wrap="square">
            <a:normAutofit/>
          </a:bodyPr>
          <a:lstStyle>
            <a:lvl1pPr marL="457200" indent="-457200">
              <a:lnSpc>
                <a:spcPct val="130000"/>
              </a:lnSpc>
              <a:buFont typeface="+mj-lt"/>
              <a:buAutoNum type="arabicPeriod"/>
              <a:defRPr sz="2400" b="0">
                <a:solidFill>
                  <a:schemeClr val="tx1"/>
                </a:solidFill>
                <a:latin typeface="+mn-lt"/>
              </a:defRPr>
            </a:lvl1pPr>
          </a:lstStyle>
          <a:p>
            <a:pPr lvl="0"/>
            <a:r>
              <a:rPr lang="en-US"/>
              <a:t>Click to add text</a:t>
            </a:r>
          </a:p>
          <a:p>
            <a:pPr lvl="1"/>
            <a:r>
              <a:rPr lang="en-US"/>
              <a:t>Second level</a:t>
            </a:r>
          </a:p>
          <a:p>
            <a:pPr lvl="2"/>
            <a:r>
              <a:rPr lang="en-US"/>
              <a:t>Third level</a:t>
            </a:r>
          </a:p>
          <a:p>
            <a:pPr lvl="3"/>
            <a:r>
              <a:rPr lang="en-US"/>
              <a:t>Fourth level</a:t>
            </a:r>
          </a:p>
          <a:p>
            <a:pPr lvl="4"/>
            <a:r>
              <a:rPr lang="en-US"/>
              <a:t>Fifth level</a:t>
            </a:r>
          </a:p>
        </p:txBody>
      </p:sp>
      <p:sp>
        <p:nvSpPr>
          <p:cNvPr id="2" name="Date Placeholder 1"/>
          <p:cNvSpPr>
            <a:spLocks noGrp="1"/>
          </p:cNvSpPr>
          <p:nvPr>
            <p:ph type="dt" sz="half" idx="10"/>
          </p:nvPr>
        </p:nvSpPr>
        <p:spPr/>
        <p:txBody>
          <a:bodyPr/>
          <a:lstStyle/>
          <a:p>
            <a:fld id="{2A27A813-B2FD-42E1-9222-83B574E99074}" type="datetime1">
              <a:rPr lang="zh-CN" altLang="en-US" smtClean="0"/>
              <a:t>2024-12-29</a:t>
            </a:fld>
            <a:endParaRPr lang="en-US" altLang="zh-CN"/>
          </a:p>
        </p:txBody>
      </p:sp>
      <p:sp>
        <p:nvSpPr>
          <p:cNvPr id="3" name="Footer Placeholder 2"/>
          <p:cNvSpPr>
            <a:spLocks noGrp="1"/>
          </p:cNvSpPr>
          <p:nvPr>
            <p:ph type="ftr" sz="quarter" idx="11"/>
          </p:nvPr>
        </p:nvSpPr>
        <p:spPr/>
        <p:txBody>
          <a:bodyPr/>
          <a:lstStyle/>
          <a:p>
            <a:r>
              <a:rPr lang="af-ZA" altLang="zh-CN"/>
              <a:t>OfficePLUS</a:t>
            </a:r>
            <a:endParaRPr lang="zh-CN" altLang="en-US"/>
          </a:p>
        </p:txBody>
      </p:sp>
      <p:sp>
        <p:nvSpPr>
          <p:cNvPr id="4" name="Slide Number Placeholder 3"/>
          <p:cNvSpPr>
            <a:spLocks noGrp="1"/>
          </p:cNvSpPr>
          <p:nvPr>
            <p:ph type="sldNum" sz="quarter" idx="12"/>
          </p:nvPr>
        </p:nvSpPr>
        <p:spPr/>
        <p:txBody>
          <a:bodyPr/>
          <a:lstStyle/>
          <a:p>
            <a:fld id="{7F65B630-C7FF-41C0-9923-C5E5E29EED81}" type="slidenum">
              <a:rPr lang="en-US" altLang="zh-CN" smtClean="0"/>
              <a:pPr/>
              <a:t>‹#›</a:t>
            </a:fld>
            <a:endParaRPr lang="en-US" altLang="zh-CN"/>
          </a:p>
        </p:txBody>
      </p:sp>
      <p:grpSp>
        <p:nvGrpSpPr>
          <p:cNvPr id="6" name="Group 5"/>
          <p:cNvGrpSpPr/>
          <p:nvPr/>
        </p:nvGrpSpPr>
        <p:grpSpPr>
          <a:xfrm>
            <a:off x="2626456" y="1500188"/>
            <a:ext cx="994563" cy="4634686"/>
            <a:chOff x="2626456" y="1500188"/>
            <a:chExt cx="994563" cy="4634686"/>
          </a:xfrm>
        </p:grpSpPr>
        <p:cxnSp>
          <p:nvCxnSpPr>
            <p:cNvPr id="8" name="Straight Connector 7"/>
            <p:cNvCxnSpPr>
              <a:cxnSpLocks/>
            </p:cNvCxnSpPr>
            <p:nvPr/>
          </p:nvCxnSpPr>
          <p:spPr>
            <a:xfrm>
              <a:off x="3621019" y="1500188"/>
              <a:ext cx="0" cy="4633913"/>
            </a:xfrm>
            <a:prstGeom prst="line">
              <a:avLst/>
            </a:prstGeom>
            <a:solidFill>
              <a:srgbClr val="FFCC00"/>
            </a:solidFill>
            <a:ln w="3175" cap="flat" cmpd="sng" algn="ctr">
              <a:solidFill>
                <a:schemeClr val="tx1">
                  <a:alpha val="50000"/>
                </a:schemeClr>
              </a:solidFill>
              <a:prstDash val="solid"/>
              <a:round/>
              <a:headEnd type="none" w="med" len="med"/>
              <a:tailEnd type="none" w="med" len="med"/>
            </a:ln>
            <a:effectLst/>
          </p:spPr>
        </p:cxnSp>
        <p:sp>
          <p:nvSpPr>
            <p:cNvPr id="9" name="Freeform: Shape 8"/>
            <p:cNvSpPr>
              <a:spLocks noChangeAspect="1"/>
            </p:cNvSpPr>
            <p:nvPr/>
          </p:nvSpPr>
          <p:spPr bwMode="auto">
            <a:xfrm>
              <a:off x="2626456" y="5219207"/>
              <a:ext cx="870506" cy="915667"/>
            </a:xfrm>
            <a:custGeom>
              <a:avLst/>
              <a:gdLst>
                <a:gd name="T0" fmla="*/ 3353 w 5127"/>
                <a:gd name="T1" fmla="*/ 1728 h 5401"/>
                <a:gd name="T2" fmla="*/ 2183 w 5127"/>
                <a:gd name="T3" fmla="*/ 1608 h 5401"/>
                <a:gd name="T4" fmla="*/ 3353 w 5127"/>
                <a:gd name="T5" fmla="*/ 1488 h 5401"/>
                <a:gd name="T6" fmla="*/ 3103 w 5127"/>
                <a:gd name="T7" fmla="*/ 2231 h 5401"/>
                <a:gd name="T8" fmla="*/ 3103 w 5127"/>
                <a:gd name="T9" fmla="*/ 1991 h 5401"/>
                <a:gd name="T10" fmla="*/ 2432 w 5127"/>
                <a:gd name="T11" fmla="*/ 2111 h 5401"/>
                <a:gd name="T12" fmla="*/ 3103 w 5127"/>
                <a:gd name="T13" fmla="*/ 2231 h 5401"/>
                <a:gd name="T14" fmla="*/ 3353 w 5127"/>
                <a:gd name="T15" fmla="*/ 2648 h 5401"/>
                <a:gd name="T16" fmla="*/ 2183 w 5127"/>
                <a:gd name="T17" fmla="*/ 2768 h 5401"/>
                <a:gd name="T18" fmla="*/ 3353 w 5127"/>
                <a:gd name="T19" fmla="*/ 2888 h 5401"/>
                <a:gd name="T20" fmla="*/ 2552 w 5127"/>
                <a:gd name="T21" fmla="*/ 3151 h 5401"/>
                <a:gd name="T22" fmla="*/ 2552 w 5127"/>
                <a:gd name="T23" fmla="*/ 3391 h 5401"/>
                <a:gd name="T24" fmla="*/ 3223 w 5127"/>
                <a:gd name="T25" fmla="*/ 3271 h 5401"/>
                <a:gd name="T26" fmla="*/ 2552 w 5127"/>
                <a:gd name="T27" fmla="*/ 3151 h 5401"/>
                <a:gd name="T28" fmla="*/ 4448 w 5127"/>
                <a:gd name="T29" fmla="*/ 1442 h 5401"/>
                <a:gd name="T30" fmla="*/ 4688 w 5127"/>
                <a:gd name="T31" fmla="*/ 1442 h 5401"/>
                <a:gd name="T32" fmla="*/ 3988 w 5127"/>
                <a:gd name="T33" fmla="*/ 0 h 5401"/>
                <a:gd name="T34" fmla="*/ 0 w 5127"/>
                <a:gd name="T35" fmla="*/ 604 h 5401"/>
                <a:gd name="T36" fmla="*/ 120 w 5127"/>
                <a:gd name="T37" fmla="*/ 1792 h 5401"/>
                <a:gd name="T38" fmla="*/ 686 w 5127"/>
                <a:gd name="T39" fmla="*/ 1672 h 5401"/>
                <a:gd name="T40" fmla="*/ 240 w 5127"/>
                <a:gd name="T41" fmla="*/ 1552 h 5401"/>
                <a:gd name="T42" fmla="*/ 604 w 5127"/>
                <a:gd name="T43" fmla="*/ 240 h 5401"/>
                <a:gd name="T44" fmla="*/ 968 w 5127"/>
                <a:gd name="T45" fmla="*/ 4179 h 5401"/>
                <a:gd name="T46" fmla="*/ 3904 w 5127"/>
                <a:gd name="T47" fmla="*/ 4879 h 5401"/>
                <a:gd name="T48" fmla="*/ 3904 w 5127"/>
                <a:gd name="T49" fmla="*/ 4639 h 5401"/>
                <a:gd name="T50" fmla="*/ 1208 w 5127"/>
                <a:gd name="T51" fmla="*/ 4179 h 5401"/>
                <a:gd name="T52" fmla="*/ 1086 w 5127"/>
                <a:gd name="T53" fmla="*/ 240 h 5401"/>
                <a:gd name="T54" fmla="*/ 4448 w 5127"/>
                <a:gd name="T55" fmla="*/ 700 h 5401"/>
                <a:gd name="T56" fmla="*/ 4568 w 5127"/>
                <a:gd name="T57" fmla="*/ 2000 h 5401"/>
                <a:gd name="T58" fmla="*/ 4568 w 5127"/>
                <a:gd name="T59" fmla="*/ 2240 h 5401"/>
                <a:gd name="T60" fmla="*/ 4887 w 5127"/>
                <a:gd name="T61" fmla="*/ 2340 h 5401"/>
                <a:gd name="T62" fmla="*/ 5007 w 5127"/>
                <a:gd name="T63" fmla="*/ 3838 h 5401"/>
                <a:gd name="T64" fmla="*/ 5127 w 5127"/>
                <a:gd name="T65" fmla="*/ 2340 h 5401"/>
                <a:gd name="T66" fmla="*/ 4568 w 5127"/>
                <a:gd name="T67" fmla="*/ 5139 h 5401"/>
                <a:gd name="T68" fmla="*/ 4448 w 5127"/>
                <a:gd name="T69" fmla="*/ 5281 h 5401"/>
                <a:gd name="T70" fmla="*/ 4688 w 5127"/>
                <a:gd name="T71" fmla="*/ 5281 h 5401"/>
                <a:gd name="T72" fmla="*/ 4568 w 5127"/>
                <a:gd name="T73" fmla="*/ 5139 h 5401"/>
                <a:gd name="T74" fmla="*/ 4448 w 5127"/>
                <a:gd name="T75" fmla="*/ 2559 h 5401"/>
                <a:gd name="T76" fmla="*/ 4568 w 5127"/>
                <a:gd name="T77" fmla="*/ 4974 h 5401"/>
                <a:gd name="T78" fmla="*/ 4688 w 5127"/>
                <a:gd name="T79" fmla="*/ 2559 h 54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5127" h="5401">
                  <a:moveTo>
                    <a:pt x="3473" y="1608"/>
                  </a:moveTo>
                  <a:cubicBezTo>
                    <a:pt x="3473" y="1674"/>
                    <a:pt x="3419" y="1728"/>
                    <a:pt x="3353" y="1728"/>
                  </a:cubicBezTo>
                  <a:lnTo>
                    <a:pt x="2303" y="1728"/>
                  </a:lnTo>
                  <a:cubicBezTo>
                    <a:pt x="2236" y="1728"/>
                    <a:pt x="2183" y="1674"/>
                    <a:pt x="2183" y="1608"/>
                  </a:cubicBezTo>
                  <a:cubicBezTo>
                    <a:pt x="2183" y="1542"/>
                    <a:pt x="2236" y="1488"/>
                    <a:pt x="2303" y="1488"/>
                  </a:cubicBezTo>
                  <a:lnTo>
                    <a:pt x="3353" y="1488"/>
                  </a:lnTo>
                  <a:cubicBezTo>
                    <a:pt x="3419" y="1488"/>
                    <a:pt x="3473" y="1542"/>
                    <a:pt x="3473" y="1608"/>
                  </a:cubicBezTo>
                  <a:close/>
                  <a:moveTo>
                    <a:pt x="3103" y="2231"/>
                  </a:moveTo>
                  <a:cubicBezTo>
                    <a:pt x="3170" y="2231"/>
                    <a:pt x="3223" y="2178"/>
                    <a:pt x="3223" y="2111"/>
                  </a:cubicBezTo>
                  <a:cubicBezTo>
                    <a:pt x="3223" y="2045"/>
                    <a:pt x="3170" y="1991"/>
                    <a:pt x="3103" y="1991"/>
                  </a:cubicBezTo>
                  <a:lnTo>
                    <a:pt x="2552" y="1991"/>
                  </a:lnTo>
                  <a:cubicBezTo>
                    <a:pt x="2486" y="1991"/>
                    <a:pt x="2432" y="2045"/>
                    <a:pt x="2432" y="2111"/>
                  </a:cubicBezTo>
                  <a:cubicBezTo>
                    <a:pt x="2432" y="2178"/>
                    <a:pt x="2486" y="2231"/>
                    <a:pt x="2552" y="2231"/>
                  </a:cubicBezTo>
                  <a:lnTo>
                    <a:pt x="3103" y="2231"/>
                  </a:lnTo>
                  <a:close/>
                  <a:moveTo>
                    <a:pt x="3473" y="2768"/>
                  </a:moveTo>
                  <a:cubicBezTo>
                    <a:pt x="3473" y="2701"/>
                    <a:pt x="3419" y="2648"/>
                    <a:pt x="3353" y="2648"/>
                  </a:cubicBezTo>
                  <a:lnTo>
                    <a:pt x="2303" y="2648"/>
                  </a:lnTo>
                  <a:cubicBezTo>
                    <a:pt x="2236" y="2648"/>
                    <a:pt x="2183" y="2701"/>
                    <a:pt x="2183" y="2768"/>
                  </a:cubicBezTo>
                  <a:cubicBezTo>
                    <a:pt x="2183" y="2834"/>
                    <a:pt x="2236" y="2888"/>
                    <a:pt x="2303" y="2888"/>
                  </a:cubicBezTo>
                  <a:lnTo>
                    <a:pt x="3353" y="2888"/>
                  </a:lnTo>
                  <a:cubicBezTo>
                    <a:pt x="3419" y="2888"/>
                    <a:pt x="3473" y="2834"/>
                    <a:pt x="3473" y="2768"/>
                  </a:cubicBezTo>
                  <a:close/>
                  <a:moveTo>
                    <a:pt x="2552" y="3151"/>
                  </a:moveTo>
                  <a:cubicBezTo>
                    <a:pt x="2486" y="3151"/>
                    <a:pt x="2432" y="3205"/>
                    <a:pt x="2432" y="3271"/>
                  </a:cubicBezTo>
                  <a:cubicBezTo>
                    <a:pt x="2432" y="3338"/>
                    <a:pt x="2486" y="3391"/>
                    <a:pt x="2552" y="3391"/>
                  </a:cubicBezTo>
                  <a:lnTo>
                    <a:pt x="3103" y="3391"/>
                  </a:lnTo>
                  <a:cubicBezTo>
                    <a:pt x="3170" y="3391"/>
                    <a:pt x="3223" y="3338"/>
                    <a:pt x="3223" y="3271"/>
                  </a:cubicBezTo>
                  <a:cubicBezTo>
                    <a:pt x="3223" y="3205"/>
                    <a:pt x="3170" y="3151"/>
                    <a:pt x="3103" y="3151"/>
                  </a:cubicBezTo>
                  <a:lnTo>
                    <a:pt x="2552" y="3151"/>
                  </a:lnTo>
                  <a:close/>
                  <a:moveTo>
                    <a:pt x="4448" y="700"/>
                  </a:moveTo>
                  <a:lnTo>
                    <a:pt x="4448" y="1442"/>
                  </a:lnTo>
                  <a:cubicBezTo>
                    <a:pt x="4448" y="1509"/>
                    <a:pt x="4501" y="1562"/>
                    <a:pt x="4568" y="1562"/>
                  </a:cubicBezTo>
                  <a:cubicBezTo>
                    <a:pt x="4634" y="1562"/>
                    <a:pt x="4688" y="1509"/>
                    <a:pt x="4688" y="1442"/>
                  </a:cubicBezTo>
                  <a:lnTo>
                    <a:pt x="4688" y="700"/>
                  </a:lnTo>
                  <a:cubicBezTo>
                    <a:pt x="4688" y="314"/>
                    <a:pt x="4374" y="0"/>
                    <a:pt x="3988" y="0"/>
                  </a:cubicBezTo>
                  <a:lnTo>
                    <a:pt x="604" y="0"/>
                  </a:lnTo>
                  <a:cubicBezTo>
                    <a:pt x="271" y="0"/>
                    <a:pt x="0" y="271"/>
                    <a:pt x="0" y="604"/>
                  </a:cubicBezTo>
                  <a:lnTo>
                    <a:pt x="0" y="1672"/>
                  </a:lnTo>
                  <a:cubicBezTo>
                    <a:pt x="0" y="1738"/>
                    <a:pt x="53" y="1792"/>
                    <a:pt x="120" y="1792"/>
                  </a:cubicBezTo>
                  <a:lnTo>
                    <a:pt x="566" y="1792"/>
                  </a:lnTo>
                  <a:cubicBezTo>
                    <a:pt x="632" y="1792"/>
                    <a:pt x="686" y="1738"/>
                    <a:pt x="686" y="1672"/>
                  </a:cubicBezTo>
                  <a:cubicBezTo>
                    <a:pt x="686" y="1606"/>
                    <a:pt x="632" y="1552"/>
                    <a:pt x="566" y="1552"/>
                  </a:cubicBezTo>
                  <a:lnTo>
                    <a:pt x="240" y="1552"/>
                  </a:lnTo>
                  <a:lnTo>
                    <a:pt x="240" y="604"/>
                  </a:lnTo>
                  <a:cubicBezTo>
                    <a:pt x="240" y="403"/>
                    <a:pt x="403" y="240"/>
                    <a:pt x="604" y="240"/>
                  </a:cubicBezTo>
                  <a:cubicBezTo>
                    <a:pt x="805" y="240"/>
                    <a:pt x="968" y="403"/>
                    <a:pt x="968" y="604"/>
                  </a:cubicBezTo>
                  <a:lnTo>
                    <a:pt x="968" y="4179"/>
                  </a:lnTo>
                  <a:cubicBezTo>
                    <a:pt x="968" y="4565"/>
                    <a:pt x="1282" y="4879"/>
                    <a:pt x="1668" y="4879"/>
                  </a:cubicBezTo>
                  <a:lnTo>
                    <a:pt x="3904" y="4879"/>
                  </a:lnTo>
                  <a:cubicBezTo>
                    <a:pt x="3970" y="4879"/>
                    <a:pt x="4024" y="4825"/>
                    <a:pt x="4024" y="4759"/>
                  </a:cubicBezTo>
                  <a:cubicBezTo>
                    <a:pt x="4024" y="4693"/>
                    <a:pt x="3970" y="4639"/>
                    <a:pt x="3904" y="4639"/>
                  </a:cubicBezTo>
                  <a:lnTo>
                    <a:pt x="1668" y="4639"/>
                  </a:lnTo>
                  <a:cubicBezTo>
                    <a:pt x="1415" y="4639"/>
                    <a:pt x="1208" y="4433"/>
                    <a:pt x="1208" y="4179"/>
                  </a:cubicBezTo>
                  <a:lnTo>
                    <a:pt x="1208" y="604"/>
                  </a:lnTo>
                  <a:cubicBezTo>
                    <a:pt x="1208" y="468"/>
                    <a:pt x="1163" y="341"/>
                    <a:pt x="1086" y="240"/>
                  </a:cubicBezTo>
                  <a:lnTo>
                    <a:pt x="3988" y="240"/>
                  </a:lnTo>
                  <a:cubicBezTo>
                    <a:pt x="4241" y="240"/>
                    <a:pt x="4448" y="446"/>
                    <a:pt x="4448" y="700"/>
                  </a:cubicBezTo>
                  <a:close/>
                  <a:moveTo>
                    <a:pt x="4787" y="2000"/>
                  </a:moveTo>
                  <a:lnTo>
                    <a:pt x="4568" y="2000"/>
                  </a:lnTo>
                  <a:cubicBezTo>
                    <a:pt x="4501" y="2000"/>
                    <a:pt x="4448" y="2054"/>
                    <a:pt x="4448" y="2120"/>
                  </a:cubicBezTo>
                  <a:cubicBezTo>
                    <a:pt x="4448" y="2187"/>
                    <a:pt x="4501" y="2240"/>
                    <a:pt x="4568" y="2240"/>
                  </a:cubicBezTo>
                  <a:lnTo>
                    <a:pt x="4787" y="2240"/>
                  </a:lnTo>
                  <a:cubicBezTo>
                    <a:pt x="4842" y="2240"/>
                    <a:pt x="4887" y="2285"/>
                    <a:pt x="4887" y="2340"/>
                  </a:cubicBezTo>
                  <a:lnTo>
                    <a:pt x="4887" y="3718"/>
                  </a:lnTo>
                  <a:cubicBezTo>
                    <a:pt x="4887" y="3785"/>
                    <a:pt x="4941" y="3838"/>
                    <a:pt x="5007" y="3838"/>
                  </a:cubicBezTo>
                  <a:cubicBezTo>
                    <a:pt x="5073" y="3838"/>
                    <a:pt x="5127" y="3785"/>
                    <a:pt x="5127" y="3718"/>
                  </a:cubicBezTo>
                  <a:lnTo>
                    <a:pt x="5127" y="2340"/>
                  </a:lnTo>
                  <a:cubicBezTo>
                    <a:pt x="5127" y="2153"/>
                    <a:pt x="4975" y="2000"/>
                    <a:pt x="4787" y="2000"/>
                  </a:cubicBezTo>
                  <a:close/>
                  <a:moveTo>
                    <a:pt x="4568" y="5139"/>
                  </a:moveTo>
                  <a:cubicBezTo>
                    <a:pt x="4501" y="5139"/>
                    <a:pt x="4448" y="5193"/>
                    <a:pt x="4448" y="5259"/>
                  </a:cubicBezTo>
                  <a:lnTo>
                    <a:pt x="4448" y="5281"/>
                  </a:lnTo>
                  <a:cubicBezTo>
                    <a:pt x="4448" y="5347"/>
                    <a:pt x="4501" y="5401"/>
                    <a:pt x="4568" y="5401"/>
                  </a:cubicBezTo>
                  <a:cubicBezTo>
                    <a:pt x="4634" y="5401"/>
                    <a:pt x="4688" y="5347"/>
                    <a:pt x="4688" y="5281"/>
                  </a:cubicBezTo>
                  <a:lnTo>
                    <a:pt x="4688" y="5259"/>
                  </a:lnTo>
                  <a:cubicBezTo>
                    <a:pt x="4688" y="5193"/>
                    <a:pt x="4634" y="5139"/>
                    <a:pt x="4568" y="5139"/>
                  </a:cubicBezTo>
                  <a:close/>
                  <a:moveTo>
                    <a:pt x="4568" y="2439"/>
                  </a:moveTo>
                  <a:cubicBezTo>
                    <a:pt x="4501" y="2439"/>
                    <a:pt x="4448" y="2492"/>
                    <a:pt x="4448" y="2559"/>
                  </a:cubicBezTo>
                  <a:lnTo>
                    <a:pt x="4448" y="4854"/>
                  </a:lnTo>
                  <a:cubicBezTo>
                    <a:pt x="4448" y="4920"/>
                    <a:pt x="4501" y="4974"/>
                    <a:pt x="4568" y="4974"/>
                  </a:cubicBezTo>
                  <a:cubicBezTo>
                    <a:pt x="4634" y="4974"/>
                    <a:pt x="4688" y="4920"/>
                    <a:pt x="4688" y="4854"/>
                  </a:cubicBezTo>
                  <a:lnTo>
                    <a:pt x="4688" y="2559"/>
                  </a:lnTo>
                  <a:cubicBezTo>
                    <a:pt x="4688" y="2492"/>
                    <a:pt x="4634" y="2439"/>
                    <a:pt x="4568" y="2439"/>
                  </a:cubicBezTo>
                  <a:close/>
                </a:path>
              </a:pathLst>
            </a:custGeom>
            <a:solidFill>
              <a:schemeClr val="tx1">
                <a:alpha val="15000"/>
              </a:schemeClr>
            </a:solidFill>
            <a:ln>
              <a:noFill/>
            </a:ln>
          </p:spPr>
          <p:txBody>
            <a:bodyPr/>
            <a:lstStyle/>
            <a:p>
              <a:endParaRPr lang="zh-CN" altLang="en-US">
                <a:cs typeface="+mn-ea"/>
                <a:sym typeface="+mn-lt"/>
              </a:endParaRPr>
            </a:p>
          </p:txBody>
        </p:sp>
      </p:grpSp>
      <p:sp>
        <p:nvSpPr>
          <p:cNvPr id="11" name="文本框 10">
            <a:extLst>
              <a:ext uri="{FF2B5EF4-FFF2-40B4-BE49-F238E27FC236}">
                <a16:creationId xmlns:a16="http://schemas.microsoft.com/office/drawing/2014/main" id="{E4FA37E3-37AE-7987-AED2-8FDB9DADD825}"/>
              </a:ext>
            </a:extLst>
          </p:cNvPr>
          <p:cNvSpPr txBox="1"/>
          <p:nvPr userDrawn="1"/>
        </p:nvSpPr>
        <p:spPr>
          <a:xfrm>
            <a:off x="9543495" y="6373505"/>
            <a:ext cx="2505879" cy="369332"/>
          </a:xfrm>
          <a:prstGeom prst="rect">
            <a:avLst/>
          </a:prstGeom>
          <a:noFill/>
        </p:spPr>
        <p:txBody>
          <a:bodyPr wrap="none" rtlCol="0">
            <a:spAutoFit/>
          </a:bodyPr>
          <a:lstStyle/>
          <a:p>
            <a:r>
              <a:rPr lang="en-US" altLang="zh-CN" dirty="0">
                <a:effectLst>
                  <a:outerShdw blurRad="38100" dist="38100" dir="2700000" algn="tl">
                    <a:srgbClr val="000000">
                      <a:alpha val="43137"/>
                    </a:srgbClr>
                  </a:outerShdw>
                </a:effectLst>
                <a:hlinkClick r:id="rId2">
                  <a:extLst>
                    <a:ext uri="{A12FA001-AC4F-418D-AE19-62706E023703}">
                      <ahyp:hlinkClr xmlns:ahyp="http://schemas.microsoft.com/office/drawing/2018/hyperlinkcolor" val="tx"/>
                    </a:ext>
                  </a:extLst>
                </a:hlinkClick>
              </a:rPr>
              <a:t>http://www.cnefn.com/</a:t>
            </a:r>
            <a:r>
              <a:rPr lang="en-US" altLang="zh-CN" dirty="0">
                <a:effectLst>
                  <a:outerShdw blurRad="38100" dist="38100" dir="2700000" algn="tl">
                    <a:srgbClr val="000000">
                      <a:alpha val="43137"/>
                    </a:srgbClr>
                  </a:outerShdw>
                </a:effectLst>
              </a:rPr>
              <a:t> </a:t>
            </a:r>
            <a:endParaRPr lang="zh-CN" alt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832758776"/>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accent1">
            <a:lumMod val="20000"/>
            <a:lumOff val="80000"/>
            <a:alpha val="40000"/>
          </a:schemeClr>
        </a:solidFill>
        <a:effectLst/>
      </p:bgPr>
    </p:bg>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A425F195-132B-F73E-9E2A-627C8019A57A}"/>
              </a:ext>
            </a:extLst>
          </p:cNvPr>
          <p:cNvGrpSpPr/>
          <p:nvPr/>
        </p:nvGrpSpPr>
        <p:grpSpPr>
          <a:xfrm flipH="1">
            <a:off x="0" y="1"/>
            <a:ext cx="12192000" cy="6857999"/>
            <a:chOff x="0" y="1"/>
            <a:chExt cx="12192000" cy="6857999"/>
          </a:xfrm>
        </p:grpSpPr>
        <p:sp>
          <p:nvSpPr>
            <p:cNvPr id="12" name="Freeform: Shape 11">
              <a:extLst>
                <a:ext uri="{FF2B5EF4-FFF2-40B4-BE49-F238E27FC236}">
                  <a16:creationId xmlns:a16="http://schemas.microsoft.com/office/drawing/2014/main" id="{3C30612D-2E54-BA62-F777-B991357E895A}"/>
                </a:ext>
              </a:extLst>
            </p:cNvPr>
            <p:cNvSpPr>
              <a:spLocks/>
            </p:cNvSpPr>
            <p:nvPr/>
          </p:nvSpPr>
          <p:spPr bwMode="auto">
            <a:xfrm>
              <a:off x="8969375" y="6270625"/>
              <a:ext cx="3222625" cy="587375"/>
            </a:xfrm>
            <a:custGeom>
              <a:avLst/>
              <a:gdLst>
                <a:gd name="T0" fmla="*/ 2030 w 2030"/>
                <a:gd name="T1" fmla="*/ 370 h 370"/>
                <a:gd name="T2" fmla="*/ 0 w 2030"/>
                <a:gd name="T3" fmla="*/ 370 h 370"/>
                <a:gd name="T4" fmla="*/ 130 w 2030"/>
                <a:gd name="T5" fmla="*/ 0 h 370"/>
                <a:gd name="T6" fmla="*/ 2030 w 2030"/>
                <a:gd name="T7" fmla="*/ 0 h 370"/>
                <a:gd name="T8" fmla="*/ 2030 w 2030"/>
                <a:gd name="T9" fmla="*/ 370 h 370"/>
              </a:gdLst>
              <a:ahLst/>
              <a:cxnLst>
                <a:cxn ang="0">
                  <a:pos x="T0" y="T1"/>
                </a:cxn>
                <a:cxn ang="0">
                  <a:pos x="T2" y="T3"/>
                </a:cxn>
                <a:cxn ang="0">
                  <a:pos x="T4" y="T5"/>
                </a:cxn>
                <a:cxn ang="0">
                  <a:pos x="T6" y="T7"/>
                </a:cxn>
                <a:cxn ang="0">
                  <a:pos x="T8" y="T9"/>
                </a:cxn>
              </a:cxnLst>
              <a:rect l="0" t="0" r="r" b="b"/>
              <a:pathLst>
                <a:path w="2030" h="370">
                  <a:moveTo>
                    <a:pt x="2030" y="370"/>
                  </a:moveTo>
                  <a:lnTo>
                    <a:pt x="0" y="370"/>
                  </a:lnTo>
                  <a:lnTo>
                    <a:pt x="130" y="0"/>
                  </a:lnTo>
                  <a:lnTo>
                    <a:pt x="2030" y="0"/>
                  </a:lnTo>
                  <a:lnTo>
                    <a:pt x="2030" y="370"/>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13" name="Freeform: Shape 12">
              <a:extLst>
                <a:ext uri="{FF2B5EF4-FFF2-40B4-BE49-F238E27FC236}">
                  <a16:creationId xmlns:a16="http://schemas.microsoft.com/office/drawing/2014/main" id="{028BCDCB-6009-1C16-FD91-7E045015899F}"/>
                </a:ext>
              </a:extLst>
            </p:cNvPr>
            <p:cNvSpPr>
              <a:spLocks/>
            </p:cNvSpPr>
            <p:nvPr/>
          </p:nvSpPr>
          <p:spPr bwMode="auto">
            <a:xfrm>
              <a:off x="7263290" y="2099983"/>
              <a:ext cx="2839291" cy="3242666"/>
            </a:xfrm>
            <a:custGeom>
              <a:avLst/>
              <a:gdLst>
                <a:gd name="T0" fmla="*/ 1654 w 2717"/>
                <a:gd name="T1" fmla="*/ 3103 h 3103"/>
                <a:gd name="T2" fmla="*/ 0 w 2717"/>
                <a:gd name="T3" fmla="*/ 3103 h 3103"/>
                <a:gd name="T4" fmla="*/ 1063 w 2717"/>
                <a:gd name="T5" fmla="*/ 0 h 3103"/>
                <a:gd name="T6" fmla="*/ 2717 w 2717"/>
                <a:gd name="T7" fmla="*/ 0 h 3103"/>
                <a:gd name="T8" fmla="*/ 1654 w 2717"/>
                <a:gd name="T9" fmla="*/ 3103 h 3103"/>
              </a:gdLst>
              <a:ahLst/>
              <a:cxnLst>
                <a:cxn ang="0">
                  <a:pos x="T0" y="T1"/>
                </a:cxn>
                <a:cxn ang="0">
                  <a:pos x="T2" y="T3"/>
                </a:cxn>
                <a:cxn ang="0">
                  <a:pos x="T4" y="T5"/>
                </a:cxn>
                <a:cxn ang="0">
                  <a:pos x="T6" y="T7"/>
                </a:cxn>
                <a:cxn ang="0">
                  <a:pos x="T8" y="T9"/>
                </a:cxn>
              </a:cxnLst>
              <a:rect l="0" t="0" r="r" b="b"/>
              <a:pathLst>
                <a:path w="2717" h="3103">
                  <a:moveTo>
                    <a:pt x="1654" y="3103"/>
                  </a:moveTo>
                  <a:lnTo>
                    <a:pt x="0" y="3103"/>
                  </a:lnTo>
                  <a:lnTo>
                    <a:pt x="1063" y="0"/>
                  </a:lnTo>
                  <a:lnTo>
                    <a:pt x="2717" y="0"/>
                  </a:lnTo>
                  <a:lnTo>
                    <a:pt x="1654" y="3103"/>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14" name="Freeform: Shape 13">
              <a:extLst>
                <a:ext uri="{FF2B5EF4-FFF2-40B4-BE49-F238E27FC236}">
                  <a16:creationId xmlns:a16="http://schemas.microsoft.com/office/drawing/2014/main" id="{4B2165AC-F67E-647D-D369-DF56E9487B48}"/>
                </a:ext>
              </a:extLst>
            </p:cNvPr>
            <p:cNvSpPr>
              <a:spLocks/>
            </p:cNvSpPr>
            <p:nvPr/>
          </p:nvSpPr>
          <p:spPr bwMode="auto">
            <a:xfrm>
              <a:off x="5527222" y="1271122"/>
              <a:ext cx="6340457" cy="3783981"/>
            </a:xfrm>
            <a:custGeom>
              <a:avLst/>
              <a:gdLst>
                <a:gd name="connsiteX0" fmla="*/ 2822872 w 6711042"/>
                <a:gd name="connsiteY0" fmla="*/ 572954 h 4005146"/>
                <a:gd name="connsiteX1" fmla="*/ 4652341 w 6711042"/>
                <a:gd name="connsiteY1" fmla="*/ 572954 h 4005146"/>
                <a:gd name="connsiteX2" fmla="*/ 3476570 w 6711042"/>
                <a:gd name="connsiteY2" fmla="*/ 4005146 h 4005146"/>
                <a:gd name="connsiteX3" fmla="*/ 1647100 w 6711042"/>
                <a:gd name="connsiteY3" fmla="*/ 4005146 h 4005146"/>
                <a:gd name="connsiteX4" fmla="*/ 1176878 w 6711042"/>
                <a:gd name="connsiteY4" fmla="*/ 0 h 4005146"/>
                <a:gd name="connsiteX5" fmla="*/ 3006348 w 6711042"/>
                <a:gd name="connsiteY5" fmla="*/ 0 h 4005146"/>
                <a:gd name="connsiteX6" fmla="*/ 1829470 w 6711042"/>
                <a:gd name="connsiteY6" fmla="*/ 3432192 h 4005146"/>
                <a:gd name="connsiteX7" fmla="*/ 0 w 6711042"/>
                <a:gd name="connsiteY7" fmla="*/ 3432192 h 4005146"/>
                <a:gd name="connsiteX8" fmla="*/ 4881572 w 6711042"/>
                <a:gd name="connsiteY8" fmla="*/ 0 h 4005146"/>
                <a:gd name="connsiteX9" fmla="*/ 6711042 w 6711042"/>
                <a:gd name="connsiteY9" fmla="*/ 0 h 4005146"/>
                <a:gd name="connsiteX10" fmla="*/ 5534164 w 6711042"/>
                <a:gd name="connsiteY10" fmla="*/ 3432192 h 4005146"/>
                <a:gd name="connsiteX11" fmla="*/ 3704694 w 6711042"/>
                <a:gd name="connsiteY11" fmla="*/ 3432192 h 40051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711042" h="4005146">
                  <a:moveTo>
                    <a:pt x="2822872" y="572954"/>
                  </a:moveTo>
                  <a:lnTo>
                    <a:pt x="4652341" y="572954"/>
                  </a:lnTo>
                  <a:lnTo>
                    <a:pt x="3476570" y="4005146"/>
                  </a:lnTo>
                  <a:lnTo>
                    <a:pt x="1647100" y="4005146"/>
                  </a:lnTo>
                  <a:close/>
                  <a:moveTo>
                    <a:pt x="1176878" y="0"/>
                  </a:moveTo>
                  <a:lnTo>
                    <a:pt x="3006348" y="0"/>
                  </a:lnTo>
                  <a:lnTo>
                    <a:pt x="1829470" y="3432192"/>
                  </a:lnTo>
                  <a:lnTo>
                    <a:pt x="0" y="3432192"/>
                  </a:lnTo>
                  <a:close/>
                  <a:moveTo>
                    <a:pt x="4881572" y="0"/>
                  </a:moveTo>
                  <a:lnTo>
                    <a:pt x="6711042" y="0"/>
                  </a:lnTo>
                  <a:lnTo>
                    <a:pt x="5534164" y="3432192"/>
                  </a:lnTo>
                  <a:lnTo>
                    <a:pt x="3704694" y="3432192"/>
                  </a:lnTo>
                  <a:close/>
                </a:path>
              </a:pathLst>
            </a:custGeom>
            <a:blipFill rotWithShape="0">
              <a:blip r:embed="rId2"/>
              <a:srcRect/>
              <a:stretch>
                <a:fillRect r="-6520"/>
              </a:stretch>
            </a:blip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anchor="ctr">
              <a:normAutofit/>
            </a:bodyPr>
            <a:lstStyle/>
            <a:p>
              <a:pPr lvl="0" algn="ctr"/>
              <a:endParaRPr lang="zh-CN" altLang="en-US">
                <a:solidFill>
                  <a:schemeClr val="lt1"/>
                </a:solidFill>
              </a:endParaRPr>
            </a:p>
          </p:txBody>
        </p:sp>
        <p:sp>
          <p:nvSpPr>
            <p:cNvPr id="15" name="Freeform: Shape 14">
              <a:extLst>
                <a:ext uri="{FF2B5EF4-FFF2-40B4-BE49-F238E27FC236}">
                  <a16:creationId xmlns:a16="http://schemas.microsoft.com/office/drawing/2014/main" id="{7D406329-1BF8-C8CD-DCCB-A6343A341803}"/>
                </a:ext>
              </a:extLst>
            </p:cNvPr>
            <p:cNvSpPr>
              <a:spLocks/>
            </p:cNvSpPr>
            <p:nvPr/>
          </p:nvSpPr>
          <p:spPr bwMode="auto">
            <a:xfrm>
              <a:off x="0" y="1"/>
              <a:ext cx="1147892" cy="3347657"/>
            </a:xfrm>
            <a:custGeom>
              <a:avLst/>
              <a:gdLst>
                <a:gd name="connsiteX0" fmla="*/ 0 w 1147892"/>
                <a:gd name="connsiteY0" fmla="*/ 0 h 3347657"/>
                <a:gd name="connsiteX1" fmla="*/ 1147892 w 1147892"/>
                <a:gd name="connsiteY1" fmla="*/ 0 h 3347657"/>
                <a:gd name="connsiteX2" fmla="*/ 0 w 1147892"/>
                <a:gd name="connsiteY2" fmla="*/ 3347657 h 3347657"/>
              </a:gdLst>
              <a:ahLst/>
              <a:cxnLst>
                <a:cxn ang="0">
                  <a:pos x="connsiteX0" y="connsiteY0"/>
                </a:cxn>
                <a:cxn ang="0">
                  <a:pos x="connsiteX1" y="connsiteY1"/>
                </a:cxn>
                <a:cxn ang="0">
                  <a:pos x="connsiteX2" y="connsiteY2"/>
                </a:cxn>
              </a:cxnLst>
              <a:rect l="l" t="t" r="r" b="b"/>
              <a:pathLst>
                <a:path w="1147892" h="3347657">
                  <a:moveTo>
                    <a:pt x="0" y="0"/>
                  </a:moveTo>
                  <a:lnTo>
                    <a:pt x="1147892" y="0"/>
                  </a:lnTo>
                  <a:lnTo>
                    <a:pt x="0" y="3347657"/>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endParaRPr lang="zh-CN" altLang="en-US"/>
            </a:p>
          </p:txBody>
        </p:sp>
      </p:grpSp>
      <p:sp>
        <p:nvSpPr>
          <p:cNvPr id="5" name="Title 4"/>
          <p:cNvSpPr>
            <a:spLocks noGrp="1"/>
          </p:cNvSpPr>
          <p:nvPr>
            <p:ph type="title" hasCustomPrompt="1"/>
          </p:nvPr>
        </p:nvSpPr>
        <p:spPr>
          <a:xfrm>
            <a:off x="6664778" y="2349500"/>
            <a:ext cx="4854121" cy="997615"/>
          </a:xfrm>
          <a:prstGeom prst="rect">
            <a:avLst/>
          </a:prstGeom>
        </p:spPr>
        <p:txBody>
          <a:bodyPr>
            <a:noAutofit/>
          </a:bodyPr>
          <a:lstStyle>
            <a:lvl1pPr algn="l">
              <a:lnSpc>
                <a:spcPct val="100000"/>
              </a:lnSpc>
              <a:defRPr sz="3600"/>
            </a:lvl1pPr>
          </a:lstStyle>
          <a:p>
            <a:pPr lvl="0"/>
            <a:r>
              <a:rPr lang="en-US" dirty="0"/>
              <a:t>Click to add title</a:t>
            </a:r>
          </a:p>
        </p:txBody>
      </p:sp>
      <p:sp>
        <p:nvSpPr>
          <p:cNvPr id="25" name="Text Placeholder 24"/>
          <p:cNvSpPr>
            <a:spLocks noGrp="1"/>
          </p:cNvSpPr>
          <p:nvPr>
            <p:ph type="body" sz="quarter" idx="1" hasCustomPrompt="1"/>
          </p:nvPr>
        </p:nvSpPr>
        <p:spPr>
          <a:xfrm>
            <a:off x="6664778" y="3358969"/>
            <a:ext cx="4854121" cy="1213031"/>
          </a:xfrm>
          <a:prstGeom prst="rect">
            <a:avLst/>
          </a:prstGeom>
        </p:spPr>
        <p:txBody>
          <a:bodyPr anchor="t">
            <a:normAutofit/>
          </a:bodyPr>
          <a:lstStyle>
            <a:lvl1pPr marL="0" indent="0" algn="l">
              <a:lnSpc>
                <a:spcPct val="120000"/>
              </a:lnSpc>
              <a:buFont typeface="+mj-lt"/>
              <a:buNone/>
              <a:defRPr sz="1600" b="0">
                <a:solidFill>
                  <a:schemeClr val="tx1"/>
                </a:solidFill>
                <a:latin typeface="+mn-lt"/>
              </a:defRPr>
            </a:lvl1pPr>
          </a:lstStyle>
          <a:p>
            <a:pPr lvl="0"/>
            <a:r>
              <a:rPr lang="en-US" dirty="0"/>
              <a:t>Click to add text</a:t>
            </a:r>
          </a:p>
        </p:txBody>
      </p:sp>
      <p:sp>
        <p:nvSpPr>
          <p:cNvPr id="4" name="Date Placeholder 3"/>
          <p:cNvSpPr>
            <a:spLocks noGrp="1"/>
          </p:cNvSpPr>
          <p:nvPr>
            <p:ph type="dt" sz="half" idx="10"/>
          </p:nvPr>
        </p:nvSpPr>
        <p:spPr/>
        <p:txBody>
          <a:bodyPr/>
          <a:lstStyle/>
          <a:p>
            <a:fld id="{2A27A813-B2FD-42E1-9222-83B574E99074}" type="datetime1">
              <a:rPr lang="zh-CN" altLang="en-US" smtClean="0"/>
              <a:t>2024-12-29</a:t>
            </a:fld>
            <a:endParaRPr lang="en-US" altLang="zh-CN"/>
          </a:p>
        </p:txBody>
      </p:sp>
      <p:sp>
        <p:nvSpPr>
          <p:cNvPr id="6" name="Footer Placeholder 5"/>
          <p:cNvSpPr>
            <a:spLocks noGrp="1"/>
          </p:cNvSpPr>
          <p:nvPr>
            <p:ph type="ftr" sz="quarter" idx="11"/>
          </p:nvPr>
        </p:nvSpPr>
        <p:spPr/>
        <p:txBody>
          <a:bodyPr/>
          <a:lstStyle/>
          <a:p>
            <a:r>
              <a:rPr lang="af-ZA" altLang="zh-CN" dirty="0"/>
              <a:t>OfficePLUS</a:t>
            </a:r>
            <a:endParaRPr lang="zh-CN" altLang="en-US" dirty="0"/>
          </a:p>
        </p:txBody>
      </p:sp>
      <p:sp>
        <p:nvSpPr>
          <p:cNvPr id="8" name="Slide Number Placeholder 7"/>
          <p:cNvSpPr>
            <a:spLocks noGrp="1"/>
          </p:cNvSpPr>
          <p:nvPr>
            <p:ph type="sldNum" sz="quarter" idx="12"/>
          </p:nvPr>
        </p:nvSpPr>
        <p:spPr/>
        <p:txBody>
          <a:bodyPr/>
          <a:lstStyle/>
          <a:p>
            <a:fld id="{7F65B630-C7FF-41C0-9923-C5E5E29EED81}" type="slidenum">
              <a:rPr lang="en-US" altLang="zh-CN" smtClean="0"/>
              <a:pPr/>
              <a:t>‹#›</a:t>
            </a:fld>
            <a:endParaRPr lang="en-US" altLang="zh-CN"/>
          </a:p>
        </p:txBody>
      </p:sp>
      <p:sp>
        <p:nvSpPr>
          <p:cNvPr id="3" name="文本框 2">
            <a:extLst>
              <a:ext uri="{FF2B5EF4-FFF2-40B4-BE49-F238E27FC236}">
                <a16:creationId xmlns:a16="http://schemas.microsoft.com/office/drawing/2014/main" id="{EE6BC4AB-8106-C68C-CEBC-EEE82F7ADC73}"/>
              </a:ext>
            </a:extLst>
          </p:cNvPr>
          <p:cNvSpPr txBox="1"/>
          <p:nvPr userDrawn="1"/>
        </p:nvSpPr>
        <p:spPr>
          <a:xfrm>
            <a:off x="9543495" y="6373505"/>
            <a:ext cx="2505879" cy="369332"/>
          </a:xfrm>
          <a:prstGeom prst="rect">
            <a:avLst/>
          </a:prstGeom>
          <a:noFill/>
        </p:spPr>
        <p:txBody>
          <a:bodyPr wrap="none" rtlCol="0">
            <a:spAutoFit/>
          </a:bodyPr>
          <a:lstStyle/>
          <a:p>
            <a:r>
              <a:rPr lang="en-US" altLang="zh-CN" dirty="0">
                <a:effectLst>
                  <a:outerShdw blurRad="38100" dist="38100" dir="2700000" algn="tl">
                    <a:srgbClr val="000000">
                      <a:alpha val="43137"/>
                    </a:srgbClr>
                  </a:outerShdw>
                </a:effectLst>
                <a:hlinkClick r:id="rId3">
                  <a:extLst>
                    <a:ext uri="{A12FA001-AC4F-418D-AE19-62706E023703}">
                      <ahyp:hlinkClr xmlns:ahyp="http://schemas.microsoft.com/office/drawing/2018/hyperlinkcolor" val="tx"/>
                    </a:ext>
                  </a:extLst>
                </a:hlinkClick>
              </a:rPr>
              <a:t>http://www.cnefn.com/</a:t>
            </a:r>
            <a:r>
              <a:rPr lang="en-US" altLang="zh-CN" dirty="0">
                <a:effectLst>
                  <a:outerShdw blurRad="38100" dist="38100" dir="2700000" algn="tl">
                    <a:srgbClr val="000000">
                      <a:alpha val="43137"/>
                    </a:srgbClr>
                  </a:outerShdw>
                </a:effectLst>
              </a:rPr>
              <a:t> </a:t>
            </a:r>
            <a:endParaRPr lang="zh-CN" alt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063457191"/>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bg>
      <p:bgRef idx="1001">
        <a:schemeClr val="bg1"/>
      </p:bgRef>
    </p:bg>
    <p:spTree>
      <p:nvGrpSpPr>
        <p:cNvPr id="1" name=""/>
        <p:cNvGrpSpPr/>
        <p:nvPr/>
      </p:nvGrpSpPr>
      <p:grpSpPr>
        <a:xfrm>
          <a:off x="0" y="0"/>
          <a:ext cx="0" cy="0"/>
          <a:chOff x="0" y="0"/>
          <a:chExt cx="0" cy="0"/>
        </a:xfrm>
      </p:grpSpPr>
      <p:sp>
        <p:nvSpPr>
          <p:cNvPr id="6" name="Title 5"/>
          <p:cNvSpPr>
            <a:spLocks noGrp="1"/>
          </p:cNvSpPr>
          <p:nvPr>
            <p:ph type="title" hasCustomPrompt="1"/>
          </p:nvPr>
        </p:nvSpPr>
        <p:spPr>
          <a:xfrm>
            <a:off x="660399" y="0"/>
            <a:ext cx="10858500" cy="1028700"/>
          </a:xfrm>
          <a:prstGeom prst="rect">
            <a:avLst/>
          </a:prstGeom>
        </p:spPr>
        <p:txBody>
          <a:bodyPr anchor="b" anchorCtr="0">
            <a:normAutofit/>
          </a:bodyPr>
          <a:lstStyle>
            <a:lvl1pPr>
              <a:lnSpc>
                <a:spcPct val="100000"/>
              </a:lnSpc>
              <a:defRPr>
                <a:solidFill>
                  <a:schemeClr val="tx1"/>
                </a:solidFill>
              </a:defRPr>
            </a:lvl1pPr>
          </a:lstStyle>
          <a:p>
            <a:pPr lvl="0"/>
            <a:r>
              <a:rPr lang="en-US" dirty="0"/>
              <a:t>Click to add title</a:t>
            </a:r>
          </a:p>
        </p:txBody>
      </p:sp>
      <p:sp>
        <p:nvSpPr>
          <p:cNvPr id="2" name="Date Placeholder 1"/>
          <p:cNvSpPr>
            <a:spLocks noGrp="1"/>
          </p:cNvSpPr>
          <p:nvPr>
            <p:ph type="dt" sz="half" idx="10"/>
          </p:nvPr>
        </p:nvSpPr>
        <p:spPr/>
        <p:txBody>
          <a:bodyPr/>
          <a:lstStyle/>
          <a:p>
            <a:fld id="{A9643B38-FCD2-4D0A-90BC-740ACC77290F}" type="datetime1">
              <a:rPr lang="zh-CN" altLang="en-US" smtClean="0"/>
              <a:t>2024-12-29</a:t>
            </a:fld>
            <a:endParaRPr lang="zh-CN" altLang="en-US"/>
          </a:p>
        </p:txBody>
      </p:sp>
      <p:sp>
        <p:nvSpPr>
          <p:cNvPr id="3" name="Footer Placeholder 2"/>
          <p:cNvSpPr>
            <a:spLocks noGrp="1"/>
          </p:cNvSpPr>
          <p:nvPr>
            <p:ph type="ftr" sz="quarter" idx="11"/>
          </p:nvPr>
        </p:nvSpPr>
        <p:spPr/>
        <p:txBody>
          <a:bodyPr/>
          <a:lstStyle/>
          <a:p>
            <a:r>
              <a:rPr lang="af-ZA" altLang="zh-CN"/>
              <a:t>OfficePLUS</a:t>
            </a:r>
            <a:endParaRPr lang="zh-CN" altLang="en-US"/>
          </a:p>
        </p:txBody>
      </p:sp>
      <p:sp>
        <p:nvSpPr>
          <p:cNvPr id="4" name="Slide Number Placeholder 3"/>
          <p:cNvSpPr>
            <a:spLocks noGrp="1"/>
          </p:cNvSpPr>
          <p:nvPr>
            <p:ph type="sldNum" sz="quarter" idx="12"/>
          </p:nvPr>
        </p:nvSpPr>
        <p:spPr/>
        <p:txBody>
          <a:bodyPr/>
          <a:lstStyle/>
          <a:p>
            <a:fld id="{7F65B630-C7FF-41C0-9923-C5E5E29EED81}" type="slidenum">
              <a:rPr lang="zh-CN" altLang="en-US" smtClean="0"/>
              <a:t>‹#›</a:t>
            </a:fld>
            <a:endParaRPr lang="zh-CN" altLang="en-US"/>
          </a:p>
        </p:txBody>
      </p:sp>
      <p:sp>
        <p:nvSpPr>
          <p:cNvPr id="7" name="文本框 6">
            <a:extLst>
              <a:ext uri="{FF2B5EF4-FFF2-40B4-BE49-F238E27FC236}">
                <a16:creationId xmlns:a16="http://schemas.microsoft.com/office/drawing/2014/main" id="{AE245DE6-1689-4E22-95BE-855014FADF9F}"/>
              </a:ext>
            </a:extLst>
          </p:cNvPr>
          <p:cNvSpPr txBox="1"/>
          <p:nvPr userDrawn="1"/>
        </p:nvSpPr>
        <p:spPr>
          <a:xfrm>
            <a:off x="9543495" y="6373505"/>
            <a:ext cx="2505879" cy="369332"/>
          </a:xfrm>
          <a:prstGeom prst="rect">
            <a:avLst/>
          </a:prstGeom>
          <a:noFill/>
        </p:spPr>
        <p:txBody>
          <a:bodyPr wrap="none" rtlCol="0">
            <a:spAutoFit/>
          </a:bodyPr>
          <a:lstStyle/>
          <a:p>
            <a:r>
              <a:rPr lang="en-US" altLang="zh-CN" dirty="0">
                <a:effectLst>
                  <a:outerShdw blurRad="38100" dist="38100" dir="2700000" algn="tl">
                    <a:srgbClr val="000000">
                      <a:alpha val="43137"/>
                    </a:srgbClr>
                  </a:outerShdw>
                </a:effectLst>
                <a:hlinkClick r:id="rId2">
                  <a:extLst>
                    <a:ext uri="{A12FA001-AC4F-418D-AE19-62706E023703}">
                      <ahyp:hlinkClr xmlns:ahyp="http://schemas.microsoft.com/office/drawing/2018/hyperlinkcolor" val="tx"/>
                    </a:ext>
                  </a:extLst>
                </a:hlinkClick>
              </a:rPr>
              <a:t>http://www.cnefn.com/</a:t>
            </a:r>
            <a:r>
              <a:rPr lang="en-US" altLang="zh-CN" dirty="0">
                <a:effectLst>
                  <a:outerShdw blurRad="38100" dist="38100" dir="2700000" algn="tl">
                    <a:srgbClr val="000000">
                      <a:alpha val="43137"/>
                    </a:srgbClr>
                  </a:outerShdw>
                </a:effectLst>
              </a:rPr>
              <a:t> </a:t>
            </a:r>
            <a:endParaRPr lang="zh-CN" alt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549686041"/>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83D36A-0885-4071-9EF1-0FE4286E17CF}" type="datetime1">
              <a:rPr lang="zh-CN" altLang="en-US" smtClean="0"/>
              <a:t>2024-12-29</a:t>
            </a:fld>
            <a:endParaRPr lang="en-US"/>
          </a:p>
        </p:txBody>
      </p:sp>
      <p:sp>
        <p:nvSpPr>
          <p:cNvPr id="3" name="Footer Placeholder 2"/>
          <p:cNvSpPr>
            <a:spLocks noGrp="1"/>
          </p:cNvSpPr>
          <p:nvPr>
            <p:ph type="ftr" sz="quarter" idx="11"/>
          </p:nvPr>
        </p:nvSpPr>
        <p:spPr/>
        <p:txBody>
          <a:bodyPr/>
          <a:lstStyle/>
          <a:p>
            <a:r>
              <a:rPr lang="en-US"/>
              <a:t>OfficePLUS</a:t>
            </a:r>
            <a:endParaRPr lang="en-US" dirty="0"/>
          </a:p>
        </p:txBody>
      </p:sp>
      <p:sp>
        <p:nvSpPr>
          <p:cNvPr id="4" name="Slide Number Placeholder 3"/>
          <p:cNvSpPr>
            <a:spLocks noGrp="1"/>
          </p:cNvSpPr>
          <p:nvPr>
            <p:ph type="sldNum" sz="quarter" idx="12"/>
          </p:nvPr>
        </p:nvSpPr>
        <p:spPr/>
        <p:txBody>
          <a:bodyPr/>
          <a:lstStyle/>
          <a:p>
            <a:fld id="{C8BB1146-E542-4D4E-B8E9-6919A11DDD48}" type="slidenum">
              <a:rPr lang="en-US" smtClean="0"/>
              <a:pPr/>
              <a:t>‹#›</a:t>
            </a:fld>
            <a:endParaRPr lang="en-US"/>
          </a:p>
        </p:txBody>
      </p:sp>
      <p:sp>
        <p:nvSpPr>
          <p:cNvPr id="6" name="文本框 5">
            <a:extLst>
              <a:ext uri="{FF2B5EF4-FFF2-40B4-BE49-F238E27FC236}">
                <a16:creationId xmlns:a16="http://schemas.microsoft.com/office/drawing/2014/main" id="{66C3783C-E0A4-CC10-D018-CCA49A379054}"/>
              </a:ext>
            </a:extLst>
          </p:cNvPr>
          <p:cNvSpPr txBox="1"/>
          <p:nvPr userDrawn="1"/>
        </p:nvSpPr>
        <p:spPr>
          <a:xfrm>
            <a:off x="9543495" y="6373505"/>
            <a:ext cx="2505879" cy="369332"/>
          </a:xfrm>
          <a:prstGeom prst="rect">
            <a:avLst/>
          </a:prstGeom>
          <a:noFill/>
        </p:spPr>
        <p:txBody>
          <a:bodyPr wrap="none" rtlCol="0">
            <a:spAutoFit/>
          </a:bodyPr>
          <a:lstStyle/>
          <a:p>
            <a:r>
              <a:rPr lang="en-US" altLang="zh-CN" dirty="0">
                <a:effectLst>
                  <a:outerShdw blurRad="38100" dist="38100" dir="2700000" algn="tl">
                    <a:srgbClr val="000000">
                      <a:alpha val="43137"/>
                    </a:srgbClr>
                  </a:outerShdw>
                </a:effectLst>
                <a:hlinkClick r:id="rId2">
                  <a:extLst>
                    <a:ext uri="{A12FA001-AC4F-418D-AE19-62706E023703}">
                      <ahyp:hlinkClr xmlns:ahyp="http://schemas.microsoft.com/office/drawing/2018/hyperlinkcolor" val="tx"/>
                    </a:ext>
                  </a:extLst>
                </a:hlinkClick>
              </a:rPr>
              <a:t>http://www.cnefn.com/</a:t>
            </a:r>
            <a:r>
              <a:rPr lang="en-US" altLang="zh-CN" dirty="0">
                <a:effectLst>
                  <a:outerShdw blurRad="38100" dist="38100" dir="2700000" algn="tl">
                    <a:srgbClr val="000000">
                      <a:alpha val="43137"/>
                    </a:srgbClr>
                  </a:outerShdw>
                </a:effectLst>
              </a:rPr>
              <a:t> </a:t>
            </a:r>
            <a:endParaRPr lang="zh-CN" alt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3038262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p:cSld name="Closing">
    <p:bg>
      <p:bgPr>
        <a:solidFill>
          <a:schemeClr val="accent1">
            <a:lumMod val="20000"/>
            <a:lumOff val="80000"/>
            <a:alpha val="40000"/>
          </a:schemeClr>
        </a:solidFill>
        <a:effectLst/>
      </p:bgPr>
    </p:bg>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DF1FE9EA-5E2A-9308-11A7-ABC923621175}"/>
              </a:ext>
            </a:extLst>
          </p:cNvPr>
          <p:cNvGrpSpPr/>
          <p:nvPr/>
        </p:nvGrpSpPr>
        <p:grpSpPr>
          <a:xfrm>
            <a:off x="0" y="1"/>
            <a:ext cx="12192000" cy="6857999"/>
            <a:chOff x="0" y="1"/>
            <a:chExt cx="12192000" cy="6857999"/>
          </a:xfrm>
        </p:grpSpPr>
        <p:sp>
          <p:nvSpPr>
            <p:cNvPr id="11" name="Freeform: Shape 10">
              <a:extLst>
                <a:ext uri="{FF2B5EF4-FFF2-40B4-BE49-F238E27FC236}">
                  <a16:creationId xmlns:a16="http://schemas.microsoft.com/office/drawing/2014/main" id="{0ACE01FE-899C-F89E-F85F-299517B39DA9}"/>
                </a:ext>
              </a:extLst>
            </p:cNvPr>
            <p:cNvSpPr>
              <a:spLocks/>
            </p:cNvSpPr>
            <p:nvPr/>
          </p:nvSpPr>
          <p:spPr bwMode="auto">
            <a:xfrm>
              <a:off x="8969375" y="6270625"/>
              <a:ext cx="3222625" cy="587375"/>
            </a:xfrm>
            <a:custGeom>
              <a:avLst/>
              <a:gdLst>
                <a:gd name="T0" fmla="*/ 2030 w 2030"/>
                <a:gd name="T1" fmla="*/ 370 h 370"/>
                <a:gd name="T2" fmla="*/ 0 w 2030"/>
                <a:gd name="T3" fmla="*/ 370 h 370"/>
                <a:gd name="T4" fmla="*/ 130 w 2030"/>
                <a:gd name="T5" fmla="*/ 0 h 370"/>
                <a:gd name="T6" fmla="*/ 2030 w 2030"/>
                <a:gd name="T7" fmla="*/ 0 h 370"/>
                <a:gd name="T8" fmla="*/ 2030 w 2030"/>
                <a:gd name="T9" fmla="*/ 370 h 370"/>
              </a:gdLst>
              <a:ahLst/>
              <a:cxnLst>
                <a:cxn ang="0">
                  <a:pos x="T0" y="T1"/>
                </a:cxn>
                <a:cxn ang="0">
                  <a:pos x="T2" y="T3"/>
                </a:cxn>
                <a:cxn ang="0">
                  <a:pos x="T4" y="T5"/>
                </a:cxn>
                <a:cxn ang="0">
                  <a:pos x="T6" y="T7"/>
                </a:cxn>
                <a:cxn ang="0">
                  <a:pos x="T8" y="T9"/>
                </a:cxn>
              </a:cxnLst>
              <a:rect l="0" t="0" r="r" b="b"/>
              <a:pathLst>
                <a:path w="2030" h="370">
                  <a:moveTo>
                    <a:pt x="2030" y="370"/>
                  </a:moveTo>
                  <a:lnTo>
                    <a:pt x="0" y="370"/>
                  </a:lnTo>
                  <a:lnTo>
                    <a:pt x="130" y="0"/>
                  </a:lnTo>
                  <a:lnTo>
                    <a:pt x="2030" y="0"/>
                  </a:lnTo>
                  <a:lnTo>
                    <a:pt x="2030" y="370"/>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12" name="Freeform: Shape 11">
              <a:extLst>
                <a:ext uri="{FF2B5EF4-FFF2-40B4-BE49-F238E27FC236}">
                  <a16:creationId xmlns:a16="http://schemas.microsoft.com/office/drawing/2014/main" id="{D9147833-8652-8FBB-E2FA-4C806C9B86F6}"/>
                </a:ext>
              </a:extLst>
            </p:cNvPr>
            <p:cNvSpPr>
              <a:spLocks/>
            </p:cNvSpPr>
            <p:nvPr/>
          </p:nvSpPr>
          <p:spPr bwMode="auto">
            <a:xfrm>
              <a:off x="7263290" y="2099983"/>
              <a:ext cx="2839291" cy="3242666"/>
            </a:xfrm>
            <a:custGeom>
              <a:avLst/>
              <a:gdLst>
                <a:gd name="T0" fmla="*/ 1654 w 2717"/>
                <a:gd name="T1" fmla="*/ 3103 h 3103"/>
                <a:gd name="T2" fmla="*/ 0 w 2717"/>
                <a:gd name="T3" fmla="*/ 3103 h 3103"/>
                <a:gd name="T4" fmla="*/ 1063 w 2717"/>
                <a:gd name="T5" fmla="*/ 0 h 3103"/>
                <a:gd name="T6" fmla="*/ 2717 w 2717"/>
                <a:gd name="T7" fmla="*/ 0 h 3103"/>
                <a:gd name="T8" fmla="*/ 1654 w 2717"/>
                <a:gd name="T9" fmla="*/ 3103 h 3103"/>
              </a:gdLst>
              <a:ahLst/>
              <a:cxnLst>
                <a:cxn ang="0">
                  <a:pos x="T0" y="T1"/>
                </a:cxn>
                <a:cxn ang="0">
                  <a:pos x="T2" y="T3"/>
                </a:cxn>
                <a:cxn ang="0">
                  <a:pos x="T4" y="T5"/>
                </a:cxn>
                <a:cxn ang="0">
                  <a:pos x="T6" y="T7"/>
                </a:cxn>
                <a:cxn ang="0">
                  <a:pos x="T8" y="T9"/>
                </a:cxn>
              </a:cxnLst>
              <a:rect l="0" t="0" r="r" b="b"/>
              <a:pathLst>
                <a:path w="2717" h="3103">
                  <a:moveTo>
                    <a:pt x="1654" y="3103"/>
                  </a:moveTo>
                  <a:lnTo>
                    <a:pt x="0" y="3103"/>
                  </a:lnTo>
                  <a:lnTo>
                    <a:pt x="1063" y="0"/>
                  </a:lnTo>
                  <a:lnTo>
                    <a:pt x="2717" y="0"/>
                  </a:lnTo>
                  <a:lnTo>
                    <a:pt x="1654" y="3103"/>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13" name="Freeform: Shape 12">
              <a:extLst>
                <a:ext uri="{FF2B5EF4-FFF2-40B4-BE49-F238E27FC236}">
                  <a16:creationId xmlns:a16="http://schemas.microsoft.com/office/drawing/2014/main" id="{A0C303C3-FD97-B773-BE05-6357449E1705}"/>
                </a:ext>
              </a:extLst>
            </p:cNvPr>
            <p:cNvSpPr>
              <a:spLocks/>
            </p:cNvSpPr>
            <p:nvPr/>
          </p:nvSpPr>
          <p:spPr bwMode="auto">
            <a:xfrm>
              <a:off x="5527222" y="1271122"/>
              <a:ext cx="6340457" cy="3783981"/>
            </a:xfrm>
            <a:custGeom>
              <a:avLst/>
              <a:gdLst>
                <a:gd name="connsiteX0" fmla="*/ 2822872 w 6711042"/>
                <a:gd name="connsiteY0" fmla="*/ 572954 h 4005146"/>
                <a:gd name="connsiteX1" fmla="*/ 4652341 w 6711042"/>
                <a:gd name="connsiteY1" fmla="*/ 572954 h 4005146"/>
                <a:gd name="connsiteX2" fmla="*/ 3476570 w 6711042"/>
                <a:gd name="connsiteY2" fmla="*/ 4005146 h 4005146"/>
                <a:gd name="connsiteX3" fmla="*/ 1647100 w 6711042"/>
                <a:gd name="connsiteY3" fmla="*/ 4005146 h 4005146"/>
                <a:gd name="connsiteX4" fmla="*/ 1176878 w 6711042"/>
                <a:gd name="connsiteY4" fmla="*/ 0 h 4005146"/>
                <a:gd name="connsiteX5" fmla="*/ 3006348 w 6711042"/>
                <a:gd name="connsiteY5" fmla="*/ 0 h 4005146"/>
                <a:gd name="connsiteX6" fmla="*/ 1829470 w 6711042"/>
                <a:gd name="connsiteY6" fmla="*/ 3432192 h 4005146"/>
                <a:gd name="connsiteX7" fmla="*/ 0 w 6711042"/>
                <a:gd name="connsiteY7" fmla="*/ 3432192 h 4005146"/>
                <a:gd name="connsiteX8" fmla="*/ 4881572 w 6711042"/>
                <a:gd name="connsiteY8" fmla="*/ 0 h 4005146"/>
                <a:gd name="connsiteX9" fmla="*/ 6711042 w 6711042"/>
                <a:gd name="connsiteY9" fmla="*/ 0 h 4005146"/>
                <a:gd name="connsiteX10" fmla="*/ 5534164 w 6711042"/>
                <a:gd name="connsiteY10" fmla="*/ 3432192 h 4005146"/>
                <a:gd name="connsiteX11" fmla="*/ 3704694 w 6711042"/>
                <a:gd name="connsiteY11" fmla="*/ 3432192 h 40051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711042" h="4005146">
                  <a:moveTo>
                    <a:pt x="2822872" y="572954"/>
                  </a:moveTo>
                  <a:lnTo>
                    <a:pt x="4652341" y="572954"/>
                  </a:lnTo>
                  <a:lnTo>
                    <a:pt x="3476570" y="4005146"/>
                  </a:lnTo>
                  <a:lnTo>
                    <a:pt x="1647100" y="4005146"/>
                  </a:lnTo>
                  <a:close/>
                  <a:moveTo>
                    <a:pt x="1176878" y="0"/>
                  </a:moveTo>
                  <a:lnTo>
                    <a:pt x="3006348" y="0"/>
                  </a:lnTo>
                  <a:lnTo>
                    <a:pt x="1829470" y="3432192"/>
                  </a:lnTo>
                  <a:lnTo>
                    <a:pt x="0" y="3432192"/>
                  </a:lnTo>
                  <a:close/>
                  <a:moveTo>
                    <a:pt x="4881572" y="0"/>
                  </a:moveTo>
                  <a:lnTo>
                    <a:pt x="6711042" y="0"/>
                  </a:lnTo>
                  <a:lnTo>
                    <a:pt x="5534164" y="3432192"/>
                  </a:lnTo>
                  <a:lnTo>
                    <a:pt x="3704694" y="3432192"/>
                  </a:lnTo>
                  <a:close/>
                </a:path>
              </a:pathLst>
            </a:custGeom>
            <a:blipFill rotWithShape="0">
              <a:blip r:embed="rId2"/>
              <a:srcRect/>
              <a:stretch>
                <a:fillRect r="-6520"/>
              </a:stretch>
            </a:blip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anchor="ctr">
              <a:normAutofit/>
            </a:bodyPr>
            <a:lstStyle/>
            <a:p>
              <a:pPr lvl="0" algn="ctr"/>
              <a:endParaRPr lang="zh-CN" altLang="en-US">
                <a:solidFill>
                  <a:schemeClr val="lt1"/>
                </a:solidFill>
              </a:endParaRPr>
            </a:p>
          </p:txBody>
        </p:sp>
        <p:sp>
          <p:nvSpPr>
            <p:cNvPr id="14" name="Freeform: Shape 13">
              <a:extLst>
                <a:ext uri="{FF2B5EF4-FFF2-40B4-BE49-F238E27FC236}">
                  <a16:creationId xmlns:a16="http://schemas.microsoft.com/office/drawing/2014/main" id="{E9712FDB-526A-C4CC-384F-AC50265EC9BD}"/>
                </a:ext>
              </a:extLst>
            </p:cNvPr>
            <p:cNvSpPr>
              <a:spLocks/>
            </p:cNvSpPr>
            <p:nvPr/>
          </p:nvSpPr>
          <p:spPr bwMode="auto">
            <a:xfrm>
              <a:off x="0" y="1"/>
              <a:ext cx="1147892" cy="3347657"/>
            </a:xfrm>
            <a:custGeom>
              <a:avLst/>
              <a:gdLst>
                <a:gd name="connsiteX0" fmla="*/ 0 w 1147892"/>
                <a:gd name="connsiteY0" fmla="*/ 0 h 3347657"/>
                <a:gd name="connsiteX1" fmla="*/ 1147892 w 1147892"/>
                <a:gd name="connsiteY1" fmla="*/ 0 h 3347657"/>
                <a:gd name="connsiteX2" fmla="*/ 0 w 1147892"/>
                <a:gd name="connsiteY2" fmla="*/ 3347657 h 3347657"/>
              </a:gdLst>
              <a:ahLst/>
              <a:cxnLst>
                <a:cxn ang="0">
                  <a:pos x="connsiteX0" y="connsiteY0"/>
                </a:cxn>
                <a:cxn ang="0">
                  <a:pos x="connsiteX1" y="connsiteY1"/>
                </a:cxn>
                <a:cxn ang="0">
                  <a:pos x="connsiteX2" y="connsiteY2"/>
                </a:cxn>
              </a:cxnLst>
              <a:rect l="l" t="t" r="r" b="b"/>
              <a:pathLst>
                <a:path w="1147892" h="3347657">
                  <a:moveTo>
                    <a:pt x="0" y="0"/>
                  </a:moveTo>
                  <a:lnTo>
                    <a:pt x="1147892" y="0"/>
                  </a:lnTo>
                  <a:lnTo>
                    <a:pt x="0" y="3347657"/>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endParaRPr lang="zh-CN" altLang="en-US"/>
            </a:p>
          </p:txBody>
        </p:sp>
      </p:grpSp>
      <p:sp>
        <p:nvSpPr>
          <p:cNvPr id="5" name="Title 4"/>
          <p:cNvSpPr>
            <a:spLocks noGrp="1"/>
          </p:cNvSpPr>
          <p:nvPr>
            <p:ph type="title" hasCustomPrompt="1"/>
          </p:nvPr>
        </p:nvSpPr>
        <p:spPr>
          <a:xfrm>
            <a:off x="660401" y="1271123"/>
            <a:ext cx="4837791" cy="3347656"/>
          </a:xfrm>
          <a:prstGeom prst="rect">
            <a:avLst/>
          </a:prstGeom>
        </p:spPr>
        <p:txBody>
          <a:bodyPr wrap="square" anchor="b">
            <a:normAutofit/>
          </a:bodyPr>
          <a:lstStyle>
            <a:lvl1pPr>
              <a:lnSpc>
                <a:spcPct val="100000"/>
              </a:lnSpc>
              <a:defRPr sz="8000">
                <a:ln w="19050">
                  <a:noFill/>
                </a:ln>
                <a:solidFill>
                  <a:schemeClr val="tx1"/>
                </a:solidFill>
              </a:defRPr>
            </a:lvl1pPr>
          </a:lstStyle>
          <a:p>
            <a:pPr lvl="0"/>
            <a:r>
              <a:rPr lang="en-US"/>
              <a:t>Click to add title</a:t>
            </a:r>
          </a:p>
        </p:txBody>
      </p:sp>
      <p:sp>
        <p:nvSpPr>
          <p:cNvPr id="4" name="Text Placeholder 3"/>
          <p:cNvSpPr>
            <a:spLocks noGrp="1"/>
          </p:cNvSpPr>
          <p:nvPr>
            <p:ph type="body" sz="quarter" idx="13" hasCustomPrompt="1"/>
          </p:nvPr>
        </p:nvSpPr>
        <p:spPr>
          <a:xfrm>
            <a:off x="2359070" y="5857100"/>
            <a:ext cx="1698670" cy="276999"/>
          </a:xfrm>
          <a:prstGeom prst="rect">
            <a:avLst/>
          </a:prstGeom>
        </p:spPr>
        <p:txBody>
          <a:bodyPr wrap="square" lIns="90000">
            <a:normAutofit/>
          </a:bodyPr>
          <a:lstStyle>
            <a:lvl1pPr marL="0" indent="0" algn="l">
              <a:lnSpc>
                <a:spcPct val="100000"/>
              </a:lnSpc>
              <a:buNone/>
              <a:defRPr sz="1200"/>
            </a:lvl1pPr>
          </a:lstStyle>
          <a:p>
            <a:pPr lvl="0"/>
            <a:r>
              <a:rPr lang="en-US"/>
              <a:t>Presenter name</a:t>
            </a:r>
          </a:p>
        </p:txBody>
      </p:sp>
      <p:sp>
        <p:nvSpPr>
          <p:cNvPr id="7" name="Text Placeholder 6"/>
          <p:cNvSpPr>
            <a:spLocks noGrp="1"/>
          </p:cNvSpPr>
          <p:nvPr>
            <p:ph type="body" sz="quarter" idx="14" hasCustomPrompt="1"/>
          </p:nvPr>
        </p:nvSpPr>
        <p:spPr>
          <a:xfrm>
            <a:off x="660400" y="5857101"/>
            <a:ext cx="1698670" cy="276999"/>
          </a:xfrm>
          <a:prstGeom prst="rect">
            <a:avLst/>
          </a:prstGeom>
        </p:spPr>
        <p:txBody>
          <a:bodyPr wrap="none">
            <a:normAutofit/>
          </a:bodyPr>
          <a:lstStyle>
            <a:lvl1pPr marL="0" indent="0" algn="l">
              <a:lnSpc>
                <a:spcPct val="100000"/>
              </a:lnSpc>
              <a:buNone/>
              <a:defRPr sz="1200"/>
            </a:lvl1pPr>
          </a:lstStyle>
          <a:p>
            <a:pPr lvl="0"/>
            <a:r>
              <a:rPr lang="en-US"/>
              <a:t>www.officeplus.cn</a:t>
            </a:r>
          </a:p>
        </p:txBody>
      </p:sp>
      <p:sp>
        <p:nvSpPr>
          <p:cNvPr id="3" name="文本框 2">
            <a:extLst>
              <a:ext uri="{FF2B5EF4-FFF2-40B4-BE49-F238E27FC236}">
                <a16:creationId xmlns:a16="http://schemas.microsoft.com/office/drawing/2014/main" id="{F12F68C3-A51C-C556-278C-A6D634E6FF80}"/>
              </a:ext>
            </a:extLst>
          </p:cNvPr>
          <p:cNvSpPr txBox="1"/>
          <p:nvPr userDrawn="1"/>
        </p:nvSpPr>
        <p:spPr>
          <a:xfrm>
            <a:off x="9543495" y="6373505"/>
            <a:ext cx="2505879" cy="369332"/>
          </a:xfrm>
          <a:prstGeom prst="rect">
            <a:avLst/>
          </a:prstGeom>
          <a:noFill/>
        </p:spPr>
        <p:txBody>
          <a:bodyPr wrap="none" rtlCol="0">
            <a:spAutoFit/>
          </a:bodyPr>
          <a:lstStyle/>
          <a:p>
            <a:r>
              <a:rPr lang="en-US" altLang="zh-CN" dirty="0">
                <a:effectLst>
                  <a:outerShdw blurRad="38100" dist="38100" dir="2700000" algn="tl">
                    <a:srgbClr val="000000">
                      <a:alpha val="43137"/>
                    </a:srgbClr>
                  </a:outerShdw>
                </a:effectLst>
                <a:hlinkClick r:id="rId3">
                  <a:extLst>
                    <a:ext uri="{A12FA001-AC4F-418D-AE19-62706E023703}">
                      <ahyp:hlinkClr xmlns:ahyp="http://schemas.microsoft.com/office/drawing/2018/hyperlinkcolor" val="tx"/>
                    </a:ext>
                  </a:extLst>
                </a:hlinkClick>
              </a:rPr>
              <a:t>http://www.cnefn.com/</a:t>
            </a:r>
            <a:r>
              <a:rPr lang="en-US" altLang="zh-CN" dirty="0">
                <a:effectLst>
                  <a:outerShdw blurRad="38100" dist="38100" dir="2700000" algn="tl">
                    <a:srgbClr val="000000">
                      <a:alpha val="43137"/>
                    </a:srgbClr>
                  </a:outerShdw>
                </a:effectLst>
              </a:rPr>
              <a:t> </a:t>
            </a:r>
            <a:endParaRPr lang="zh-CN" alt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864758736"/>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60400" y="128587"/>
            <a:ext cx="10858500" cy="900112"/>
          </a:xfrm>
          <a:prstGeom prst="rect">
            <a:avLst/>
          </a:prstGeom>
        </p:spPr>
        <p:txBody>
          <a:bodyPr vert="horz" lIns="91440" tIns="45720" rIns="91440" bIns="45720" rtlCol="0" anchor="b">
            <a:normAutofit/>
          </a:bodyPr>
          <a:lstStyle/>
          <a:p>
            <a:r>
              <a:rPr lang="en-US" dirty="0"/>
              <a:t>Click to add title</a:t>
            </a:r>
          </a:p>
        </p:txBody>
      </p:sp>
      <p:sp>
        <p:nvSpPr>
          <p:cNvPr id="3" name="文本占位符 2"/>
          <p:cNvSpPr>
            <a:spLocks noGrp="1"/>
          </p:cNvSpPr>
          <p:nvPr>
            <p:ph type="body" idx="1"/>
          </p:nvPr>
        </p:nvSpPr>
        <p:spPr>
          <a:xfrm>
            <a:off x="660400" y="1130300"/>
            <a:ext cx="10858500" cy="5003800"/>
          </a:xfrm>
          <a:prstGeom prst="rect">
            <a:avLst/>
          </a:prstGeom>
        </p:spPr>
        <p:txBody>
          <a:bodyPr vert="horz" lIns="91440" tIns="45720" rIns="91440" bIns="45720" rtlCol="0">
            <a:normAutofit/>
          </a:bodyPr>
          <a:lstStyle/>
          <a:p>
            <a:pPr lvl="0"/>
            <a:r>
              <a:rPr lang="en-US" dirty="0"/>
              <a:t>Click to </a:t>
            </a:r>
            <a:r>
              <a:rPr lang="en-US" altLang="zh-CN" dirty="0"/>
              <a:t>add text</a:t>
            </a:r>
            <a:endParaRPr lang="en-US" dirty="0"/>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日期占位符 3"/>
          <p:cNvSpPr>
            <a:spLocks noGrp="1"/>
          </p:cNvSpPr>
          <p:nvPr>
            <p:ph type="dt" sz="half" idx="2"/>
          </p:nvPr>
        </p:nvSpPr>
        <p:spPr>
          <a:xfrm>
            <a:off x="4718050" y="6409690"/>
            <a:ext cx="2743200" cy="274320"/>
          </a:xfrm>
          <a:prstGeom prst="rect">
            <a:avLst/>
          </a:prstGeom>
        </p:spPr>
        <p:txBody>
          <a:bodyPr vert="horz" lIns="91440" tIns="45720" rIns="91440" bIns="45720" rtlCol="0" anchor="ctr"/>
          <a:lstStyle>
            <a:lvl1pPr algn="ctr">
              <a:defRPr sz="1000">
                <a:solidFill>
                  <a:schemeClr val="tx1">
                    <a:tint val="75000"/>
                  </a:schemeClr>
                </a:solidFill>
              </a:defRPr>
            </a:lvl1pPr>
          </a:lstStyle>
          <a:p>
            <a:fld id="{E68AEBC5-1D0D-411D-9EE3-C6F41EFD080C}" type="datetime1">
              <a:rPr lang="zh-CN" altLang="en-US" smtClean="0"/>
              <a:t>2024-12-29</a:t>
            </a:fld>
            <a:endParaRPr lang="en-US"/>
          </a:p>
        </p:txBody>
      </p:sp>
      <p:sp>
        <p:nvSpPr>
          <p:cNvPr id="5" name="页脚占位符 4"/>
          <p:cNvSpPr>
            <a:spLocks noGrp="1"/>
          </p:cNvSpPr>
          <p:nvPr>
            <p:ph type="ftr" sz="quarter" idx="3"/>
          </p:nvPr>
        </p:nvSpPr>
        <p:spPr>
          <a:xfrm>
            <a:off x="660399" y="6409690"/>
            <a:ext cx="3657600" cy="274320"/>
          </a:xfrm>
          <a:prstGeom prst="rect">
            <a:avLst/>
          </a:prstGeom>
        </p:spPr>
        <p:txBody>
          <a:bodyPr vert="horz" lIns="91440" tIns="45720" rIns="91440" bIns="45720" rtlCol="0" anchor="ctr"/>
          <a:lstStyle>
            <a:lvl1pPr algn="l">
              <a:defRPr sz="1000">
                <a:solidFill>
                  <a:schemeClr val="tx1">
                    <a:tint val="75000"/>
                  </a:schemeClr>
                </a:solidFill>
              </a:defRPr>
            </a:lvl1pPr>
          </a:lstStyle>
          <a:p>
            <a:r>
              <a:rPr lang="en-US"/>
              <a:t>OfficePLUS</a:t>
            </a:r>
            <a:endParaRPr lang="en-US" dirty="0"/>
          </a:p>
        </p:txBody>
      </p:sp>
      <p:sp>
        <p:nvSpPr>
          <p:cNvPr id="6" name="灯片编号占位符 5"/>
          <p:cNvSpPr>
            <a:spLocks noGrp="1"/>
          </p:cNvSpPr>
          <p:nvPr>
            <p:ph type="sldNum" sz="quarter" idx="4"/>
          </p:nvPr>
        </p:nvSpPr>
        <p:spPr>
          <a:xfrm>
            <a:off x="7861300" y="6409690"/>
            <a:ext cx="3657600" cy="274320"/>
          </a:xfrm>
          <a:prstGeom prst="rect">
            <a:avLst/>
          </a:prstGeom>
        </p:spPr>
        <p:txBody>
          <a:bodyPr vert="horz" lIns="91440" tIns="45720" rIns="91440" bIns="45720" rtlCol="0" anchor="ctr"/>
          <a:lstStyle>
            <a:lvl1pPr algn="r">
              <a:defRPr sz="1000">
                <a:solidFill>
                  <a:schemeClr val="tx1">
                    <a:tint val="75000"/>
                  </a:schemeClr>
                </a:solidFill>
              </a:defRPr>
            </a:lvl1pPr>
          </a:lstStyle>
          <a:p>
            <a:fld id="{C8BB1146-E542-4D4E-B8E9-6919A11DDD4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Lst>
  <p:hf sldNum="0" hdr="0" ftr="0" dt="0"/>
  <p:txStyles>
    <p:titleStyle>
      <a:lvl1pPr algn="l" defTabSz="914400" rtl="0" eaLnBrk="1" latinLnBrk="0" hangingPunct="1">
        <a:lnSpc>
          <a:spcPct val="100000"/>
        </a:lnSpc>
        <a:spcBef>
          <a:spcPct val="0"/>
        </a:spcBef>
        <a:buNone/>
        <a:defRPr sz="2800" b="1" kern="120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18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416" userDrawn="1">
          <p15:clr>
            <a:srgbClr val="F26B43"/>
          </p15:clr>
        </p15:guide>
        <p15:guide id="2" pos="7256" userDrawn="1">
          <p15:clr>
            <a:srgbClr val="F26B43"/>
          </p15:clr>
        </p15:guide>
        <p15:guide id="3" orient="horz" pos="648" userDrawn="1">
          <p15:clr>
            <a:srgbClr val="F26B43"/>
          </p15:clr>
        </p15:guide>
        <p15:guide id="4" orient="horz" pos="712" userDrawn="1">
          <p15:clr>
            <a:srgbClr val="F26B43"/>
          </p15:clr>
        </p15:guide>
        <p15:guide id="5" orient="horz" pos="3928" userDrawn="1">
          <p15:clr>
            <a:srgbClr val="F26B43"/>
          </p15:clr>
        </p15:guide>
        <p15:guide id="6" orient="horz" pos="3861"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1115727" y="1495203"/>
            <a:ext cx="5435601" cy="2628147"/>
          </a:xfrm>
        </p:spPr>
        <p:txBody>
          <a:bodyPr wrap="square">
            <a:normAutofit/>
          </a:bodyPr>
          <a:lstStyle/>
          <a:p>
            <a:r>
              <a:rPr lang="zh-CN" altLang="en-US" sz="6400" b="1" dirty="0">
                <a:solidFill>
                  <a:schemeClr val="accent1">
                    <a:lumMod val="75000"/>
                  </a:schemeClr>
                </a:solidFill>
              </a:rPr>
              <a:t>气候金融</a:t>
            </a:r>
            <a:br>
              <a:rPr lang="en-US" altLang="zh-CN" dirty="0"/>
            </a:br>
            <a:r>
              <a:rPr lang="en-US" altLang="zh-CN" dirty="0"/>
              <a:t> </a:t>
            </a:r>
            <a:endParaRPr lang="zh-CN" altLang="en-US" dirty="0"/>
          </a:p>
        </p:txBody>
      </p:sp>
      <p:sp>
        <p:nvSpPr>
          <p:cNvPr id="12" name="Subtitle 8">
            <a:extLst>
              <a:ext uri="{FF2B5EF4-FFF2-40B4-BE49-F238E27FC236}">
                <a16:creationId xmlns:a16="http://schemas.microsoft.com/office/drawing/2014/main" id="{E8AA8EEF-0D5A-3C54-59E4-715109BF324C}"/>
              </a:ext>
            </a:extLst>
          </p:cNvPr>
          <p:cNvSpPr>
            <a:spLocks noGrp="1"/>
          </p:cNvSpPr>
          <p:nvPr>
            <p:ph type="subTitle" sz="quarter" idx="1"/>
          </p:nvPr>
        </p:nvSpPr>
        <p:spPr>
          <a:xfrm>
            <a:off x="1312408" y="3769514"/>
            <a:ext cx="3962400" cy="707672"/>
          </a:xfrm>
        </p:spPr>
        <p:txBody>
          <a:bodyPr wrap="square">
            <a:normAutofit lnSpcReduction="10000"/>
          </a:bodyPr>
          <a:lstStyle/>
          <a:p>
            <a:pPr lvl="0"/>
            <a:r>
              <a:rPr lang="zh-CN" altLang="en-US" sz="2400" b="1" dirty="0"/>
              <a:t>第九章</a:t>
            </a:r>
          </a:p>
        </p:txBody>
      </p:sp>
    </p:spTree>
    <p:custDataLst>
      <p:tags r:id="rId1"/>
    </p:custDataLst>
    <p:extLst>
      <p:ext uri="{BB962C8B-B14F-4D97-AF65-F5344CB8AC3E}">
        <p14:creationId xmlns:p14="http://schemas.microsoft.com/office/powerpoint/2010/main" val="31064444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A79561B-9498-F508-31AF-BFB32BB20876}"/>
              </a:ext>
            </a:extLst>
          </p:cNvPr>
          <p:cNvSpPr>
            <a:spLocks noGrp="1"/>
          </p:cNvSpPr>
          <p:nvPr>
            <p:ph type="title"/>
          </p:nvPr>
        </p:nvSpPr>
        <p:spPr>
          <a:xfrm>
            <a:off x="381000" y="137160"/>
            <a:ext cx="6688138" cy="553998"/>
          </a:xfrm>
        </p:spPr>
        <p:txBody>
          <a:bodyPr/>
          <a:lstStyle/>
          <a:p>
            <a:r>
              <a:rPr lang="zh-CN" altLang="en-US" dirty="0"/>
              <a:t>天气衍生金融工具</a:t>
            </a:r>
          </a:p>
        </p:txBody>
      </p:sp>
      <p:sp>
        <p:nvSpPr>
          <p:cNvPr id="5" name="AutoShape 4" descr="https://pics2.baidu.com/feed/34fae6cd7b899e51215d048881a5303bc9950d61.jpeg?token=d72a8c52cb8e0333e3f9803b39c6df67">
            <a:extLst>
              <a:ext uri="{FF2B5EF4-FFF2-40B4-BE49-F238E27FC236}">
                <a16:creationId xmlns:a16="http://schemas.microsoft.com/office/drawing/2014/main" id="{D9C9F93D-2398-BE18-3806-630F359E5262}"/>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
        <p:nvSpPr>
          <p:cNvPr id="7" name="矩形 6">
            <a:extLst>
              <a:ext uri="{FF2B5EF4-FFF2-40B4-BE49-F238E27FC236}">
                <a16:creationId xmlns:a16="http://schemas.microsoft.com/office/drawing/2014/main" id="{7A663A1C-D324-0BEF-BB0F-1F54B7A13EED}"/>
              </a:ext>
            </a:extLst>
          </p:cNvPr>
          <p:cNvSpPr/>
          <p:nvPr/>
        </p:nvSpPr>
        <p:spPr>
          <a:xfrm>
            <a:off x="650757" y="958237"/>
            <a:ext cx="10886820" cy="4928978"/>
          </a:xfrm>
          <a:prstGeom prst="rect">
            <a:avLst/>
          </a:prstGeom>
        </p:spPr>
        <p:txBody>
          <a:bodyPr wrap="square">
            <a:spAutoFit/>
          </a:bodyPr>
          <a:lstStyle/>
          <a:p>
            <a:pPr marL="342900" marR="0" lvl="0" indent="-342900" algn="l" defTabSz="914400" rtl="0" eaLnBrk="1" fontAlgn="auto" latinLnBrk="0" hangingPunct="1">
              <a:lnSpc>
                <a:spcPct val="150000"/>
              </a:lnSpc>
              <a:spcBef>
                <a:spcPts val="0"/>
              </a:spcBef>
              <a:spcAft>
                <a:spcPts val="0"/>
              </a:spcAft>
              <a:buClrTx/>
              <a:buSzTx/>
              <a:buFont typeface="Wingdings" panose="05000000000000000000" pitchFamily="2" charset="2"/>
              <a:buChar char="n"/>
              <a:tabLst/>
              <a:defRPr/>
            </a:pPr>
            <a:r>
              <a:rPr lang="zh-CN" altLang="en-US" sz="2400" b="1"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天气衍生金融工具的特征</a:t>
            </a:r>
            <a:endParaRPr kumimoji="0" lang="en-US" altLang="zh-CN" sz="2400" b="1" i="0" u="none" strike="noStrike" kern="1200" cap="none" spc="0" normalizeH="0" baseline="0" noProof="0" dirty="0">
              <a:ln>
                <a:noFill/>
              </a:ln>
              <a:solidFill>
                <a:srgbClr val="00B050"/>
              </a:solidFill>
              <a:effectLst/>
              <a:uLnTx/>
              <a:uFillTx/>
              <a:latin typeface="微软雅黑" panose="020B0503020204020204" pitchFamily="34" charset="-122"/>
              <a:ea typeface="微软雅黑" panose="020B0503020204020204" pitchFamily="34" charset="-122"/>
              <a:cs typeface="Times New Roman" panose="02020603050405020304" pitchFamily="18" charset="0"/>
            </a:endParaRPr>
          </a:p>
          <a:p>
            <a:pPr marL="800100" lvl="1" indent="-342900">
              <a:lnSpc>
                <a:spcPct val="150000"/>
              </a:lnSpc>
              <a:buFont typeface="Wingdings" panose="05000000000000000000" pitchFamily="2" charset="2"/>
              <a:buChar char="n"/>
              <a:defRPr/>
            </a:pPr>
            <a:r>
              <a:rPr lang="zh-CN" altLang="en-US" sz="2400" dirty="0"/>
              <a:t>与一般衍生金融工具相比，天气衍生金融工具的显著特征：</a:t>
            </a:r>
            <a:endParaRPr lang="en-US" altLang="zh-CN" sz="2400" dirty="0"/>
          </a:p>
          <a:p>
            <a:pPr marL="1257300" lvl="2" indent="-342900">
              <a:lnSpc>
                <a:spcPct val="150000"/>
              </a:lnSpc>
              <a:buFont typeface="Wingdings" panose="05000000000000000000" pitchFamily="2" charset="2"/>
              <a:buChar char="n"/>
              <a:defRPr/>
            </a:pPr>
            <a:r>
              <a:rPr lang="zh-CN" altLang="en-US" sz="2400" b="1" dirty="0"/>
              <a:t>天气敏感性</a:t>
            </a:r>
            <a:r>
              <a:rPr lang="zh-CN" altLang="en-US" sz="2400" dirty="0"/>
              <a:t>：天气衍生金融工具的价值与天气因素相关。</a:t>
            </a:r>
          </a:p>
          <a:p>
            <a:pPr marL="1257300" lvl="2" indent="-342900">
              <a:lnSpc>
                <a:spcPct val="150000"/>
              </a:lnSpc>
              <a:buFont typeface="Wingdings" panose="05000000000000000000" pitchFamily="2" charset="2"/>
              <a:buChar char="n"/>
              <a:defRPr/>
            </a:pPr>
            <a:r>
              <a:rPr lang="zh-CN" altLang="en-US" sz="2400" b="1" dirty="0"/>
              <a:t>风险管理工具</a:t>
            </a:r>
            <a:r>
              <a:rPr lang="zh-CN" altLang="en-US" sz="2400" dirty="0"/>
              <a:t>：天气衍生金融工具常用于管理与天气相关的风险。</a:t>
            </a:r>
          </a:p>
          <a:p>
            <a:pPr marL="1257300" lvl="2" indent="-342900">
              <a:lnSpc>
                <a:spcPct val="150000"/>
              </a:lnSpc>
              <a:buFont typeface="Wingdings" panose="05000000000000000000" pitchFamily="2" charset="2"/>
              <a:buChar char="n"/>
              <a:defRPr/>
            </a:pPr>
            <a:r>
              <a:rPr lang="zh-CN" altLang="en-US" sz="2400" b="1" dirty="0"/>
              <a:t>天气政策驱动</a:t>
            </a:r>
            <a:r>
              <a:rPr lang="zh-CN" altLang="en-US" sz="2400" dirty="0"/>
              <a:t>：天气衍生金融工具受到各种天气政策的影响。</a:t>
            </a:r>
          </a:p>
          <a:p>
            <a:pPr marL="1257300" lvl="2" indent="-342900">
              <a:lnSpc>
                <a:spcPct val="150000"/>
              </a:lnSpc>
              <a:buFont typeface="Wingdings" panose="05000000000000000000" pitchFamily="2" charset="2"/>
              <a:buChar char="n"/>
              <a:defRPr/>
            </a:pPr>
            <a:r>
              <a:rPr lang="zh-CN" altLang="en-US" sz="2400" b="1" dirty="0"/>
              <a:t>新兴市场</a:t>
            </a:r>
            <a:r>
              <a:rPr lang="zh-CN" altLang="en-US" sz="2400" dirty="0"/>
              <a:t>：天气衍生金融工具属于新兴市场，发展潜力巨大。</a:t>
            </a:r>
          </a:p>
          <a:p>
            <a:pPr marL="1257300" lvl="2" indent="-342900">
              <a:lnSpc>
                <a:spcPct val="150000"/>
              </a:lnSpc>
              <a:buFont typeface="Wingdings" panose="05000000000000000000" pitchFamily="2" charset="2"/>
              <a:buChar char="n"/>
              <a:defRPr/>
            </a:pPr>
            <a:r>
              <a:rPr lang="zh-CN" altLang="en-US" sz="2400" b="1" dirty="0"/>
              <a:t>复杂性和技术性</a:t>
            </a:r>
            <a:r>
              <a:rPr lang="zh-CN" altLang="en-US" sz="2400" dirty="0"/>
              <a:t>：与传统衍生金融工具相比，天气衍生金融工具在设计和计价上可能更加复杂，并需要相关的天气数据和模型支持。</a:t>
            </a:r>
          </a:p>
          <a:p>
            <a:pPr marL="1257300" lvl="2" indent="-342900">
              <a:lnSpc>
                <a:spcPct val="150000"/>
              </a:lnSpc>
              <a:buFont typeface="Wingdings" panose="05000000000000000000" pitchFamily="2" charset="2"/>
              <a:buChar char="n"/>
              <a:defRPr/>
            </a:pPr>
            <a:endParaRPr lang="zh-CN" altLang="en-US" sz="2000" dirty="0"/>
          </a:p>
        </p:txBody>
      </p:sp>
    </p:spTree>
    <p:extLst>
      <p:ext uri="{BB962C8B-B14F-4D97-AF65-F5344CB8AC3E}">
        <p14:creationId xmlns:p14="http://schemas.microsoft.com/office/powerpoint/2010/main" val="19341558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A79561B-9498-F508-31AF-BFB32BB20876}"/>
              </a:ext>
            </a:extLst>
          </p:cNvPr>
          <p:cNvSpPr>
            <a:spLocks noGrp="1"/>
          </p:cNvSpPr>
          <p:nvPr>
            <p:ph type="title"/>
          </p:nvPr>
        </p:nvSpPr>
        <p:spPr>
          <a:xfrm>
            <a:off x="381000" y="137160"/>
            <a:ext cx="6688138" cy="553998"/>
          </a:xfrm>
        </p:spPr>
        <p:txBody>
          <a:bodyPr/>
          <a:lstStyle/>
          <a:p>
            <a:r>
              <a:rPr lang="zh-CN" altLang="en-US" dirty="0"/>
              <a:t>天气衍生金融工具</a:t>
            </a:r>
          </a:p>
        </p:txBody>
      </p:sp>
      <p:sp>
        <p:nvSpPr>
          <p:cNvPr id="5" name="AutoShape 4" descr="https://pics2.baidu.com/feed/34fae6cd7b899e51215d048881a5303bc9950d61.jpeg?token=d72a8c52cb8e0333e3f9803b39c6df67">
            <a:extLst>
              <a:ext uri="{FF2B5EF4-FFF2-40B4-BE49-F238E27FC236}">
                <a16:creationId xmlns:a16="http://schemas.microsoft.com/office/drawing/2014/main" id="{D9C9F93D-2398-BE18-3806-630F359E5262}"/>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
        <p:nvSpPr>
          <p:cNvPr id="7" name="矩形 6">
            <a:extLst>
              <a:ext uri="{FF2B5EF4-FFF2-40B4-BE49-F238E27FC236}">
                <a16:creationId xmlns:a16="http://schemas.microsoft.com/office/drawing/2014/main" id="{7A663A1C-D324-0BEF-BB0F-1F54B7A13EED}"/>
              </a:ext>
            </a:extLst>
          </p:cNvPr>
          <p:cNvSpPr/>
          <p:nvPr/>
        </p:nvSpPr>
        <p:spPr>
          <a:xfrm>
            <a:off x="650757" y="958237"/>
            <a:ext cx="10886820" cy="4928978"/>
          </a:xfrm>
          <a:prstGeom prst="rect">
            <a:avLst/>
          </a:prstGeom>
        </p:spPr>
        <p:txBody>
          <a:bodyPr wrap="square">
            <a:spAutoFit/>
          </a:bodyPr>
          <a:lstStyle/>
          <a:p>
            <a:pPr marL="342900" marR="0" lvl="0" indent="-342900" algn="l" defTabSz="914400" rtl="0" eaLnBrk="1" fontAlgn="auto" latinLnBrk="0" hangingPunct="1">
              <a:lnSpc>
                <a:spcPct val="150000"/>
              </a:lnSpc>
              <a:spcBef>
                <a:spcPts val="0"/>
              </a:spcBef>
              <a:spcAft>
                <a:spcPts val="0"/>
              </a:spcAft>
              <a:buClrTx/>
              <a:buSzTx/>
              <a:buFont typeface="Wingdings" panose="05000000000000000000" pitchFamily="2" charset="2"/>
              <a:buChar char="n"/>
              <a:tabLst/>
              <a:defRPr/>
            </a:pPr>
            <a:r>
              <a:rPr lang="zh-CN" altLang="en-US" sz="2400" b="1"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天气衍生金融工具的特征</a:t>
            </a:r>
            <a:endParaRPr kumimoji="0" lang="en-US" altLang="zh-CN" sz="2400" b="1" i="0" u="none" strike="noStrike" kern="1200" cap="none" spc="0" normalizeH="0" baseline="0" noProof="0" dirty="0">
              <a:ln>
                <a:noFill/>
              </a:ln>
              <a:solidFill>
                <a:srgbClr val="00B050"/>
              </a:solidFill>
              <a:effectLst/>
              <a:uLnTx/>
              <a:uFillTx/>
              <a:latin typeface="微软雅黑" panose="020B0503020204020204" pitchFamily="34" charset="-122"/>
              <a:ea typeface="微软雅黑" panose="020B0503020204020204" pitchFamily="34" charset="-122"/>
              <a:cs typeface="Times New Roman" panose="02020603050405020304" pitchFamily="18" charset="0"/>
            </a:endParaRPr>
          </a:p>
          <a:p>
            <a:pPr marL="800100" lvl="1" indent="-342900">
              <a:lnSpc>
                <a:spcPct val="150000"/>
              </a:lnSpc>
              <a:buFont typeface="Wingdings" panose="05000000000000000000" pitchFamily="2" charset="2"/>
              <a:buChar char="n"/>
              <a:defRPr/>
            </a:pPr>
            <a:r>
              <a:rPr lang="zh-CN" altLang="en-US" sz="2400" dirty="0"/>
              <a:t>与天气保险的区别：</a:t>
            </a:r>
            <a:endParaRPr lang="en-US" altLang="zh-CN" sz="2400" dirty="0"/>
          </a:p>
          <a:p>
            <a:pPr marL="1257300" lvl="2" indent="-342900">
              <a:lnSpc>
                <a:spcPct val="150000"/>
              </a:lnSpc>
              <a:buFont typeface="Wingdings" panose="05000000000000000000" pitchFamily="2" charset="2"/>
              <a:buChar char="n"/>
              <a:defRPr/>
            </a:pPr>
            <a:r>
              <a:rPr lang="zh-CN" altLang="en-US" sz="2400" b="1" dirty="0"/>
              <a:t>风险类型差异</a:t>
            </a:r>
            <a:r>
              <a:rPr lang="zh-CN" altLang="en-US" sz="2400" dirty="0"/>
              <a:t>：天气保险主要涉及实际的农作物损失或其他与天气灾害相关的损失。而天气衍生金融工具更关注金融市场对于天气变动的预期和波动性，其风险是与天气指标的变化和价格波动相关的。</a:t>
            </a:r>
          </a:p>
          <a:p>
            <a:pPr marL="1257300" lvl="2" indent="-342900">
              <a:lnSpc>
                <a:spcPct val="150000"/>
              </a:lnSpc>
              <a:buFont typeface="Wingdings" panose="05000000000000000000" pitchFamily="2" charset="2"/>
              <a:buChar char="n"/>
              <a:defRPr/>
            </a:pPr>
            <a:r>
              <a:rPr lang="zh-CN" altLang="en-US" sz="2400" b="1" dirty="0"/>
              <a:t>合约履行效率及方式差异</a:t>
            </a:r>
            <a:r>
              <a:rPr lang="zh-CN" altLang="en-US" sz="2400" dirty="0"/>
              <a:t>：天气保险通常是根据事后的损失情况进行索赔和理赔</a:t>
            </a:r>
            <a:r>
              <a:rPr lang="en-US" altLang="zh-CN" sz="2400" dirty="0"/>
              <a:t>.</a:t>
            </a:r>
            <a:r>
              <a:rPr lang="zh-CN" altLang="en-US" sz="2400" dirty="0"/>
              <a:t>而天气衍生金融工具是通过交易和结算系统进行实时交易和结算。</a:t>
            </a:r>
          </a:p>
          <a:p>
            <a:pPr marL="1257300" lvl="2" indent="-342900">
              <a:lnSpc>
                <a:spcPct val="150000"/>
              </a:lnSpc>
              <a:buFont typeface="Wingdings" panose="05000000000000000000" pitchFamily="2" charset="2"/>
              <a:buChar char="n"/>
              <a:defRPr/>
            </a:pPr>
            <a:endParaRPr lang="zh-CN" altLang="en-US" sz="2000" dirty="0"/>
          </a:p>
        </p:txBody>
      </p:sp>
    </p:spTree>
    <p:extLst>
      <p:ext uri="{BB962C8B-B14F-4D97-AF65-F5344CB8AC3E}">
        <p14:creationId xmlns:p14="http://schemas.microsoft.com/office/powerpoint/2010/main" val="35642743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A79561B-9498-F508-31AF-BFB32BB20876}"/>
              </a:ext>
            </a:extLst>
          </p:cNvPr>
          <p:cNvSpPr>
            <a:spLocks noGrp="1"/>
          </p:cNvSpPr>
          <p:nvPr>
            <p:ph type="title"/>
          </p:nvPr>
        </p:nvSpPr>
        <p:spPr>
          <a:xfrm>
            <a:off x="381000" y="137160"/>
            <a:ext cx="6688138" cy="553998"/>
          </a:xfrm>
        </p:spPr>
        <p:txBody>
          <a:bodyPr/>
          <a:lstStyle/>
          <a:p>
            <a:r>
              <a:rPr lang="zh-CN" altLang="en-US" dirty="0"/>
              <a:t>天气衍生金融工具</a:t>
            </a:r>
          </a:p>
        </p:txBody>
      </p:sp>
      <p:sp>
        <p:nvSpPr>
          <p:cNvPr id="5" name="AutoShape 4" descr="https://pics2.baidu.com/feed/34fae6cd7b899e51215d048881a5303bc9950d61.jpeg?token=d72a8c52cb8e0333e3f9803b39c6df67">
            <a:extLst>
              <a:ext uri="{FF2B5EF4-FFF2-40B4-BE49-F238E27FC236}">
                <a16:creationId xmlns:a16="http://schemas.microsoft.com/office/drawing/2014/main" id="{D9C9F93D-2398-BE18-3806-630F359E5262}"/>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
        <p:nvSpPr>
          <p:cNvPr id="7" name="矩形 6">
            <a:extLst>
              <a:ext uri="{FF2B5EF4-FFF2-40B4-BE49-F238E27FC236}">
                <a16:creationId xmlns:a16="http://schemas.microsoft.com/office/drawing/2014/main" id="{7A663A1C-D324-0BEF-BB0F-1F54B7A13EED}"/>
              </a:ext>
            </a:extLst>
          </p:cNvPr>
          <p:cNvSpPr/>
          <p:nvPr/>
        </p:nvSpPr>
        <p:spPr>
          <a:xfrm>
            <a:off x="652590" y="604072"/>
            <a:ext cx="10886820" cy="6867970"/>
          </a:xfrm>
          <a:prstGeom prst="rect">
            <a:avLst/>
          </a:prstGeom>
        </p:spPr>
        <p:txBody>
          <a:bodyPr wrap="square">
            <a:spAutoFit/>
          </a:bodyPr>
          <a:lstStyle/>
          <a:p>
            <a:pPr marL="342900" marR="0" lvl="0" indent="-342900" algn="l" defTabSz="914400" rtl="0" eaLnBrk="1" fontAlgn="auto" latinLnBrk="0" hangingPunct="1">
              <a:lnSpc>
                <a:spcPct val="150000"/>
              </a:lnSpc>
              <a:spcBef>
                <a:spcPts val="0"/>
              </a:spcBef>
              <a:spcAft>
                <a:spcPts val="0"/>
              </a:spcAft>
              <a:buClrTx/>
              <a:buSzTx/>
              <a:buFont typeface="Wingdings" panose="05000000000000000000" pitchFamily="2" charset="2"/>
              <a:buChar char="n"/>
              <a:tabLst/>
              <a:defRPr/>
            </a:pPr>
            <a:r>
              <a:rPr lang="zh-CN" altLang="en-US" sz="2400" b="1"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天气衍生金融工具的分类</a:t>
            </a:r>
            <a:endParaRPr kumimoji="0" lang="en-US" altLang="zh-CN" sz="2400" b="1" i="0" u="none" strike="noStrike" kern="1200" cap="none" spc="0" normalizeH="0" baseline="0" noProof="0" dirty="0">
              <a:ln>
                <a:noFill/>
              </a:ln>
              <a:solidFill>
                <a:srgbClr val="00B050"/>
              </a:solidFill>
              <a:effectLst/>
              <a:uLnTx/>
              <a:uFillTx/>
              <a:latin typeface="微软雅黑" panose="020B0503020204020204" pitchFamily="34" charset="-122"/>
              <a:ea typeface="微软雅黑" panose="020B0503020204020204" pitchFamily="34" charset="-122"/>
              <a:cs typeface="Times New Roman" panose="02020603050405020304" pitchFamily="18" charset="0"/>
            </a:endParaRPr>
          </a:p>
          <a:p>
            <a:pPr marL="800100" lvl="1" indent="-342900">
              <a:lnSpc>
                <a:spcPct val="150000"/>
              </a:lnSpc>
              <a:buFont typeface="Wingdings" panose="05000000000000000000" pitchFamily="2" charset="2"/>
              <a:buChar char="n"/>
              <a:defRPr/>
            </a:pPr>
            <a:r>
              <a:rPr lang="zh-CN" altLang="en-US" sz="2400" b="1" dirty="0">
                <a:solidFill>
                  <a:srgbClr val="00B050"/>
                </a:solidFill>
              </a:rPr>
              <a:t>天气期货</a:t>
            </a:r>
            <a:endParaRPr lang="en-US" altLang="zh-CN" sz="2400" dirty="0"/>
          </a:p>
          <a:p>
            <a:pPr marL="1257300" lvl="2" indent="-342900">
              <a:lnSpc>
                <a:spcPct val="150000"/>
              </a:lnSpc>
              <a:buFont typeface="Wingdings" panose="05000000000000000000" pitchFamily="2" charset="2"/>
              <a:buChar char="n"/>
              <a:defRPr/>
            </a:pPr>
            <a:r>
              <a:rPr lang="zh-CN" altLang="en-US" sz="2000" dirty="0"/>
              <a:t>天气期货是一种衍生金融工具，其价格和价值基于各类</a:t>
            </a:r>
            <a:r>
              <a:rPr lang="zh-CN" altLang="en-US" sz="2000" b="1" dirty="0"/>
              <a:t>气象指标</a:t>
            </a:r>
            <a:r>
              <a:rPr lang="zh-CN" altLang="en-US" sz="2000" dirty="0"/>
              <a:t>，如温度、降水量、风速等。它允许投资者在未来的某个时间点，以事先约定的价格进行买入或卖出，从而对冲或投机天气相关的风险。</a:t>
            </a:r>
            <a:endParaRPr lang="en-US" altLang="zh-CN" sz="2000" dirty="0"/>
          </a:p>
          <a:p>
            <a:pPr marL="1257300" lvl="2" indent="-342900">
              <a:lnSpc>
                <a:spcPct val="150000"/>
              </a:lnSpc>
              <a:buFont typeface="Wingdings" panose="05000000000000000000" pitchFamily="2" charset="2"/>
              <a:buChar char="n"/>
              <a:defRPr/>
            </a:pPr>
            <a:r>
              <a:rPr lang="zh-CN" altLang="en-US" sz="2000" dirty="0"/>
              <a:t>最常见的天气期货是基于温度变化，当然也有很多其他天气指标，如累计降雨或者降雪超过了一定设定值的天数等。</a:t>
            </a:r>
            <a:endParaRPr lang="en-US" altLang="zh-CN" sz="2000" dirty="0"/>
          </a:p>
          <a:p>
            <a:pPr marL="1714500" lvl="3" indent="-342900">
              <a:lnSpc>
                <a:spcPct val="150000"/>
              </a:lnSpc>
              <a:buFont typeface="Wingdings" panose="05000000000000000000" pitchFamily="2" charset="2"/>
              <a:buChar char="n"/>
              <a:defRPr/>
            </a:pPr>
            <a:r>
              <a:rPr lang="zh-CN" altLang="en-US" dirty="0"/>
              <a:t>一个天气期货合约，其标的指数是某个特定地区的平均夏季温度（以</a:t>
            </a:r>
            <a:r>
              <a:rPr lang="en-US" altLang="zh-CN" dirty="0"/>
              <a:t>CDD</a:t>
            </a:r>
            <a:r>
              <a:rPr lang="zh-CN" altLang="en-US" dirty="0"/>
              <a:t>指数计算。投资者可以选择以某个价格购买该合约，如果在合约到期时该地区的平均夏季温度高于某个预定的水平，即累计</a:t>
            </a:r>
            <a:r>
              <a:rPr lang="en-US" altLang="zh-CN" dirty="0"/>
              <a:t>CDD</a:t>
            </a:r>
            <a:r>
              <a:rPr lang="zh-CN" altLang="en-US" dirty="0"/>
              <a:t>指数超过设定，则投资者将获利。相反，如果温度低于该水平，即累计</a:t>
            </a:r>
            <a:r>
              <a:rPr lang="en-US" altLang="zh-CN" dirty="0"/>
              <a:t>CDD</a:t>
            </a:r>
            <a:r>
              <a:rPr lang="zh-CN" altLang="en-US" dirty="0"/>
              <a:t>指数未超过设定，则投资者将亏损。一家企业担心自家水稻因持续晴热高温而减产，为了规避风险，企业可以根据自身情况买入温度指数期货。如果出现异常高温，则温度指数相应上涨，企业平仓后就能获利，在一定程度上可以对冲高温带来的减产风险。</a:t>
            </a:r>
            <a:endParaRPr lang="en-US" altLang="zh-CN" dirty="0"/>
          </a:p>
          <a:p>
            <a:pPr marL="1257300" lvl="2" indent="-342900">
              <a:lnSpc>
                <a:spcPct val="150000"/>
              </a:lnSpc>
              <a:buFont typeface="Wingdings" panose="05000000000000000000" pitchFamily="2" charset="2"/>
              <a:buChar char="n"/>
              <a:defRPr/>
            </a:pPr>
            <a:endParaRPr lang="en-US" altLang="zh-CN" sz="2000" dirty="0"/>
          </a:p>
          <a:p>
            <a:pPr marL="1257300" lvl="2" indent="-342900">
              <a:lnSpc>
                <a:spcPct val="150000"/>
              </a:lnSpc>
              <a:buFont typeface="Wingdings" panose="05000000000000000000" pitchFamily="2" charset="2"/>
              <a:buChar char="n"/>
              <a:defRPr/>
            </a:pPr>
            <a:endParaRPr lang="zh-CN" altLang="en-US" sz="2000" dirty="0"/>
          </a:p>
        </p:txBody>
      </p:sp>
    </p:spTree>
    <p:extLst>
      <p:ext uri="{BB962C8B-B14F-4D97-AF65-F5344CB8AC3E}">
        <p14:creationId xmlns:p14="http://schemas.microsoft.com/office/powerpoint/2010/main" val="36482024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A79561B-9498-F508-31AF-BFB32BB20876}"/>
              </a:ext>
            </a:extLst>
          </p:cNvPr>
          <p:cNvSpPr>
            <a:spLocks noGrp="1"/>
          </p:cNvSpPr>
          <p:nvPr>
            <p:ph type="title"/>
          </p:nvPr>
        </p:nvSpPr>
        <p:spPr>
          <a:xfrm>
            <a:off x="381000" y="137160"/>
            <a:ext cx="6688138" cy="553998"/>
          </a:xfrm>
        </p:spPr>
        <p:txBody>
          <a:bodyPr/>
          <a:lstStyle/>
          <a:p>
            <a:r>
              <a:rPr lang="zh-CN" altLang="en-US" dirty="0"/>
              <a:t>天气衍生金融工具</a:t>
            </a:r>
          </a:p>
        </p:txBody>
      </p:sp>
      <p:sp>
        <p:nvSpPr>
          <p:cNvPr id="5" name="AutoShape 4" descr="https://pics2.baidu.com/feed/34fae6cd7b899e51215d048881a5303bc9950d61.jpeg?token=d72a8c52cb8e0333e3f9803b39c6df67">
            <a:extLst>
              <a:ext uri="{FF2B5EF4-FFF2-40B4-BE49-F238E27FC236}">
                <a16:creationId xmlns:a16="http://schemas.microsoft.com/office/drawing/2014/main" id="{D9C9F93D-2398-BE18-3806-630F359E5262}"/>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
        <p:nvSpPr>
          <p:cNvPr id="7" name="矩形 6">
            <a:extLst>
              <a:ext uri="{FF2B5EF4-FFF2-40B4-BE49-F238E27FC236}">
                <a16:creationId xmlns:a16="http://schemas.microsoft.com/office/drawing/2014/main" id="{7A663A1C-D324-0BEF-BB0F-1F54B7A13EED}"/>
              </a:ext>
            </a:extLst>
          </p:cNvPr>
          <p:cNvSpPr/>
          <p:nvPr/>
        </p:nvSpPr>
        <p:spPr>
          <a:xfrm>
            <a:off x="650757" y="958237"/>
            <a:ext cx="10886820" cy="5759975"/>
          </a:xfrm>
          <a:prstGeom prst="rect">
            <a:avLst/>
          </a:prstGeom>
        </p:spPr>
        <p:txBody>
          <a:bodyPr wrap="square">
            <a:spAutoFit/>
          </a:bodyPr>
          <a:lstStyle/>
          <a:p>
            <a:pPr marL="342900" marR="0" lvl="0" indent="-342900" algn="l" defTabSz="914400" rtl="0" eaLnBrk="1" fontAlgn="auto" latinLnBrk="0" hangingPunct="1">
              <a:lnSpc>
                <a:spcPct val="150000"/>
              </a:lnSpc>
              <a:spcBef>
                <a:spcPts val="0"/>
              </a:spcBef>
              <a:spcAft>
                <a:spcPts val="0"/>
              </a:spcAft>
              <a:buClrTx/>
              <a:buSzTx/>
              <a:buFont typeface="Wingdings" panose="05000000000000000000" pitchFamily="2" charset="2"/>
              <a:buChar char="n"/>
              <a:tabLst/>
              <a:defRPr/>
            </a:pPr>
            <a:r>
              <a:rPr lang="zh-CN" altLang="en-US" sz="2400" b="1"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天气衍生金融工具的分类</a:t>
            </a:r>
            <a:endParaRPr kumimoji="0" lang="en-US" altLang="zh-CN" sz="2400" b="1" i="0" u="none" strike="noStrike" kern="1200" cap="none" spc="0" normalizeH="0" baseline="0" noProof="0" dirty="0">
              <a:ln>
                <a:noFill/>
              </a:ln>
              <a:solidFill>
                <a:srgbClr val="00B050"/>
              </a:solidFill>
              <a:effectLst/>
              <a:uLnTx/>
              <a:uFillTx/>
              <a:latin typeface="微软雅黑" panose="020B0503020204020204" pitchFamily="34" charset="-122"/>
              <a:ea typeface="微软雅黑" panose="020B0503020204020204" pitchFamily="34" charset="-122"/>
              <a:cs typeface="Times New Roman" panose="02020603050405020304" pitchFamily="18" charset="0"/>
            </a:endParaRPr>
          </a:p>
          <a:p>
            <a:pPr marL="800100" lvl="1" indent="-342900">
              <a:lnSpc>
                <a:spcPct val="150000"/>
              </a:lnSpc>
              <a:buFont typeface="Wingdings" panose="05000000000000000000" pitchFamily="2" charset="2"/>
              <a:buChar char="n"/>
              <a:defRPr/>
            </a:pPr>
            <a:r>
              <a:rPr lang="zh-CN" altLang="en-US" sz="2400" b="1" dirty="0">
                <a:solidFill>
                  <a:srgbClr val="00B050"/>
                </a:solidFill>
              </a:rPr>
              <a:t>天气期权</a:t>
            </a:r>
            <a:endParaRPr lang="en-US" altLang="zh-CN" sz="2400" dirty="0"/>
          </a:p>
          <a:p>
            <a:pPr marL="1257300" lvl="2" indent="-342900">
              <a:lnSpc>
                <a:spcPct val="150000"/>
              </a:lnSpc>
              <a:buFont typeface="Wingdings" panose="05000000000000000000" pitchFamily="2" charset="2"/>
              <a:buChar char="n"/>
              <a:defRPr/>
            </a:pPr>
            <a:r>
              <a:rPr lang="zh-CN" altLang="en-US" sz="2000" dirty="0"/>
              <a:t>天气期权是一种衍生金融工具，与传统的期权合约类似，它允许持有者有权在未来的某个时间点以事先约定的价格</a:t>
            </a:r>
            <a:r>
              <a:rPr lang="zh-CN" altLang="en-US" sz="2000" b="1" dirty="0"/>
              <a:t>购买或卖出</a:t>
            </a:r>
            <a:r>
              <a:rPr lang="zh-CN" altLang="en-US" sz="2000" dirty="0"/>
              <a:t>特定的以天气指数为单位的标准化和非标准化合约。</a:t>
            </a:r>
            <a:endParaRPr lang="en-US" altLang="zh-CN" sz="2000" dirty="0"/>
          </a:p>
          <a:p>
            <a:pPr marL="1257300" lvl="2" indent="-342900">
              <a:lnSpc>
                <a:spcPct val="150000"/>
              </a:lnSpc>
              <a:buFont typeface="Wingdings" panose="05000000000000000000" pitchFamily="2" charset="2"/>
              <a:buChar char="n"/>
              <a:defRPr/>
            </a:pPr>
            <a:r>
              <a:rPr lang="zh-CN" altLang="en-US" sz="2000" dirty="0"/>
              <a:t>根据持有者的预期和策略，天气期权分为两种类型：看涨期权和看跌期权。</a:t>
            </a:r>
            <a:endParaRPr lang="en-US" altLang="zh-CN" sz="2000" dirty="0"/>
          </a:p>
          <a:p>
            <a:pPr marL="1257300" lvl="2" indent="-342900">
              <a:lnSpc>
                <a:spcPct val="150000"/>
              </a:lnSpc>
              <a:buFont typeface="Wingdings" panose="05000000000000000000" pitchFamily="2" charset="2"/>
              <a:buChar char="n"/>
              <a:defRPr/>
            </a:pPr>
            <a:r>
              <a:rPr lang="zh-CN" altLang="en-US" sz="2000" dirty="0"/>
              <a:t>天气期权涉及买卖双方，双方设定一个合同期限和一个天气指数合约。</a:t>
            </a:r>
            <a:endParaRPr lang="en-US" altLang="zh-CN" sz="2000" dirty="0"/>
          </a:p>
          <a:p>
            <a:pPr marL="1257300" lvl="2" indent="-342900">
              <a:lnSpc>
                <a:spcPct val="150000"/>
              </a:lnSpc>
              <a:buFont typeface="Wingdings" panose="05000000000000000000" pitchFamily="2" charset="2"/>
              <a:buChar char="n"/>
              <a:defRPr/>
            </a:pPr>
            <a:r>
              <a:rPr lang="zh-CN" altLang="en-US" sz="2000" dirty="0"/>
              <a:t>对于天气看涨期权，持有看涨期权的投资者</a:t>
            </a:r>
            <a:r>
              <a:rPr lang="zh-CN" altLang="en-US" sz="2000" b="1" dirty="0"/>
              <a:t>有权利但没有义务</a:t>
            </a:r>
            <a:r>
              <a:rPr lang="zh-CN" altLang="en-US" sz="2000" dirty="0"/>
              <a:t>在未来的特定时间以约定的价格购买天气指数合约。如果在合约到期时，合约实际的价格高于约定价格，则持有者可以行使期权，购买标的合约并获得利润，净利润需要减去期权费。如果实际价格低于约定价格或达不到约定价格，则持有者可以选择不行使期权。 </a:t>
            </a:r>
            <a:endParaRPr lang="en-US" altLang="zh-CN" sz="2000" dirty="0"/>
          </a:p>
          <a:p>
            <a:pPr marL="1257300" lvl="2" indent="-342900">
              <a:lnSpc>
                <a:spcPct val="150000"/>
              </a:lnSpc>
              <a:buFont typeface="Wingdings" panose="05000000000000000000" pitchFamily="2" charset="2"/>
              <a:buChar char="n"/>
              <a:defRPr/>
            </a:pPr>
            <a:endParaRPr lang="zh-CN" altLang="en-US" sz="2000" dirty="0"/>
          </a:p>
        </p:txBody>
      </p:sp>
    </p:spTree>
    <p:extLst>
      <p:ext uri="{BB962C8B-B14F-4D97-AF65-F5344CB8AC3E}">
        <p14:creationId xmlns:p14="http://schemas.microsoft.com/office/powerpoint/2010/main" val="41677329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A79561B-9498-F508-31AF-BFB32BB20876}"/>
              </a:ext>
            </a:extLst>
          </p:cNvPr>
          <p:cNvSpPr>
            <a:spLocks noGrp="1"/>
          </p:cNvSpPr>
          <p:nvPr>
            <p:ph type="title"/>
          </p:nvPr>
        </p:nvSpPr>
        <p:spPr>
          <a:xfrm>
            <a:off x="381000" y="137160"/>
            <a:ext cx="6688138" cy="553998"/>
          </a:xfrm>
        </p:spPr>
        <p:txBody>
          <a:bodyPr/>
          <a:lstStyle/>
          <a:p>
            <a:r>
              <a:rPr lang="zh-CN" altLang="en-US" dirty="0"/>
              <a:t>天气衍生金融工具</a:t>
            </a:r>
          </a:p>
        </p:txBody>
      </p:sp>
      <p:sp>
        <p:nvSpPr>
          <p:cNvPr id="5" name="AutoShape 4" descr="https://pics2.baidu.com/feed/34fae6cd7b899e51215d048881a5303bc9950d61.jpeg?token=d72a8c52cb8e0333e3f9803b39c6df67">
            <a:extLst>
              <a:ext uri="{FF2B5EF4-FFF2-40B4-BE49-F238E27FC236}">
                <a16:creationId xmlns:a16="http://schemas.microsoft.com/office/drawing/2014/main" id="{D9C9F93D-2398-BE18-3806-630F359E5262}"/>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
        <p:nvSpPr>
          <p:cNvPr id="7" name="矩形 6">
            <a:extLst>
              <a:ext uri="{FF2B5EF4-FFF2-40B4-BE49-F238E27FC236}">
                <a16:creationId xmlns:a16="http://schemas.microsoft.com/office/drawing/2014/main" id="{7A663A1C-D324-0BEF-BB0F-1F54B7A13EED}"/>
              </a:ext>
            </a:extLst>
          </p:cNvPr>
          <p:cNvSpPr/>
          <p:nvPr/>
        </p:nvSpPr>
        <p:spPr>
          <a:xfrm>
            <a:off x="650757" y="958237"/>
            <a:ext cx="10886820" cy="5300425"/>
          </a:xfrm>
          <a:prstGeom prst="rect">
            <a:avLst/>
          </a:prstGeom>
        </p:spPr>
        <p:txBody>
          <a:bodyPr wrap="square">
            <a:spAutoFit/>
          </a:bodyPr>
          <a:lstStyle/>
          <a:p>
            <a:pPr marL="342900" marR="0" lvl="0" indent="-342900" algn="l" defTabSz="914400" rtl="0" eaLnBrk="1" fontAlgn="auto" latinLnBrk="0" hangingPunct="1">
              <a:lnSpc>
                <a:spcPct val="150000"/>
              </a:lnSpc>
              <a:spcBef>
                <a:spcPts val="0"/>
              </a:spcBef>
              <a:spcAft>
                <a:spcPts val="0"/>
              </a:spcAft>
              <a:buClrTx/>
              <a:buSzTx/>
              <a:buFont typeface="Wingdings" panose="05000000000000000000" pitchFamily="2" charset="2"/>
              <a:buChar char="n"/>
              <a:tabLst/>
              <a:defRPr/>
            </a:pPr>
            <a:r>
              <a:rPr lang="zh-CN" altLang="en-US" sz="2400" b="1"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天气衍生金融工具的分类</a:t>
            </a:r>
            <a:endParaRPr kumimoji="0" lang="en-US" altLang="zh-CN" sz="2400" b="1" i="0" u="none" strike="noStrike" kern="1200" cap="none" spc="0" normalizeH="0" baseline="0" noProof="0" dirty="0">
              <a:ln>
                <a:noFill/>
              </a:ln>
              <a:solidFill>
                <a:srgbClr val="00B050"/>
              </a:solidFill>
              <a:effectLst/>
              <a:uLnTx/>
              <a:uFillTx/>
              <a:latin typeface="微软雅黑" panose="020B0503020204020204" pitchFamily="34" charset="-122"/>
              <a:ea typeface="微软雅黑" panose="020B0503020204020204" pitchFamily="34" charset="-122"/>
              <a:cs typeface="Times New Roman" panose="02020603050405020304" pitchFamily="18" charset="0"/>
            </a:endParaRPr>
          </a:p>
          <a:p>
            <a:pPr marL="800100" lvl="1" indent="-342900">
              <a:lnSpc>
                <a:spcPct val="150000"/>
              </a:lnSpc>
              <a:buFont typeface="Wingdings" panose="05000000000000000000" pitchFamily="2" charset="2"/>
              <a:buChar char="n"/>
              <a:defRPr/>
            </a:pPr>
            <a:r>
              <a:rPr lang="zh-CN" altLang="en-US" sz="2400" b="1" dirty="0">
                <a:solidFill>
                  <a:srgbClr val="00B050"/>
                </a:solidFill>
              </a:rPr>
              <a:t>天气期权：看涨期权</a:t>
            </a:r>
            <a:endParaRPr lang="en-US" altLang="zh-CN" sz="2400" dirty="0"/>
          </a:p>
          <a:p>
            <a:pPr marL="1257300" lvl="2" indent="-342900">
              <a:lnSpc>
                <a:spcPct val="150000"/>
              </a:lnSpc>
              <a:buFont typeface="Wingdings" panose="05000000000000000000" pitchFamily="2" charset="2"/>
              <a:buChar char="n"/>
              <a:defRPr/>
            </a:pPr>
            <a:r>
              <a:rPr lang="zh-CN" altLang="en-US" sz="2000" dirty="0"/>
              <a:t>假设一家新能源公司主要从事太阳能发电业务。该公司在某个地区建设了几个大型太阳能电站，并依赖于</a:t>
            </a:r>
            <a:r>
              <a:rPr lang="zh-CN" altLang="en-US" sz="2000" b="1" dirty="0"/>
              <a:t>阳光充足的天气条件</a:t>
            </a:r>
            <a:r>
              <a:rPr lang="zh-CN" altLang="en-US" sz="2000" dirty="0"/>
              <a:t>来产生收入。如果未来几年该地区的平均日照时间增加，将对太阳能发电能力和利润产生积极影响，但是平均日照时间减少会对公司产生负面影响。</a:t>
            </a:r>
            <a:endParaRPr lang="en-US" altLang="zh-CN" sz="2000" dirty="0"/>
          </a:p>
          <a:p>
            <a:pPr marL="1257300" lvl="2" indent="-342900">
              <a:lnSpc>
                <a:spcPct val="150000"/>
              </a:lnSpc>
              <a:buFont typeface="Wingdings" panose="05000000000000000000" pitchFamily="2" charset="2"/>
              <a:buChar char="n"/>
              <a:defRPr/>
            </a:pPr>
            <a:r>
              <a:rPr lang="zh-CN" altLang="en-US" sz="2000" dirty="0"/>
              <a:t>为了降低日照变化的不确定性可能产生的损失，新能源公司可以选择</a:t>
            </a:r>
            <a:r>
              <a:rPr lang="zh-CN" altLang="en-US" sz="2000" b="1" dirty="0"/>
              <a:t>出售日照看涨期权</a:t>
            </a:r>
            <a:r>
              <a:rPr lang="zh-CN" altLang="en-US" sz="2000" dirty="0"/>
              <a:t>。假设公司出售了一份未来</a:t>
            </a:r>
            <a:r>
              <a:rPr lang="en-US" altLang="zh-CN" sz="2000" dirty="0"/>
              <a:t>3</a:t>
            </a:r>
            <a:r>
              <a:rPr lang="zh-CN" altLang="en-US" sz="2000" dirty="0"/>
              <a:t>年内日照看涨期权，行使价设定为每天</a:t>
            </a:r>
            <a:r>
              <a:rPr lang="en-US" altLang="zh-CN" sz="2000" dirty="0"/>
              <a:t>8</a:t>
            </a:r>
            <a:r>
              <a:rPr lang="zh-CN" altLang="en-US" sz="2000" dirty="0"/>
              <a:t>小时。如果实际日照超过设定的行使情况，该公司将支付给期权交易对手方一定的费用，当日照未超过设定行使价，该公司将净获得一笔期权费。期权费可以作为额外的收入，以补偿潜在的利润损失或用于其他投资。</a:t>
            </a:r>
          </a:p>
        </p:txBody>
      </p:sp>
    </p:spTree>
    <p:extLst>
      <p:ext uri="{BB962C8B-B14F-4D97-AF65-F5344CB8AC3E}">
        <p14:creationId xmlns:p14="http://schemas.microsoft.com/office/powerpoint/2010/main" val="32372873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A79561B-9498-F508-31AF-BFB32BB20876}"/>
              </a:ext>
            </a:extLst>
          </p:cNvPr>
          <p:cNvSpPr>
            <a:spLocks noGrp="1"/>
          </p:cNvSpPr>
          <p:nvPr>
            <p:ph type="title"/>
          </p:nvPr>
        </p:nvSpPr>
        <p:spPr>
          <a:xfrm>
            <a:off x="381000" y="137160"/>
            <a:ext cx="6688138" cy="553998"/>
          </a:xfrm>
        </p:spPr>
        <p:txBody>
          <a:bodyPr/>
          <a:lstStyle/>
          <a:p>
            <a:r>
              <a:rPr lang="zh-CN" altLang="en-US" dirty="0"/>
              <a:t>天气衍生金融工具</a:t>
            </a:r>
          </a:p>
        </p:txBody>
      </p:sp>
      <p:sp>
        <p:nvSpPr>
          <p:cNvPr id="5" name="AutoShape 4" descr="https://pics2.baidu.com/feed/34fae6cd7b899e51215d048881a5303bc9950d61.jpeg?token=d72a8c52cb8e0333e3f9803b39c6df67">
            <a:extLst>
              <a:ext uri="{FF2B5EF4-FFF2-40B4-BE49-F238E27FC236}">
                <a16:creationId xmlns:a16="http://schemas.microsoft.com/office/drawing/2014/main" id="{D9C9F93D-2398-BE18-3806-630F359E5262}"/>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
        <p:nvSpPr>
          <p:cNvPr id="7" name="矩形 6">
            <a:extLst>
              <a:ext uri="{FF2B5EF4-FFF2-40B4-BE49-F238E27FC236}">
                <a16:creationId xmlns:a16="http://schemas.microsoft.com/office/drawing/2014/main" id="{7A663A1C-D324-0BEF-BB0F-1F54B7A13EED}"/>
              </a:ext>
            </a:extLst>
          </p:cNvPr>
          <p:cNvSpPr/>
          <p:nvPr/>
        </p:nvSpPr>
        <p:spPr>
          <a:xfrm>
            <a:off x="650757" y="958237"/>
            <a:ext cx="10886820" cy="4838761"/>
          </a:xfrm>
          <a:prstGeom prst="rect">
            <a:avLst/>
          </a:prstGeom>
        </p:spPr>
        <p:txBody>
          <a:bodyPr wrap="square">
            <a:spAutoFit/>
          </a:bodyPr>
          <a:lstStyle/>
          <a:p>
            <a:pPr marL="342900" marR="0" lvl="0" indent="-342900" algn="l" defTabSz="914400" rtl="0" eaLnBrk="1" fontAlgn="auto" latinLnBrk="0" hangingPunct="1">
              <a:lnSpc>
                <a:spcPct val="150000"/>
              </a:lnSpc>
              <a:spcBef>
                <a:spcPts val="0"/>
              </a:spcBef>
              <a:spcAft>
                <a:spcPts val="0"/>
              </a:spcAft>
              <a:buClrTx/>
              <a:buSzTx/>
              <a:buFont typeface="Wingdings" panose="05000000000000000000" pitchFamily="2" charset="2"/>
              <a:buChar char="n"/>
              <a:tabLst/>
              <a:defRPr/>
            </a:pPr>
            <a:r>
              <a:rPr lang="zh-CN" altLang="en-US" sz="2400" b="1"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天气衍生金融工具的分类</a:t>
            </a:r>
            <a:endParaRPr kumimoji="0" lang="en-US" altLang="zh-CN" sz="2400" b="1" i="0" u="none" strike="noStrike" kern="1200" cap="none" spc="0" normalizeH="0" baseline="0" noProof="0" dirty="0">
              <a:ln>
                <a:noFill/>
              </a:ln>
              <a:solidFill>
                <a:srgbClr val="00B050"/>
              </a:solidFill>
              <a:effectLst/>
              <a:uLnTx/>
              <a:uFillTx/>
              <a:latin typeface="微软雅黑" panose="020B0503020204020204" pitchFamily="34" charset="-122"/>
              <a:ea typeface="微软雅黑" panose="020B0503020204020204" pitchFamily="34" charset="-122"/>
              <a:cs typeface="Times New Roman" panose="02020603050405020304" pitchFamily="18" charset="0"/>
            </a:endParaRPr>
          </a:p>
          <a:p>
            <a:pPr marL="800100" lvl="1" indent="-342900">
              <a:lnSpc>
                <a:spcPct val="150000"/>
              </a:lnSpc>
              <a:buFont typeface="Wingdings" panose="05000000000000000000" pitchFamily="2" charset="2"/>
              <a:buChar char="n"/>
              <a:defRPr/>
            </a:pPr>
            <a:r>
              <a:rPr lang="zh-CN" altLang="en-US" sz="2400" b="1" dirty="0">
                <a:solidFill>
                  <a:srgbClr val="00B050"/>
                </a:solidFill>
              </a:rPr>
              <a:t>天气期权：看跌期权</a:t>
            </a:r>
            <a:endParaRPr lang="en-US" altLang="zh-CN" sz="2400" dirty="0"/>
          </a:p>
          <a:p>
            <a:pPr marL="1257300" lvl="2" indent="-342900">
              <a:lnSpc>
                <a:spcPct val="150000"/>
              </a:lnSpc>
              <a:buFont typeface="Wingdings" panose="05000000000000000000" pitchFamily="2" charset="2"/>
              <a:buChar char="n"/>
              <a:defRPr/>
            </a:pPr>
            <a:r>
              <a:rPr lang="zh-CN" altLang="en-US" sz="2000" dirty="0"/>
              <a:t>假设中国某地区的冬季是主要的旅游季节，旅游情况受到当年</a:t>
            </a:r>
            <a:r>
              <a:rPr lang="zh-CN" altLang="en-US" sz="2000" b="1" dirty="0"/>
              <a:t>雪量</a:t>
            </a:r>
            <a:r>
              <a:rPr lang="zh-CN" altLang="en-US" sz="2000" dirty="0"/>
              <a:t>的影响。一家度假村负责提供滑雪场地和相关服务。然而，如果冬季降雪量低于正常水平，将会对度假村的收入产生不利影响。为了管理这样的风险，度假村可以选择购买降雪量看跌期权。</a:t>
            </a:r>
            <a:endParaRPr lang="en-US" altLang="zh-CN" sz="2000" dirty="0"/>
          </a:p>
          <a:p>
            <a:pPr marL="1257300" lvl="2" indent="-342900">
              <a:lnSpc>
                <a:spcPct val="150000"/>
              </a:lnSpc>
              <a:buFont typeface="Wingdings" panose="05000000000000000000" pitchFamily="2" charset="2"/>
              <a:buChar char="n"/>
              <a:defRPr/>
            </a:pPr>
            <a:r>
              <a:rPr lang="zh-CN" altLang="en-US" sz="2000" dirty="0"/>
              <a:t>假设度假村购买了一份冬季</a:t>
            </a:r>
            <a:r>
              <a:rPr lang="zh-CN" altLang="en-US" sz="2000" b="1" dirty="0"/>
              <a:t>降雪量看跌期权</a:t>
            </a:r>
            <a:r>
              <a:rPr lang="zh-CN" altLang="en-US" sz="2000" dirty="0"/>
              <a:t>，行使价为正常降雪量的 </a:t>
            </a:r>
            <a:r>
              <a:rPr lang="en-US" altLang="zh-CN" sz="2000" dirty="0"/>
              <a:t>80%</a:t>
            </a:r>
            <a:r>
              <a:rPr lang="zh-CN" altLang="en-US" sz="2000" dirty="0"/>
              <a:t>。如果实际降雪量低于正常降雪量 </a:t>
            </a:r>
            <a:r>
              <a:rPr lang="en-US" altLang="zh-CN" sz="2000" dirty="0"/>
              <a:t>80%</a:t>
            </a:r>
            <a:r>
              <a:rPr lang="zh-CN" altLang="en-US" sz="2000" dirty="0"/>
              <a:t>的水平，度假村将从期权交易对手方获得赔偿。</a:t>
            </a:r>
            <a:endParaRPr lang="en-US" altLang="zh-CN" sz="2000" dirty="0"/>
          </a:p>
          <a:p>
            <a:pPr marL="1257300" lvl="2" indent="-342900">
              <a:lnSpc>
                <a:spcPct val="150000"/>
              </a:lnSpc>
              <a:buFont typeface="Wingdings" panose="05000000000000000000" pitchFamily="2" charset="2"/>
              <a:buChar char="n"/>
              <a:defRPr/>
            </a:pPr>
            <a:r>
              <a:rPr lang="zh-CN" altLang="en-US" sz="2000" dirty="0"/>
              <a:t>这些赔偿款项可以用来弥补收入损失或进行其他相关投资。通过购买降雪量看跌期权，度假村可以获得一定程度的保护，减少无法控制的天气因素对业务的不利影响。这种期权帮助度假村管理天气风险，确保在降雪量低于预期时能够得到一定的经济补偿。 </a:t>
            </a:r>
          </a:p>
        </p:txBody>
      </p:sp>
    </p:spTree>
    <p:extLst>
      <p:ext uri="{BB962C8B-B14F-4D97-AF65-F5344CB8AC3E}">
        <p14:creationId xmlns:p14="http://schemas.microsoft.com/office/powerpoint/2010/main" val="7723607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A79561B-9498-F508-31AF-BFB32BB20876}"/>
              </a:ext>
            </a:extLst>
          </p:cNvPr>
          <p:cNvSpPr>
            <a:spLocks noGrp="1"/>
          </p:cNvSpPr>
          <p:nvPr>
            <p:ph type="title"/>
          </p:nvPr>
        </p:nvSpPr>
        <p:spPr>
          <a:xfrm>
            <a:off x="381000" y="137160"/>
            <a:ext cx="6688138" cy="553998"/>
          </a:xfrm>
        </p:spPr>
        <p:txBody>
          <a:bodyPr/>
          <a:lstStyle/>
          <a:p>
            <a:r>
              <a:rPr lang="zh-CN" altLang="en-US" dirty="0"/>
              <a:t>天气衍生金融工具</a:t>
            </a:r>
          </a:p>
        </p:txBody>
      </p:sp>
      <p:sp>
        <p:nvSpPr>
          <p:cNvPr id="5" name="AutoShape 4" descr="https://pics2.baidu.com/feed/34fae6cd7b899e51215d048881a5303bc9950d61.jpeg?token=d72a8c52cb8e0333e3f9803b39c6df67">
            <a:extLst>
              <a:ext uri="{FF2B5EF4-FFF2-40B4-BE49-F238E27FC236}">
                <a16:creationId xmlns:a16="http://schemas.microsoft.com/office/drawing/2014/main" id="{D9C9F93D-2398-BE18-3806-630F359E5262}"/>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
        <p:nvSpPr>
          <p:cNvPr id="7" name="矩形 6">
            <a:extLst>
              <a:ext uri="{FF2B5EF4-FFF2-40B4-BE49-F238E27FC236}">
                <a16:creationId xmlns:a16="http://schemas.microsoft.com/office/drawing/2014/main" id="{7A663A1C-D324-0BEF-BB0F-1F54B7A13EED}"/>
              </a:ext>
            </a:extLst>
          </p:cNvPr>
          <p:cNvSpPr/>
          <p:nvPr/>
        </p:nvSpPr>
        <p:spPr>
          <a:xfrm>
            <a:off x="650757" y="958237"/>
            <a:ext cx="10886820" cy="5300425"/>
          </a:xfrm>
          <a:prstGeom prst="rect">
            <a:avLst/>
          </a:prstGeom>
        </p:spPr>
        <p:txBody>
          <a:bodyPr wrap="square">
            <a:spAutoFit/>
          </a:bodyPr>
          <a:lstStyle/>
          <a:p>
            <a:pPr marL="342900" marR="0" lvl="0" indent="-342900" algn="l" defTabSz="914400" rtl="0" eaLnBrk="1" fontAlgn="auto" latinLnBrk="0" hangingPunct="1">
              <a:lnSpc>
                <a:spcPct val="150000"/>
              </a:lnSpc>
              <a:spcBef>
                <a:spcPts val="0"/>
              </a:spcBef>
              <a:spcAft>
                <a:spcPts val="0"/>
              </a:spcAft>
              <a:buClrTx/>
              <a:buSzTx/>
              <a:buFont typeface="Wingdings" panose="05000000000000000000" pitchFamily="2" charset="2"/>
              <a:buChar char="n"/>
              <a:tabLst/>
              <a:defRPr/>
            </a:pPr>
            <a:r>
              <a:rPr lang="zh-CN" altLang="en-US" sz="2400" b="1"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天气衍生金融工具的分类</a:t>
            </a:r>
            <a:endParaRPr kumimoji="0" lang="en-US" altLang="zh-CN" sz="2400" b="1" i="0" u="none" strike="noStrike" kern="1200" cap="none" spc="0" normalizeH="0" baseline="0" noProof="0" dirty="0">
              <a:ln>
                <a:noFill/>
              </a:ln>
              <a:solidFill>
                <a:srgbClr val="00B050"/>
              </a:solidFill>
              <a:effectLst/>
              <a:uLnTx/>
              <a:uFillTx/>
              <a:latin typeface="微软雅黑" panose="020B0503020204020204" pitchFamily="34" charset="-122"/>
              <a:ea typeface="微软雅黑" panose="020B0503020204020204" pitchFamily="34" charset="-122"/>
              <a:cs typeface="Times New Roman" panose="02020603050405020304" pitchFamily="18" charset="0"/>
            </a:endParaRPr>
          </a:p>
          <a:p>
            <a:pPr marL="800100" lvl="1" indent="-342900">
              <a:lnSpc>
                <a:spcPct val="150000"/>
              </a:lnSpc>
              <a:buFont typeface="Wingdings" panose="05000000000000000000" pitchFamily="2" charset="2"/>
              <a:buChar char="n"/>
              <a:defRPr/>
            </a:pPr>
            <a:r>
              <a:rPr lang="zh-CN" altLang="en-US" sz="2400" b="1" dirty="0">
                <a:solidFill>
                  <a:srgbClr val="00B050"/>
                </a:solidFill>
              </a:rPr>
              <a:t>天气互换</a:t>
            </a:r>
            <a:endParaRPr lang="en-US" altLang="zh-CN" sz="2400" dirty="0"/>
          </a:p>
          <a:p>
            <a:pPr marL="1257300" lvl="2" indent="-342900">
              <a:lnSpc>
                <a:spcPct val="150000"/>
              </a:lnSpc>
              <a:buFont typeface="Wingdings" panose="05000000000000000000" pitchFamily="2" charset="2"/>
              <a:buChar char="n"/>
              <a:defRPr/>
            </a:pPr>
            <a:r>
              <a:rPr lang="zh-CN" altLang="en-US" sz="2000" dirty="0"/>
              <a:t>天气互换通常为涉及两方的合同，该合同规定交易双方约定在未来某一期限</a:t>
            </a:r>
            <a:r>
              <a:rPr lang="zh-CN" altLang="en-US" sz="2000" b="1" dirty="0"/>
              <a:t>相互交换</a:t>
            </a:r>
            <a:r>
              <a:rPr lang="zh-CN" altLang="en-US" sz="2000" dirty="0"/>
              <a:t>各自持有的与天气相关的资产或现金流。</a:t>
            </a:r>
            <a:endParaRPr lang="en-US" altLang="zh-CN" sz="2000" dirty="0"/>
          </a:p>
          <a:p>
            <a:pPr marL="1257300" lvl="2" indent="-342900">
              <a:lnSpc>
                <a:spcPct val="150000"/>
              </a:lnSpc>
              <a:buFont typeface="Wingdings" panose="05000000000000000000" pitchFamily="2" charset="2"/>
              <a:buChar char="n"/>
              <a:defRPr/>
            </a:pPr>
            <a:r>
              <a:rPr lang="zh-CN" altLang="en-US" sz="2000" dirty="0"/>
              <a:t>以泳装制造商为例，它们可能面临着夏季销售额受天气影响的不确定性。为了稳定它们的现金流，它们可以购买与夏季平均温度相关的天气互换合约。这样，如果夏季的平均温度低于某个预定的触发点，泳装制造商将收到一笔补偿；而如果夏季的平均温度高于触发点，泳装制造商将向卖方支付一笔费用。 </a:t>
            </a:r>
          </a:p>
          <a:p>
            <a:pPr marL="1257300" lvl="2" indent="-342900">
              <a:lnSpc>
                <a:spcPct val="150000"/>
              </a:lnSpc>
              <a:buFont typeface="Wingdings" panose="05000000000000000000" pitchFamily="2" charset="2"/>
              <a:buChar char="n"/>
              <a:defRPr/>
            </a:pPr>
            <a:r>
              <a:rPr lang="zh-CN" altLang="en-US" sz="2000" dirty="0"/>
              <a:t>一种常见的天气互换基于特定时间段内的</a:t>
            </a:r>
            <a:r>
              <a:rPr lang="en-US" altLang="zh-CN" sz="2000" dirty="0"/>
              <a:t>HDD</a:t>
            </a:r>
            <a:r>
              <a:rPr lang="zh-CN" altLang="en-US" sz="2000" dirty="0"/>
              <a:t>指数或</a:t>
            </a:r>
            <a:r>
              <a:rPr lang="en-US" altLang="zh-CN" sz="2000" dirty="0"/>
              <a:t>CDD</a:t>
            </a:r>
            <a:r>
              <a:rPr lang="zh-CN" altLang="en-US" sz="2000" dirty="0"/>
              <a:t>指数的累计数量，约定了天气指数买方和天气指数卖方之间的支付义务交换，这种交换根据实际温度与参考温度的差异来确定。</a:t>
            </a:r>
          </a:p>
        </p:txBody>
      </p:sp>
    </p:spTree>
    <p:extLst>
      <p:ext uri="{BB962C8B-B14F-4D97-AF65-F5344CB8AC3E}">
        <p14:creationId xmlns:p14="http://schemas.microsoft.com/office/powerpoint/2010/main" val="18661606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A79561B-9498-F508-31AF-BFB32BB20876}"/>
              </a:ext>
            </a:extLst>
          </p:cNvPr>
          <p:cNvSpPr>
            <a:spLocks noGrp="1"/>
          </p:cNvSpPr>
          <p:nvPr>
            <p:ph type="title"/>
          </p:nvPr>
        </p:nvSpPr>
        <p:spPr>
          <a:xfrm>
            <a:off x="381000" y="137160"/>
            <a:ext cx="6688138" cy="553998"/>
          </a:xfrm>
        </p:spPr>
        <p:txBody>
          <a:bodyPr/>
          <a:lstStyle/>
          <a:p>
            <a:r>
              <a:rPr lang="zh-CN" altLang="en-US" dirty="0"/>
              <a:t>天气衍生金融工具</a:t>
            </a:r>
          </a:p>
        </p:txBody>
      </p:sp>
      <p:sp>
        <p:nvSpPr>
          <p:cNvPr id="5" name="AutoShape 4" descr="https://pics2.baidu.com/feed/34fae6cd7b899e51215d048881a5303bc9950d61.jpeg?token=d72a8c52cb8e0333e3f9803b39c6df67">
            <a:extLst>
              <a:ext uri="{FF2B5EF4-FFF2-40B4-BE49-F238E27FC236}">
                <a16:creationId xmlns:a16="http://schemas.microsoft.com/office/drawing/2014/main" id="{D9C9F93D-2398-BE18-3806-630F359E5262}"/>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
        <p:nvSpPr>
          <p:cNvPr id="7" name="矩形 6">
            <a:extLst>
              <a:ext uri="{FF2B5EF4-FFF2-40B4-BE49-F238E27FC236}">
                <a16:creationId xmlns:a16="http://schemas.microsoft.com/office/drawing/2014/main" id="{7A663A1C-D324-0BEF-BB0F-1F54B7A13EED}"/>
              </a:ext>
            </a:extLst>
          </p:cNvPr>
          <p:cNvSpPr/>
          <p:nvPr/>
        </p:nvSpPr>
        <p:spPr>
          <a:xfrm>
            <a:off x="650757" y="958237"/>
            <a:ext cx="10886820" cy="4458400"/>
          </a:xfrm>
          <a:prstGeom prst="rect">
            <a:avLst/>
          </a:prstGeom>
        </p:spPr>
        <p:txBody>
          <a:bodyPr wrap="square">
            <a:spAutoFit/>
          </a:bodyPr>
          <a:lstStyle/>
          <a:p>
            <a:pPr marL="342900" marR="0" lvl="0" indent="-342900" algn="l" defTabSz="914400" rtl="0" eaLnBrk="1" fontAlgn="auto" latinLnBrk="0" hangingPunct="1">
              <a:lnSpc>
                <a:spcPct val="150000"/>
              </a:lnSpc>
              <a:spcBef>
                <a:spcPts val="0"/>
              </a:spcBef>
              <a:spcAft>
                <a:spcPts val="0"/>
              </a:spcAft>
              <a:buClrTx/>
              <a:buSzTx/>
              <a:buFont typeface="Wingdings" panose="05000000000000000000" pitchFamily="2" charset="2"/>
              <a:buChar char="n"/>
              <a:tabLst/>
              <a:defRPr/>
            </a:pPr>
            <a:r>
              <a:rPr lang="zh-CN" altLang="en-US" sz="2400" b="1"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场外市场与场内市场</a:t>
            </a:r>
            <a:endParaRPr kumimoji="0" lang="en-US" altLang="zh-CN" sz="2400" b="1" i="0" u="none" strike="noStrike" kern="1200" cap="none" spc="0" normalizeH="0" baseline="0" noProof="0" dirty="0">
              <a:ln>
                <a:noFill/>
              </a:ln>
              <a:solidFill>
                <a:srgbClr val="00B050"/>
              </a:solidFill>
              <a:effectLst/>
              <a:uLnTx/>
              <a:uFillTx/>
              <a:latin typeface="微软雅黑" panose="020B0503020204020204" pitchFamily="34" charset="-122"/>
              <a:ea typeface="微软雅黑" panose="020B0503020204020204" pitchFamily="34" charset="-122"/>
              <a:cs typeface="Times New Roman" panose="02020603050405020304" pitchFamily="18" charset="0"/>
            </a:endParaRPr>
          </a:p>
          <a:p>
            <a:pPr marL="800100" lvl="1" indent="-342900">
              <a:lnSpc>
                <a:spcPct val="150000"/>
              </a:lnSpc>
              <a:buFont typeface="Wingdings" panose="05000000000000000000" pitchFamily="2" charset="2"/>
              <a:buChar char="n"/>
              <a:defRPr/>
            </a:pPr>
            <a:r>
              <a:rPr lang="zh-CN" altLang="en-US" sz="2400" dirty="0"/>
              <a:t>与其他金融工具交易市场一样，天气衍生金融工具市场也分为场内市场和场外市场。</a:t>
            </a:r>
          </a:p>
          <a:p>
            <a:pPr marL="800100" lvl="1" indent="-342900">
              <a:lnSpc>
                <a:spcPct val="150000"/>
              </a:lnSpc>
              <a:buFont typeface="Wingdings" panose="05000000000000000000" pitchFamily="2" charset="2"/>
              <a:buChar char="n"/>
              <a:defRPr/>
            </a:pPr>
            <a:r>
              <a:rPr lang="zh-CN" altLang="en-US" sz="2400" dirty="0"/>
              <a:t>在</a:t>
            </a:r>
            <a:r>
              <a:rPr lang="en-US" altLang="zh-CN" sz="2400" dirty="0"/>
              <a:t>1997</a:t>
            </a:r>
            <a:r>
              <a:rPr lang="zh-CN" altLang="en-US" sz="2400" dirty="0"/>
              <a:t>年北美能源行业金融创新的推动下，天气衍生金融工具场外市场率先形成，而后为缓解信用风险、流动性差和交易成本高昂等问题，场内市场应运而生，并以</a:t>
            </a:r>
            <a:r>
              <a:rPr lang="en-US" altLang="zh-CN" sz="2400" dirty="0"/>
              <a:t>1999</a:t>
            </a:r>
            <a:r>
              <a:rPr lang="zh-CN" altLang="en-US" sz="2400" dirty="0"/>
              <a:t>年芝加哥商品交易所建立的天气衍生金融工具市场为标志。尽管场内市场是促进天气衍生金融工具交易不可或缺的组成部分，但是由于其交易品种较少，市场交易仍以</a:t>
            </a:r>
            <a:r>
              <a:rPr lang="en-US" altLang="zh-CN" sz="2400" dirty="0"/>
              <a:t>OTC</a:t>
            </a:r>
            <a:r>
              <a:rPr lang="zh-CN" altLang="en-US" sz="2400" dirty="0"/>
              <a:t>为主。</a:t>
            </a:r>
            <a:endParaRPr lang="zh-CN" altLang="en-US" sz="2000" dirty="0"/>
          </a:p>
        </p:txBody>
      </p:sp>
    </p:spTree>
    <p:extLst>
      <p:ext uri="{BB962C8B-B14F-4D97-AF65-F5344CB8AC3E}">
        <p14:creationId xmlns:p14="http://schemas.microsoft.com/office/powerpoint/2010/main" val="31987498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A79561B-9498-F508-31AF-BFB32BB20876}"/>
              </a:ext>
            </a:extLst>
          </p:cNvPr>
          <p:cNvSpPr>
            <a:spLocks noGrp="1"/>
          </p:cNvSpPr>
          <p:nvPr>
            <p:ph type="title"/>
          </p:nvPr>
        </p:nvSpPr>
        <p:spPr>
          <a:xfrm>
            <a:off x="381000" y="137160"/>
            <a:ext cx="6688138" cy="553998"/>
          </a:xfrm>
        </p:spPr>
        <p:txBody>
          <a:bodyPr/>
          <a:lstStyle/>
          <a:p>
            <a:r>
              <a:rPr lang="zh-CN" altLang="en-US" dirty="0"/>
              <a:t>天气衍生金融工具</a:t>
            </a:r>
          </a:p>
        </p:txBody>
      </p:sp>
      <p:sp>
        <p:nvSpPr>
          <p:cNvPr id="5" name="AutoShape 4" descr="https://pics2.baidu.com/feed/34fae6cd7b899e51215d048881a5303bc9950d61.jpeg?token=d72a8c52cb8e0333e3f9803b39c6df67">
            <a:extLst>
              <a:ext uri="{FF2B5EF4-FFF2-40B4-BE49-F238E27FC236}">
                <a16:creationId xmlns:a16="http://schemas.microsoft.com/office/drawing/2014/main" id="{D9C9F93D-2398-BE18-3806-630F359E5262}"/>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
        <p:nvSpPr>
          <p:cNvPr id="7" name="矩形 6">
            <a:extLst>
              <a:ext uri="{FF2B5EF4-FFF2-40B4-BE49-F238E27FC236}">
                <a16:creationId xmlns:a16="http://schemas.microsoft.com/office/drawing/2014/main" id="{7A663A1C-D324-0BEF-BB0F-1F54B7A13EED}"/>
              </a:ext>
            </a:extLst>
          </p:cNvPr>
          <p:cNvSpPr/>
          <p:nvPr/>
        </p:nvSpPr>
        <p:spPr>
          <a:xfrm>
            <a:off x="650757" y="958237"/>
            <a:ext cx="10886820" cy="5023426"/>
          </a:xfrm>
          <a:prstGeom prst="rect">
            <a:avLst/>
          </a:prstGeom>
        </p:spPr>
        <p:txBody>
          <a:bodyPr wrap="square">
            <a:spAutoFit/>
          </a:bodyPr>
          <a:lstStyle/>
          <a:p>
            <a:pPr marL="342900" marR="0" lvl="0" indent="-342900" algn="l" defTabSz="914400" rtl="0" eaLnBrk="1" fontAlgn="auto" latinLnBrk="0" hangingPunct="1">
              <a:lnSpc>
                <a:spcPct val="150000"/>
              </a:lnSpc>
              <a:spcBef>
                <a:spcPts val="0"/>
              </a:spcBef>
              <a:spcAft>
                <a:spcPts val="0"/>
              </a:spcAft>
              <a:buClrTx/>
              <a:buSzTx/>
              <a:buFont typeface="Wingdings" panose="05000000000000000000" pitchFamily="2" charset="2"/>
              <a:buChar char="n"/>
              <a:tabLst/>
              <a:defRPr/>
            </a:pPr>
            <a:r>
              <a:rPr lang="zh-CN" altLang="en-US" sz="2400" b="1"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场外市场与场内市场</a:t>
            </a:r>
            <a:endParaRPr kumimoji="0" lang="en-US" altLang="zh-CN" sz="2400" b="1" i="0" u="none" strike="noStrike" kern="1200" cap="none" spc="0" normalizeH="0" baseline="0" noProof="0" dirty="0">
              <a:ln>
                <a:noFill/>
              </a:ln>
              <a:solidFill>
                <a:srgbClr val="00B050"/>
              </a:solidFill>
              <a:effectLst/>
              <a:uLnTx/>
              <a:uFillTx/>
              <a:latin typeface="微软雅黑" panose="020B0503020204020204" pitchFamily="34" charset="-122"/>
              <a:ea typeface="微软雅黑" panose="020B0503020204020204" pitchFamily="34" charset="-122"/>
              <a:cs typeface="Times New Roman" panose="02020603050405020304" pitchFamily="18" charset="0"/>
            </a:endParaRPr>
          </a:p>
          <a:p>
            <a:pPr marL="800100" lvl="1" indent="-342900">
              <a:lnSpc>
                <a:spcPct val="150000"/>
              </a:lnSpc>
              <a:buFont typeface="Wingdings" panose="05000000000000000000" pitchFamily="2" charset="2"/>
              <a:buChar char="n"/>
              <a:defRPr/>
            </a:pPr>
            <a:r>
              <a:rPr lang="en-US" altLang="zh-CN" sz="2400" dirty="0"/>
              <a:t>OTC </a:t>
            </a:r>
            <a:r>
              <a:rPr lang="zh-CN" altLang="en-US" sz="2400" dirty="0"/>
              <a:t>市场从地域分布来看，可分为北美、欧洲和亚太三个主要组成部分。其中，北美市场活跃度最高，交易规模最大。</a:t>
            </a:r>
            <a:endParaRPr lang="en-US" altLang="zh-CN" sz="2400" dirty="0"/>
          </a:p>
          <a:p>
            <a:pPr marL="800100" lvl="1" indent="-342900">
              <a:lnSpc>
                <a:spcPct val="150000"/>
              </a:lnSpc>
              <a:buFont typeface="Wingdings" panose="05000000000000000000" pitchFamily="2" charset="2"/>
              <a:buChar char="n"/>
              <a:defRPr/>
            </a:pPr>
            <a:r>
              <a:rPr lang="zh-CN" altLang="en-US" sz="2400" dirty="0"/>
              <a:t>三个市场的交易现状呈现两大不同之处。</a:t>
            </a:r>
            <a:endParaRPr lang="en-US" altLang="zh-CN" sz="2400" dirty="0"/>
          </a:p>
          <a:p>
            <a:pPr marL="1257300" lvl="2" indent="-342900">
              <a:lnSpc>
                <a:spcPct val="150000"/>
              </a:lnSpc>
              <a:buFont typeface="Wingdings" panose="05000000000000000000" pitchFamily="2" charset="2"/>
              <a:buChar char="n"/>
              <a:defRPr/>
            </a:pPr>
            <a:r>
              <a:rPr lang="zh-CN" altLang="en-US" sz="2000" b="1" dirty="0"/>
              <a:t>第一，交易者构成存在差异</a:t>
            </a:r>
            <a:r>
              <a:rPr lang="zh-CN" altLang="en-US" sz="2000" dirty="0"/>
              <a:t>。北美市场的参与者多为能源行业的大型公司，而其他行业公司的交易量较小；欧洲市场的参与者也以能源公司居多，同时包含一些农业、零售业和旅游业公司；日本市场的参与者覆盖行业广泛，但以旅游业和娱乐业公司为主。</a:t>
            </a:r>
            <a:endParaRPr lang="en-US" altLang="zh-CN" sz="2000" dirty="0"/>
          </a:p>
          <a:p>
            <a:pPr marL="1257300" lvl="2" indent="-342900">
              <a:lnSpc>
                <a:spcPct val="150000"/>
              </a:lnSpc>
              <a:buFont typeface="Wingdings" panose="05000000000000000000" pitchFamily="2" charset="2"/>
              <a:buChar char="n"/>
              <a:defRPr/>
            </a:pPr>
            <a:r>
              <a:rPr lang="zh-CN" altLang="en-US" sz="2000" b="1" dirty="0"/>
              <a:t>第二，合约交易方式不同</a:t>
            </a:r>
            <a:r>
              <a:rPr lang="zh-CN" altLang="en-US" sz="2000" dirty="0"/>
              <a:t>。北美市场流行的上限合约交易方式由专门的经纪人公司负责；欧洲市场除能源公司偏好选择专门的经纪人公司交易外，其他参与者更倾向于选择银行交易。 </a:t>
            </a:r>
            <a:endParaRPr lang="zh-CN" altLang="en-US" dirty="0"/>
          </a:p>
        </p:txBody>
      </p:sp>
    </p:spTree>
    <p:extLst>
      <p:ext uri="{BB962C8B-B14F-4D97-AF65-F5344CB8AC3E}">
        <p14:creationId xmlns:p14="http://schemas.microsoft.com/office/powerpoint/2010/main" val="9087094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A79561B-9498-F508-31AF-BFB32BB20876}"/>
              </a:ext>
            </a:extLst>
          </p:cNvPr>
          <p:cNvSpPr>
            <a:spLocks noGrp="1"/>
          </p:cNvSpPr>
          <p:nvPr>
            <p:ph type="title"/>
          </p:nvPr>
        </p:nvSpPr>
        <p:spPr>
          <a:xfrm>
            <a:off x="381000" y="137160"/>
            <a:ext cx="6688138" cy="553998"/>
          </a:xfrm>
        </p:spPr>
        <p:txBody>
          <a:bodyPr/>
          <a:lstStyle/>
          <a:p>
            <a:r>
              <a:rPr lang="zh-CN" altLang="en-US" dirty="0"/>
              <a:t>天气衍生金融工具</a:t>
            </a:r>
          </a:p>
        </p:txBody>
      </p:sp>
      <p:sp>
        <p:nvSpPr>
          <p:cNvPr id="5" name="AutoShape 4" descr="https://pics2.baidu.com/feed/34fae6cd7b899e51215d048881a5303bc9950d61.jpeg?token=d72a8c52cb8e0333e3f9803b39c6df67">
            <a:extLst>
              <a:ext uri="{FF2B5EF4-FFF2-40B4-BE49-F238E27FC236}">
                <a16:creationId xmlns:a16="http://schemas.microsoft.com/office/drawing/2014/main" id="{D9C9F93D-2398-BE18-3806-630F359E5262}"/>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
        <p:nvSpPr>
          <p:cNvPr id="7" name="矩形 6">
            <a:extLst>
              <a:ext uri="{FF2B5EF4-FFF2-40B4-BE49-F238E27FC236}">
                <a16:creationId xmlns:a16="http://schemas.microsoft.com/office/drawing/2014/main" id="{7A663A1C-D324-0BEF-BB0F-1F54B7A13EED}"/>
              </a:ext>
            </a:extLst>
          </p:cNvPr>
          <p:cNvSpPr/>
          <p:nvPr/>
        </p:nvSpPr>
        <p:spPr>
          <a:xfrm>
            <a:off x="652590" y="861487"/>
            <a:ext cx="10886820" cy="5996513"/>
          </a:xfrm>
          <a:prstGeom prst="rect">
            <a:avLst/>
          </a:prstGeom>
        </p:spPr>
        <p:txBody>
          <a:bodyPr wrap="square">
            <a:spAutoFit/>
          </a:bodyPr>
          <a:lstStyle/>
          <a:p>
            <a:pPr marL="342900" marR="0" lvl="0" indent="-342900" algn="l" defTabSz="914400" rtl="0" eaLnBrk="1" fontAlgn="auto" latinLnBrk="0" hangingPunct="1">
              <a:lnSpc>
                <a:spcPct val="150000"/>
              </a:lnSpc>
              <a:spcBef>
                <a:spcPts val="0"/>
              </a:spcBef>
              <a:spcAft>
                <a:spcPts val="0"/>
              </a:spcAft>
              <a:buClrTx/>
              <a:buSzTx/>
              <a:buFont typeface="Wingdings" panose="05000000000000000000" pitchFamily="2" charset="2"/>
              <a:buChar char="n"/>
              <a:tabLst/>
              <a:defRPr/>
            </a:pPr>
            <a:r>
              <a:rPr lang="zh-CN" altLang="en-US" sz="2400" b="1"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场外市场与场内市场</a:t>
            </a:r>
            <a:endParaRPr kumimoji="0" lang="en-US" altLang="zh-CN" sz="2400" b="1" i="0" u="none" strike="noStrike" kern="1200" cap="none" spc="0" normalizeH="0" baseline="0" noProof="0" dirty="0">
              <a:ln>
                <a:noFill/>
              </a:ln>
              <a:solidFill>
                <a:srgbClr val="00B050"/>
              </a:solidFill>
              <a:effectLst/>
              <a:uLnTx/>
              <a:uFillTx/>
              <a:latin typeface="微软雅黑" panose="020B0503020204020204" pitchFamily="34" charset="-122"/>
              <a:ea typeface="微软雅黑" panose="020B0503020204020204" pitchFamily="34" charset="-122"/>
              <a:cs typeface="Times New Roman" panose="02020603050405020304" pitchFamily="18" charset="0"/>
            </a:endParaRPr>
          </a:p>
          <a:p>
            <a:pPr marL="800100" lvl="1" indent="-342900">
              <a:lnSpc>
                <a:spcPct val="150000"/>
              </a:lnSpc>
              <a:buFont typeface="Wingdings" panose="05000000000000000000" pitchFamily="2" charset="2"/>
              <a:buChar char="n"/>
              <a:defRPr/>
            </a:pPr>
            <a:r>
              <a:rPr lang="zh-CN" altLang="en-US" sz="2400" dirty="0"/>
              <a:t>天气衍生金融工具市场虽然已经有了极大发展，但是尚未真正起飞。这中间有商业模式、监管要求等市场方面的原因，但更重要的是天气衍生金融工具作为套期保值品进行交易时所附带的复杂风险，主要包括</a:t>
            </a:r>
            <a:r>
              <a:rPr lang="zh-CN" altLang="en-US" sz="2400" b="1" dirty="0">
                <a:solidFill>
                  <a:srgbClr val="00B050"/>
                </a:solidFill>
              </a:rPr>
              <a:t>信用风险、基差风险、流动性风险和操作风险</a:t>
            </a:r>
            <a:r>
              <a:rPr lang="zh-CN" altLang="en-US" sz="2400" dirty="0"/>
              <a:t>。 </a:t>
            </a:r>
            <a:endParaRPr lang="en-US" altLang="zh-CN" sz="2400" dirty="0"/>
          </a:p>
          <a:p>
            <a:pPr marL="800100" lvl="1" indent="-342900">
              <a:lnSpc>
                <a:spcPct val="150000"/>
              </a:lnSpc>
              <a:buFont typeface="Wingdings" panose="05000000000000000000" pitchFamily="2" charset="2"/>
              <a:buChar char="n"/>
              <a:defRPr/>
            </a:pPr>
            <a:r>
              <a:rPr lang="zh-CN" altLang="en-US" sz="2400" b="1" dirty="0"/>
              <a:t>信用风险</a:t>
            </a:r>
            <a:r>
              <a:rPr lang="zh-CN" altLang="en-US" sz="2400" dirty="0"/>
              <a:t>是每一笔衍生品交易的固有风险，对冲难度最大。</a:t>
            </a:r>
            <a:r>
              <a:rPr lang="en-US" altLang="zh-CN" sz="2400" dirty="0"/>
              <a:t>OTC</a:t>
            </a:r>
            <a:r>
              <a:rPr lang="zh-CN" altLang="en-US" sz="2400" dirty="0"/>
              <a:t>的信用风险高于场内交易。</a:t>
            </a:r>
            <a:r>
              <a:rPr lang="en-US" altLang="zh-CN" sz="2400" dirty="0"/>
              <a:t>OTC</a:t>
            </a:r>
            <a:r>
              <a:rPr lang="zh-CN" altLang="en-US" sz="2400" dirty="0"/>
              <a:t>是双边交易，并不强制集中清算，而场内交易将信用风险转移给中央对手清算机构，由其管理抵押品并代表缔约方衡量交易对手的风险敞口。尽管如此，场内交易仍然存在信用风险。抵押品结算发生于风险敞口测算之后，因而存在剩余抵押品与风险敞口不匹配的情况。 </a:t>
            </a:r>
            <a:endParaRPr lang="en-US" altLang="zh-CN" sz="2400" dirty="0"/>
          </a:p>
          <a:p>
            <a:pPr marL="800100" lvl="1" indent="-342900">
              <a:lnSpc>
                <a:spcPct val="150000"/>
              </a:lnSpc>
              <a:buFont typeface="Wingdings" panose="05000000000000000000" pitchFamily="2" charset="2"/>
              <a:buChar char="n"/>
              <a:defRPr/>
            </a:pPr>
            <a:endParaRPr lang="zh-CN" altLang="en-US" dirty="0"/>
          </a:p>
        </p:txBody>
      </p:sp>
    </p:spTree>
    <p:extLst>
      <p:ext uri="{BB962C8B-B14F-4D97-AF65-F5344CB8AC3E}">
        <p14:creationId xmlns:p14="http://schemas.microsoft.com/office/powerpoint/2010/main" val="8928455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688632" y="2810675"/>
            <a:ext cx="5368250" cy="997615"/>
          </a:xfrm>
        </p:spPr>
        <p:txBody>
          <a:bodyPr wrap="square">
            <a:noAutofit/>
          </a:bodyPr>
          <a:lstStyle/>
          <a:p>
            <a:pPr lvl="0">
              <a:lnSpc>
                <a:spcPct val="150000"/>
              </a:lnSpc>
            </a:pPr>
            <a:r>
              <a:rPr lang="zh-CN" altLang="en-US" dirty="0"/>
              <a:t>第九章</a:t>
            </a:r>
            <a:br>
              <a:rPr lang="en-US" altLang="zh-CN" dirty="0"/>
            </a:br>
            <a:r>
              <a:rPr lang="zh-CN" altLang="en-US" dirty="0"/>
              <a:t>天气衍生金融工具市场</a:t>
            </a:r>
            <a:endParaRPr lang="en-US" dirty="0"/>
          </a:p>
        </p:txBody>
      </p:sp>
    </p:spTree>
    <p:custDataLst>
      <p:tags r:id="rId1"/>
    </p:custDataLst>
    <p:extLst>
      <p:ext uri="{BB962C8B-B14F-4D97-AF65-F5344CB8AC3E}">
        <p14:creationId xmlns:p14="http://schemas.microsoft.com/office/powerpoint/2010/main" val="13628623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A79561B-9498-F508-31AF-BFB32BB20876}"/>
              </a:ext>
            </a:extLst>
          </p:cNvPr>
          <p:cNvSpPr>
            <a:spLocks noGrp="1"/>
          </p:cNvSpPr>
          <p:nvPr>
            <p:ph type="title"/>
          </p:nvPr>
        </p:nvSpPr>
        <p:spPr>
          <a:xfrm>
            <a:off x="381000" y="137160"/>
            <a:ext cx="6688138" cy="553998"/>
          </a:xfrm>
        </p:spPr>
        <p:txBody>
          <a:bodyPr/>
          <a:lstStyle/>
          <a:p>
            <a:r>
              <a:rPr lang="zh-CN" altLang="en-US" dirty="0"/>
              <a:t>天气衍生金融工具</a:t>
            </a:r>
          </a:p>
        </p:txBody>
      </p:sp>
      <p:sp>
        <p:nvSpPr>
          <p:cNvPr id="5" name="AutoShape 4" descr="https://pics2.baidu.com/feed/34fae6cd7b899e51215d048881a5303bc9950d61.jpeg?token=d72a8c52cb8e0333e3f9803b39c6df67">
            <a:extLst>
              <a:ext uri="{FF2B5EF4-FFF2-40B4-BE49-F238E27FC236}">
                <a16:creationId xmlns:a16="http://schemas.microsoft.com/office/drawing/2014/main" id="{D9C9F93D-2398-BE18-3806-630F359E5262}"/>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
        <p:nvSpPr>
          <p:cNvPr id="7" name="矩形 6">
            <a:extLst>
              <a:ext uri="{FF2B5EF4-FFF2-40B4-BE49-F238E27FC236}">
                <a16:creationId xmlns:a16="http://schemas.microsoft.com/office/drawing/2014/main" id="{7A663A1C-D324-0BEF-BB0F-1F54B7A13EED}"/>
              </a:ext>
            </a:extLst>
          </p:cNvPr>
          <p:cNvSpPr/>
          <p:nvPr/>
        </p:nvSpPr>
        <p:spPr>
          <a:xfrm>
            <a:off x="650757" y="958237"/>
            <a:ext cx="10886820" cy="5485091"/>
          </a:xfrm>
          <a:prstGeom prst="rect">
            <a:avLst/>
          </a:prstGeom>
        </p:spPr>
        <p:txBody>
          <a:bodyPr wrap="square">
            <a:spAutoFit/>
          </a:bodyPr>
          <a:lstStyle/>
          <a:p>
            <a:pPr marL="342900" marR="0" lvl="0" indent="-342900" algn="l" defTabSz="914400" rtl="0" eaLnBrk="1" fontAlgn="auto" latinLnBrk="0" hangingPunct="1">
              <a:lnSpc>
                <a:spcPct val="150000"/>
              </a:lnSpc>
              <a:spcBef>
                <a:spcPts val="0"/>
              </a:spcBef>
              <a:spcAft>
                <a:spcPts val="0"/>
              </a:spcAft>
              <a:buClrTx/>
              <a:buSzTx/>
              <a:buFont typeface="Wingdings" panose="05000000000000000000" pitchFamily="2" charset="2"/>
              <a:buChar char="n"/>
              <a:tabLst/>
              <a:defRPr/>
            </a:pPr>
            <a:r>
              <a:rPr lang="zh-CN" altLang="en-US" sz="2400" b="1"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场外市场与场内市场</a:t>
            </a:r>
            <a:endParaRPr kumimoji="0" lang="en-US" altLang="zh-CN" sz="2400" b="1" i="0" u="none" strike="noStrike" kern="1200" cap="none" spc="0" normalizeH="0" baseline="0" noProof="0" dirty="0">
              <a:ln>
                <a:noFill/>
              </a:ln>
              <a:solidFill>
                <a:srgbClr val="00B050"/>
              </a:solidFill>
              <a:effectLst/>
              <a:uLnTx/>
              <a:uFillTx/>
              <a:latin typeface="微软雅黑" panose="020B0503020204020204" pitchFamily="34" charset="-122"/>
              <a:ea typeface="微软雅黑" panose="020B0503020204020204" pitchFamily="34" charset="-122"/>
              <a:cs typeface="Times New Roman" panose="02020603050405020304" pitchFamily="18" charset="0"/>
            </a:endParaRPr>
          </a:p>
          <a:p>
            <a:pPr marL="800100" lvl="1" indent="-342900">
              <a:lnSpc>
                <a:spcPct val="150000"/>
              </a:lnSpc>
              <a:buFont typeface="Wingdings" panose="05000000000000000000" pitchFamily="2" charset="2"/>
              <a:buChar char="n"/>
              <a:defRPr/>
            </a:pPr>
            <a:r>
              <a:rPr lang="zh-CN" altLang="en-US" sz="2400" b="1" dirty="0"/>
              <a:t>基差风险</a:t>
            </a:r>
            <a:r>
              <a:rPr lang="zh-CN" altLang="en-US" sz="2400" dirty="0"/>
              <a:t>是天气衍生金融工具的又一重要风险。当合约标的指数指向的区域与套期保值者希望覆盖的区域不一致时，或者指数与套期保值价值不充分相关（如以温度指数套期保值光照时长）时就会产生这种风险。</a:t>
            </a:r>
            <a:endParaRPr lang="en-US" altLang="zh-CN" sz="2400" dirty="0"/>
          </a:p>
          <a:p>
            <a:pPr marL="1257300" lvl="2" indent="-342900">
              <a:lnSpc>
                <a:spcPct val="150000"/>
              </a:lnSpc>
              <a:buFont typeface="Wingdings" panose="05000000000000000000" pitchFamily="2" charset="2"/>
              <a:buChar char="n"/>
              <a:defRPr/>
            </a:pPr>
            <a:r>
              <a:rPr lang="en-US" altLang="zh-CN" sz="2000" dirty="0"/>
              <a:t>OTC</a:t>
            </a:r>
            <a:r>
              <a:rPr lang="zh-CN" altLang="en-US" sz="2000" dirty="0"/>
              <a:t>与场内交易均存在基差风险，但其成因并不相同，依次源自流动性和灵活性问题。具体而言，场外合约理论上能够</a:t>
            </a:r>
            <a:r>
              <a:rPr lang="zh-CN" altLang="en-US" sz="2000" b="1" dirty="0"/>
              <a:t>按需定制</a:t>
            </a:r>
            <a:r>
              <a:rPr lang="zh-CN" altLang="en-US" sz="2000" dirty="0"/>
              <a:t>以避免区域不一致导致的基差风险，但这类定制合约通常面临严重的</a:t>
            </a:r>
            <a:r>
              <a:rPr lang="zh-CN" altLang="en-US" sz="2000" b="1" dirty="0"/>
              <a:t>流动性</a:t>
            </a:r>
            <a:r>
              <a:rPr lang="zh-CN" altLang="en-US" sz="2000" dirty="0"/>
              <a:t>风险。因此，场外市场的套期保值交易仍然以温度指数合约为主。与其他天气变量相比，受温度影响的交易者更多，温度指数合约的流动性相对更好。</a:t>
            </a:r>
            <a:endParaRPr lang="en-US" altLang="zh-CN" sz="2000" dirty="0"/>
          </a:p>
          <a:p>
            <a:pPr marL="1257300" lvl="2" indent="-342900">
              <a:lnSpc>
                <a:spcPct val="150000"/>
              </a:lnSpc>
              <a:buFont typeface="Wingdings" panose="05000000000000000000" pitchFamily="2" charset="2"/>
              <a:buChar char="n"/>
              <a:defRPr/>
            </a:pPr>
            <a:r>
              <a:rPr lang="zh-CN" altLang="en-US" sz="2000" dirty="0"/>
              <a:t>场内合约经过标准化设计并指定基础指数的类型，但这些基础指数</a:t>
            </a:r>
            <a:r>
              <a:rPr lang="zh-CN" altLang="en-US" sz="2000" b="1" dirty="0"/>
              <a:t>仅覆盖几个区域</a:t>
            </a:r>
            <a:r>
              <a:rPr lang="zh-CN" altLang="en-US" sz="2000" dirty="0"/>
              <a:t>。这意味着其他区域的套期保值交易者需要承担指数选择和区域差异带来的基差风险。 </a:t>
            </a:r>
            <a:endParaRPr lang="zh-CN" altLang="en-US" sz="1600" dirty="0"/>
          </a:p>
        </p:txBody>
      </p:sp>
    </p:spTree>
    <p:extLst>
      <p:ext uri="{BB962C8B-B14F-4D97-AF65-F5344CB8AC3E}">
        <p14:creationId xmlns:p14="http://schemas.microsoft.com/office/powerpoint/2010/main" val="14370612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A79561B-9498-F508-31AF-BFB32BB20876}"/>
              </a:ext>
            </a:extLst>
          </p:cNvPr>
          <p:cNvSpPr>
            <a:spLocks noGrp="1"/>
          </p:cNvSpPr>
          <p:nvPr>
            <p:ph type="title"/>
          </p:nvPr>
        </p:nvSpPr>
        <p:spPr>
          <a:xfrm>
            <a:off x="381000" y="137160"/>
            <a:ext cx="6688138" cy="553998"/>
          </a:xfrm>
        </p:spPr>
        <p:txBody>
          <a:bodyPr/>
          <a:lstStyle/>
          <a:p>
            <a:r>
              <a:rPr lang="zh-CN" altLang="en-US" dirty="0"/>
              <a:t>天气衍生金融工具</a:t>
            </a:r>
          </a:p>
        </p:txBody>
      </p:sp>
      <p:sp>
        <p:nvSpPr>
          <p:cNvPr id="5" name="AutoShape 4" descr="https://pics2.baidu.com/feed/34fae6cd7b899e51215d048881a5303bc9950d61.jpeg?token=d72a8c52cb8e0333e3f9803b39c6df67">
            <a:extLst>
              <a:ext uri="{FF2B5EF4-FFF2-40B4-BE49-F238E27FC236}">
                <a16:creationId xmlns:a16="http://schemas.microsoft.com/office/drawing/2014/main" id="{D9C9F93D-2398-BE18-3806-630F359E5262}"/>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
        <p:nvSpPr>
          <p:cNvPr id="7" name="矩形 6">
            <a:extLst>
              <a:ext uri="{FF2B5EF4-FFF2-40B4-BE49-F238E27FC236}">
                <a16:creationId xmlns:a16="http://schemas.microsoft.com/office/drawing/2014/main" id="{7A663A1C-D324-0BEF-BB0F-1F54B7A13EED}"/>
              </a:ext>
            </a:extLst>
          </p:cNvPr>
          <p:cNvSpPr/>
          <p:nvPr/>
        </p:nvSpPr>
        <p:spPr>
          <a:xfrm>
            <a:off x="650757" y="958237"/>
            <a:ext cx="10886820" cy="5012398"/>
          </a:xfrm>
          <a:prstGeom prst="rect">
            <a:avLst/>
          </a:prstGeom>
        </p:spPr>
        <p:txBody>
          <a:bodyPr wrap="square">
            <a:spAutoFit/>
          </a:bodyPr>
          <a:lstStyle/>
          <a:p>
            <a:pPr marL="342900" marR="0" lvl="0" indent="-342900" algn="l" defTabSz="914400" rtl="0" eaLnBrk="1" fontAlgn="auto" latinLnBrk="0" hangingPunct="1">
              <a:lnSpc>
                <a:spcPct val="150000"/>
              </a:lnSpc>
              <a:spcBef>
                <a:spcPts val="0"/>
              </a:spcBef>
              <a:spcAft>
                <a:spcPts val="0"/>
              </a:spcAft>
              <a:buClrTx/>
              <a:buSzTx/>
              <a:buFont typeface="Wingdings" panose="05000000000000000000" pitchFamily="2" charset="2"/>
              <a:buChar char="n"/>
              <a:tabLst/>
              <a:defRPr/>
            </a:pPr>
            <a:r>
              <a:rPr lang="zh-CN" altLang="en-US" sz="2400" b="1"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场外市场与场内市场</a:t>
            </a:r>
            <a:endParaRPr kumimoji="0" lang="en-US" altLang="zh-CN" sz="2400" b="1" i="0" u="none" strike="noStrike" kern="1200" cap="none" spc="0" normalizeH="0" baseline="0" noProof="0" dirty="0">
              <a:ln>
                <a:noFill/>
              </a:ln>
              <a:solidFill>
                <a:srgbClr val="00B050"/>
              </a:solidFill>
              <a:effectLst/>
              <a:uLnTx/>
              <a:uFillTx/>
              <a:latin typeface="微软雅黑" panose="020B0503020204020204" pitchFamily="34" charset="-122"/>
              <a:ea typeface="微软雅黑" panose="020B0503020204020204" pitchFamily="34" charset="-122"/>
              <a:cs typeface="Times New Roman" panose="02020603050405020304" pitchFamily="18" charset="0"/>
            </a:endParaRPr>
          </a:p>
          <a:p>
            <a:pPr marL="800100" lvl="1" indent="-342900">
              <a:lnSpc>
                <a:spcPct val="150000"/>
              </a:lnSpc>
              <a:buFont typeface="Wingdings" panose="05000000000000000000" pitchFamily="2" charset="2"/>
              <a:buChar char="n"/>
              <a:defRPr/>
            </a:pPr>
            <a:r>
              <a:rPr lang="zh-CN" altLang="en-US" sz="2400" b="1" dirty="0"/>
              <a:t>流动性风险</a:t>
            </a:r>
            <a:r>
              <a:rPr lang="zh-CN" altLang="en-US" sz="2400" dirty="0"/>
              <a:t>是指天气衍生金融工具缺乏交易对手方的风险，对衍生品定价有重大影响。</a:t>
            </a:r>
            <a:endParaRPr lang="en-US" altLang="zh-CN" sz="2400" dirty="0"/>
          </a:p>
          <a:p>
            <a:pPr marL="800100" lvl="1" indent="-342900">
              <a:lnSpc>
                <a:spcPct val="150000"/>
              </a:lnSpc>
              <a:buFont typeface="Wingdings" panose="05000000000000000000" pitchFamily="2" charset="2"/>
              <a:buChar char="n"/>
              <a:defRPr/>
            </a:pPr>
            <a:r>
              <a:rPr lang="zh-CN" altLang="en-US" sz="2400" dirty="0"/>
              <a:t>流动性风险主要涉及场外市场，但场内市场也存在一定的流动性风险。指定地点的基础指数包含固有的流动性问题，加之目前天气衍生金融工具市场交易者多为套期保值者，</a:t>
            </a:r>
            <a:r>
              <a:rPr lang="zh-CN" altLang="en-US" sz="2400" b="1" dirty="0"/>
              <a:t>缺乏套利和投机者</a:t>
            </a:r>
            <a:r>
              <a:rPr lang="zh-CN" altLang="en-US" sz="2400" dirty="0"/>
              <a:t>来提供流动性。</a:t>
            </a:r>
            <a:endParaRPr lang="en-US" altLang="zh-CN" sz="2400" dirty="0"/>
          </a:p>
          <a:p>
            <a:pPr marL="800100" lvl="1" indent="-342900">
              <a:lnSpc>
                <a:spcPct val="150000"/>
              </a:lnSpc>
              <a:buFont typeface="Wingdings" panose="05000000000000000000" pitchFamily="2" charset="2"/>
              <a:buChar char="n"/>
              <a:defRPr/>
            </a:pPr>
            <a:r>
              <a:rPr lang="zh-CN" altLang="en-US" sz="2400" dirty="0"/>
              <a:t>此外，流动性与衍生品定价有关，流动性不足使市场缺乏高质量天气衍生金融工具定价数据。当市场通过溢价来补偿衍生品估值挑战时，天气衍生金融工具对交易者的吸引力下降，进而其流动性问题愈发严重。 </a:t>
            </a:r>
          </a:p>
        </p:txBody>
      </p:sp>
    </p:spTree>
    <p:extLst>
      <p:ext uri="{BB962C8B-B14F-4D97-AF65-F5344CB8AC3E}">
        <p14:creationId xmlns:p14="http://schemas.microsoft.com/office/powerpoint/2010/main" val="25174893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A79561B-9498-F508-31AF-BFB32BB20876}"/>
              </a:ext>
            </a:extLst>
          </p:cNvPr>
          <p:cNvSpPr>
            <a:spLocks noGrp="1"/>
          </p:cNvSpPr>
          <p:nvPr>
            <p:ph type="title"/>
          </p:nvPr>
        </p:nvSpPr>
        <p:spPr>
          <a:xfrm>
            <a:off x="381000" y="137160"/>
            <a:ext cx="6688138" cy="553998"/>
          </a:xfrm>
        </p:spPr>
        <p:txBody>
          <a:bodyPr/>
          <a:lstStyle/>
          <a:p>
            <a:r>
              <a:rPr lang="zh-CN" altLang="en-US" dirty="0"/>
              <a:t>天气衍生金融工具</a:t>
            </a:r>
          </a:p>
        </p:txBody>
      </p:sp>
      <p:sp>
        <p:nvSpPr>
          <p:cNvPr id="5" name="AutoShape 4" descr="https://pics2.baidu.com/feed/34fae6cd7b899e51215d048881a5303bc9950d61.jpeg?token=d72a8c52cb8e0333e3f9803b39c6df67">
            <a:extLst>
              <a:ext uri="{FF2B5EF4-FFF2-40B4-BE49-F238E27FC236}">
                <a16:creationId xmlns:a16="http://schemas.microsoft.com/office/drawing/2014/main" id="{D9C9F93D-2398-BE18-3806-630F359E5262}"/>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
        <p:nvSpPr>
          <p:cNvPr id="7" name="矩形 6">
            <a:extLst>
              <a:ext uri="{FF2B5EF4-FFF2-40B4-BE49-F238E27FC236}">
                <a16:creationId xmlns:a16="http://schemas.microsoft.com/office/drawing/2014/main" id="{7A663A1C-D324-0BEF-BB0F-1F54B7A13EED}"/>
              </a:ext>
            </a:extLst>
          </p:cNvPr>
          <p:cNvSpPr/>
          <p:nvPr/>
        </p:nvSpPr>
        <p:spPr>
          <a:xfrm>
            <a:off x="650757" y="958237"/>
            <a:ext cx="10886820" cy="4458400"/>
          </a:xfrm>
          <a:prstGeom prst="rect">
            <a:avLst/>
          </a:prstGeom>
        </p:spPr>
        <p:txBody>
          <a:bodyPr wrap="square">
            <a:spAutoFit/>
          </a:bodyPr>
          <a:lstStyle/>
          <a:p>
            <a:pPr marL="342900" marR="0" lvl="0" indent="-342900" algn="l" defTabSz="914400" rtl="0" eaLnBrk="1" fontAlgn="auto" latinLnBrk="0" hangingPunct="1">
              <a:lnSpc>
                <a:spcPct val="150000"/>
              </a:lnSpc>
              <a:spcBef>
                <a:spcPts val="0"/>
              </a:spcBef>
              <a:spcAft>
                <a:spcPts val="0"/>
              </a:spcAft>
              <a:buClrTx/>
              <a:buSzTx/>
              <a:buFont typeface="Wingdings" panose="05000000000000000000" pitchFamily="2" charset="2"/>
              <a:buChar char="n"/>
              <a:tabLst/>
              <a:defRPr/>
            </a:pPr>
            <a:r>
              <a:rPr lang="zh-CN" altLang="en-US" sz="2400" b="1"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场外市场与场内市场</a:t>
            </a:r>
            <a:endParaRPr kumimoji="0" lang="en-US" altLang="zh-CN" sz="2400" b="1" i="0" u="none" strike="noStrike" kern="1200" cap="none" spc="0" normalizeH="0" baseline="0" noProof="0" dirty="0">
              <a:ln>
                <a:noFill/>
              </a:ln>
              <a:solidFill>
                <a:srgbClr val="00B050"/>
              </a:solidFill>
              <a:effectLst/>
              <a:uLnTx/>
              <a:uFillTx/>
              <a:latin typeface="微软雅黑" panose="020B0503020204020204" pitchFamily="34" charset="-122"/>
              <a:ea typeface="微软雅黑" panose="020B0503020204020204" pitchFamily="34" charset="-122"/>
              <a:cs typeface="Times New Roman" panose="02020603050405020304" pitchFamily="18" charset="0"/>
            </a:endParaRPr>
          </a:p>
          <a:p>
            <a:pPr marL="800100" lvl="1" indent="-342900">
              <a:lnSpc>
                <a:spcPct val="150000"/>
              </a:lnSpc>
              <a:buFont typeface="Wingdings" panose="05000000000000000000" pitchFamily="2" charset="2"/>
              <a:buChar char="n"/>
              <a:defRPr/>
            </a:pPr>
            <a:r>
              <a:rPr lang="zh-CN" altLang="en-US" sz="2400" b="1" dirty="0"/>
              <a:t>操作风险</a:t>
            </a:r>
            <a:r>
              <a:rPr lang="zh-CN" altLang="en-US" sz="2400" dirty="0"/>
              <a:t>是合约在执行到结算阶段缺乏效率和可靠性而导致交易者遭受财务损失的风险。</a:t>
            </a:r>
            <a:endParaRPr lang="en-US" altLang="zh-CN" sz="2400" dirty="0"/>
          </a:p>
          <a:p>
            <a:pPr marL="800100" lvl="1" indent="-342900">
              <a:lnSpc>
                <a:spcPct val="150000"/>
              </a:lnSpc>
              <a:buFont typeface="Wingdings" panose="05000000000000000000" pitchFamily="2" charset="2"/>
              <a:buChar char="n"/>
              <a:defRPr/>
            </a:pPr>
            <a:r>
              <a:rPr lang="zh-CN" altLang="en-US" sz="2400" dirty="0"/>
              <a:t>在天气衍生金融工具交易中，冗余中介将提高参与成本，而降低操作效率。市场需要持续不断地调整数据以尽可能保证市场参与者之间的信息一致性。这有助于降低信用风险，但却会提升市场参与成本。</a:t>
            </a:r>
            <a:endParaRPr lang="en-US" altLang="zh-CN" sz="2400" dirty="0"/>
          </a:p>
          <a:p>
            <a:pPr marL="800100" lvl="1" indent="-342900">
              <a:lnSpc>
                <a:spcPct val="150000"/>
              </a:lnSpc>
              <a:buFont typeface="Wingdings" panose="05000000000000000000" pitchFamily="2" charset="2"/>
              <a:buChar char="n"/>
              <a:defRPr/>
            </a:pPr>
            <a:r>
              <a:rPr lang="zh-CN" altLang="en-US" sz="2400" dirty="0"/>
              <a:t>操作不可靠性主要来自人为失误或资不抵债交易者的行为。场内交易统一以</a:t>
            </a:r>
            <a:r>
              <a:rPr lang="en-US" altLang="zh-CN" sz="2400" dirty="0"/>
              <a:t>CCPs</a:t>
            </a:r>
            <a:r>
              <a:rPr lang="zh-CN" altLang="en-US" sz="2400" dirty="0"/>
              <a:t>为交易对手，因而更容易潜藏操作风险。 </a:t>
            </a:r>
            <a:endParaRPr lang="zh-CN" altLang="en-US" sz="1600" dirty="0"/>
          </a:p>
        </p:txBody>
      </p:sp>
    </p:spTree>
    <p:extLst>
      <p:ext uri="{BB962C8B-B14F-4D97-AF65-F5344CB8AC3E}">
        <p14:creationId xmlns:p14="http://schemas.microsoft.com/office/powerpoint/2010/main" val="29227147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A79561B-9498-F508-31AF-BFB32BB20876}"/>
              </a:ext>
            </a:extLst>
          </p:cNvPr>
          <p:cNvSpPr>
            <a:spLocks noGrp="1"/>
          </p:cNvSpPr>
          <p:nvPr>
            <p:ph type="title"/>
          </p:nvPr>
        </p:nvSpPr>
        <p:spPr>
          <a:xfrm>
            <a:off x="381000" y="137160"/>
            <a:ext cx="6688138" cy="553998"/>
          </a:xfrm>
        </p:spPr>
        <p:txBody>
          <a:bodyPr/>
          <a:lstStyle/>
          <a:p>
            <a:r>
              <a:rPr lang="zh-CN" altLang="en-US" dirty="0"/>
              <a:t>天气衍生金融工具</a:t>
            </a:r>
          </a:p>
        </p:txBody>
      </p:sp>
      <p:sp>
        <p:nvSpPr>
          <p:cNvPr id="5" name="AutoShape 4" descr="https://pics2.baidu.com/feed/34fae6cd7b899e51215d048881a5303bc9950d61.jpeg?token=d72a8c52cb8e0333e3f9803b39c6df67">
            <a:extLst>
              <a:ext uri="{FF2B5EF4-FFF2-40B4-BE49-F238E27FC236}">
                <a16:creationId xmlns:a16="http://schemas.microsoft.com/office/drawing/2014/main" id="{D9C9F93D-2398-BE18-3806-630F359E5262}"/>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
        <p:nvSpPr>
          <p:cNvPr id="7" name="矩形 6">
            <a:extLst>
              <a:ext uri="{FF2B5EF4-FFF2-40B4-BE49-F238E27FC236}">
                <a16:creationId xmlns:a16="http://schemas.microsoft.com/office/drawing/2014/main" id="{7A663A1C-D324-0BEF-BB0F-1F54B7A13EED}"/>
              </a:ext>
            </a:extLst>
          </p:cNvPr>
          <p:cNvSpPr/>
          <p:nvPr/>
        </p:nvSpPr>
        <p:spPr>
          <a:xfrm>
            <a:off x="652590" y="1173390"/>
            <a:ext cx="10886820" cy="4458400"/>
          </a:xfrm>
          <a:prstGeom prst="rect">
            <a:avLst/>
          </a:prstGeom>
        </p:spPr>
        <p:txBody>
          <a:bodyPr wrap="square">
            <a:spAutoFit/>
          </a:bodyPr>
          <a:lstStyle/>
          <a:p>
            <a:pPr marL="342900" marR="0" lvl="0" indent="-342900" algn="l" defTabSz="914400" rtl="0" eaLnBrk="1" fontAlgn="auto" latinLnBrk="0" hangingPunct="1">
              <a:lnSpc>
                <a:spcPct val="150000"/>
              </a:lnSpc>
              <a:spcBef>
                <a:spcPts val="0"/>
              </a:spcBef>
              <a:spcAft>
                <a:spcPts val="0"/>
              </a:spcAft>
              <a:buClrTx/>
              <a:buSzTx/>
              <a:buFont typeface="Wingdings" panose="05000000000000000000" pitchFamily="2" charset="2"/>
              <a:buChar char="n"/>
              <a:tabLst/>
              <a:defRPr/>
            </a:pPr>
            <a:r>
              <a:rPr lang="zh-CN" altLang="en-US" sz="2400" b="1"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天气衍生金融工具市场功能</a:t>
            </a:r>
            <a:endParaRPr kumimoji="0" lang="en-US" altLang="zh-CN" sz="2400" b="1" i="0" u="none" strike="noStrike" kern="1200" cap="none" spc="0" normalizeH="0" baseline="0" noProof="0" dirty="0">
              <a:ln>
                <a:noFill/>
              </a:ln>
              <a:solidFill>
                <a:srgbClr val="00B050"/>
              </a:solidFill>
              <a:effectLst/>
              <a:uLnTx/>
              <a:uFillTx/>
              <a:latin typeface="微软雅黑" panose="020B0503020204020204" pitchFamily="34" charset="-122"/>
              <a:ea typeface="微软雅黑" panose="020B0503020204020204" pitchFamily="34" charset="-122"/>
              <a:cs typeface="Times New Roman" panose="02020603050405020304" pitchFamily="18" charset="0"/>
            </a:endParaRPr>
          </a:p>
          <a:p>
            <a:pPr marL="800100" lvl="1" indent="-342900">
              <a:lnSpc>
                <a:spcPct val="150000"/>
              </a:lnSpc>
              <a:buFont typeface="Wingdings" panose="05000000000000000000" pitchFamily="2" charset="2"/>
              <a:buChar char="n"/>
              <a:defRPr/>
            </a:pPr>
            <a:r>
              <a:rPr lang="zh-CN" altLang="en-US" sz="2400" b="1" dirty="0">
                <a:solidFill>
                  <a:srgbClr val="00B050"/>
                </a:solidFill>
              </a:rPr>
              <a:t>规避风险</a:t>
            </a:r>
          </a:p>
          <a:p>
            <a:pPr marL="800100" lvl="1" indent="-342900">
              <a:lnSpc>
                <a:spcPct val="150000"/>
              </a:lnSpc>
              <a:buFont typeface="Wingdings" panose="05000000000000000000" pitchFamily="2" charset="2"/>
              <a:buChar char="n"/>
              <a:defRPr/>
            </a:pPr>
            <a:r>
              <a:rPr lang="zh-CN" altLang="en-US" sz="2400" dirty="0"/>
              <a:t>天气衍生金融工具是为对冲天气风险而开发出来的以温度、降雨、降雪、风等天气指标为基础标的的金融衍生品，因而规避风险是其首要功能。</a:t>
            </a:r>
          </a:p>
          <a:p>
            <a:pPr marL="800100" lvl="1" indent="-342900">
              <a:lnSpc>
                <a:spcPct val="150000"/>
              </a:lnSpc>
              <a:buFont typeface="Wingdings" panose="05000000000000000000" pitchFamily="2" charset="2"/>
              <a:buChar char="n"/>
              <a:defRPr/>
            </a:pPr>
            <a:r>
              <a:rPr lang="zh-CN" altLang="en-US" sz="2400" dirty="0"/>
              <a:t>这一功能通过</a:t>
            </a:r>
            <a:r>
              <a:rPr lang="zh-CN" altLang="en-US" sz="2400" b="1" dirty="0">
                <a:solidFill>
                  <a:srgbClr val="00B050"/>
                </a:solidFill>
              </a:rPr>
              <a:t>套期保值</a:t>
            </a:r>
            <a:r>
              <a:rPr lang="zh-CN" altLang="en-US" sz="2400" dirty="0"/>
              <a:t>实现，即拥有天气风险敞口的公司根据自身需求在衍生品市场买进或卖出基于特定天气指数的天气衍生金融工具，并在未来某一时间对冲平仓，从而在天气风险来临并造成不利冲击时获得天气衍生金融工具市场的盈利冲抵。</a:t>
            </a:r>
          </a:p>
        </p:txBody>
      </p:sp>
    </p:spTree>
    <p:extLst>
      <p:ext uri="{BB962C8B-B14F-4D97-AF65-F5344CB8AC3E}">
        <p14:creationId xmlns:p14="http://schemas.microsoft.com/office/powerpoint/2010/main" val="227914156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A79561B-9498-F508-31AF-BFB32BB20876}"/>
              </a:ext>
            </a:extLst>
          </p:cNvPr>
          <p:cNvSpPr>
            <a:spLocks noGrp="1"/>
          </p:cNvSpPr>
          <p:nvPr>
            <p:ph type="title"/>
          </p:nvPr>
        </p:nvSpPr>
        <p:spPr>
          <a:xfrm>
            <a:off x="381000" y="137160"/>
            <a:ext cx="6688138" cy="553998"/>
          </a:xfrm>
        </p:spPr>
        <p:txBody>
          <a:bodyPr/>
          <a:lstStyle/>
          <a:p>
            <a:r>
              <a:rPr lang="zh-CN" altLang="en-US" dirty="0"/>
              <a:t>天气衍生金融工具</a:t>
            </a:r>
          </a:p>
        </p:txBody>
      </p:sp>
      <p:sp>
        <p:nvSpPr>
          <p:cNvPr id="5" name="AutoShape 4" descr="https://pics2.baidu.com/feed/34fae6cd7b899e51215d048881a5303bc9950d61.jpeg?token=d72a8c52cb8e0333e3f9803b39c6df67">
            <a:extLst>
              <a:ext uri="{FF2B5EF4-FFF2-40B4-BE49-F238E27FC236}">
                <a16:creationId xmlns:a16="http://schemas.microsoft.com/office/drawing/2014/main" id="{D9C9F93D-2398-BE18-3806-630F359E5262}"/>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
        <p:nvSpPr>
          <p:cNvPr id="7" name="矩形 6">
            <a:extLst>
              <a:ext uri="{FF2B5EF4-FFF2-40B4-BE49-F238E27FC236}">
                <a16:creationId xmlns:a16="http://schemas.microsoft.com/office/drawing/2014/main" id="{7A663A1C-D324-0BEF-BB0F-1F54B7A13EED}"/>
              </a:ext>
            </a:extLst>
          </p:cNvPr>
          <p:cNvSpPr/>
          <p:nvPr/>
        </p:nvSpPr>
        <p:spPr>
          <a:xfrm>
            <a:off x="652590" y="1173390"/>
            <a:ext cx="10886820" cy="4458400"/>
          </a:xfrm>
          <a:prstGeom prst="rect">
            <a:avLst/>
          </a:prstGeom>
        </p:spPr>
        <p:txBody>
          <a:bodyPr wrap="square">
            <a:spAutoFit/>
          </a:bodyPr>
          <a:lstStyle/>
          <a:p>
            <a:pPr marL="342900" marR="0" lvl="0" indent="-342900" algn="l" defTabSz="914400" rtl="0" eaLnBrk="1" fontAlgn="auto" latinLnBrk="0" hangingPunct="1">
              <a:lnSpc>
                <a:spcPct val="150000"/>
              </a:lnSpc>
              <a:spcBef>
                <a:spcPts val="0"/>
              </a:spcBef>
              <a:spcAft>
                <a:spcPts val="0"/>
              </a:spcAft>
              <a:buClrTx/>
              <a:buSzTx/>
              <a:buFont typeface="Wingdings" panose="05000000000000000000" pitchFamily="2" charset="2"/>
              <a:buChar char="n"/>
              <a:tabLst/>
              <a:defRPr/>
            </a:pPr>
            <a:r>
              <a:rPr lang="zh-CN" altLang="en-US" sz="2400" b="1"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天气衍生金融工具市场功能</a:t>
            </a:r>
            <a:endParaRPr kumimoji="0" lang="en-US" altLang="zh-CN" sz="2400" b="1" i="0" u="none" strike="noStrike" kern="1200" cap="none" spc="0" normalizeH="0" baseline="0" noProof="0" dirty="0">
              <a:ln>
                <a:noFill/>
              </a:ln>
              <a:solidFill>
                <a:srgbClr val="00B050"/>
              </a:solidFill>
              <a:effectLst/>
              <a:uLnTx/>
              <a:uFillTx/>
              <a:latin typeface="微软雅黑" panose="020B0503020204020204" pitchFamily="34" charset="-122"/>
              <a:ea typeface="微软雅黑" panose="020B0503020204020204" pitchFamily="34" charset="-122"/>
              <a:cs typeface="Times New Roman" panose="02020603050405020304" pitchFamily="18" charset="0"/>
            </a:endParaRPr>
          </a:p>
          <a:p>
            <a:pPr marL="800100" lvl="1" indent="-342900">
              <a:lnSpc>
                <a:spcPct val="150000"/>
              </a:lnSpc>
              <a:buFont typeface="Wingdings" panose="05000000000000000000" pitchFamily="2" charset="2"/>
              <a:buChar char="n"/>
              <a:defRPr/>
            </a:pPr>
            <a:r>
              <a:rPr lang="zh-CN" altLang="en-US" sz="2400" b="1" dirty="0">
                <a:solidFill>
                  <a:srgbClr val="00B050"/>
                </a:solidFill>
              </a:rPr>
              <a:t>反应天气变化</a:t>
            </a:r>
          </a:p>
          <a:p>
            <a:pPr marL="800100" lvl="1" indent="-342900">
              <a:lnSpc>
                <a:spcPct val="150000"/>
              </a:lnSpc>
              <a:buFont typeface="Wingdings" panose="05000000000000000000" pitchFamily="2" charset="2"/>
              <a:buChar char="n"/>
              <a:defRPr/>
            </a:pPr>
            <a:r>
              <a:rPr lang="zh-CN" altLang="en-US" sz="2400" dirty="0"/>
              <a:t>天气衍生金融工具以本身没有价格的天气指数为标的物，其交易者的竞争性定价使市场能够反应天气变化，而非发现现货的未来价格。</a:t>
            </a:r>
          </a:p>
          <a:p>
            <a:pPr marL="800100" lvl="1" indent="-342900">
              <a:lnSpc>
                <a:spcPct val="150000"/>
              </a:lnSpc>
              <a:buFont typeface="Wingdings" panose="05000000000000000000" pitchFamily="2" charset="2"/>
              <a:buChar char="n"/>
              <a:defRPr/>
            </a:pPr>
            <a:r>
              <a:rPr lang="zh-CN" altLang="en-US" sz="2400" dirty="0"/>
              <a:t>天气衍生金融工具市场中的众多交易者将自身有关天气变化的信息和经验带到市场中，通过判断、分析和预测天气走势给出自己的合理报价。</a:t>
            </a:r>
            <a:endParaRPr lang="en-US" altLang="zh-CN" sz="2400" dirty="0"/>
          </a:p>
          <a:p>
            <a:pPr marL="800100" lvl="1" indent="-342900">
              <a:lnSpc>
                <a:spcPct val="150000"/>
              </a:lnSpc>
              <a:buFont typeface="Wingdings" panose="05000000000000000000" pitchFamily="2" charset="2"/>
              <a:buChar char="n"/>
              <a:defRPr/>
            </a:pPr>
            <a:r>
              <a:rPr lang="zh-CN" altLang="en-US" sz="2400" dirty="0"/>
              <a:t>天气衍生金融工具场内市场的建立进一步提高了市场透明度，有助于形成公正价格。</a:t>
            </a:r>
          </a:p>
        </p:txBody>
      </p:sp>
    </p:spTree>
    <p:extLst>
      <p:ext uri="{BB962C8B-B14F-4D97-AF65-F5344CB8AC3E}">
        <p14:creationId xmlns:p14="http://schemas.microsoft.com/office/powerpoint/2010/main" val="376094164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A79561B-9498-F508-31AF-BFB32BB20876}"/>
              </a:ext>
            </a:extLst>
          </p:cNvPr>
          <p:cNvSpPr>
            <a:spLocks noGrp="1"/>
          </p:cNvSpPr>
          <p:nvPr>
            <p:ph type="title"/>
          </p:nvPr>
        </p:nvSpPr>
        <p:spPr>
          <a:xfrm>
            <a:off x="381000" y="137160"/>
            <a:ext cx="6688138" cy="553998"/>
          </a:xfrm>
        </p:spPr>
        <p:txBody>
          <a:bodyPr/>
          <a:lstStyle/>
          <a:p>
            <a:r>
              <a:rPr lang="zh-CN" altLang="en-US" dirty="0"/>
              <a:t>天气衍生金融工具</a:t>
            </a:r>
          </a:p>
        </p:txBody>
      </p:sp>
      <p:sp>
        <p:nvSpPr>
          <p:cNvPr id="5" name="AutoShape 4" descr="https://pics2.baidu.com/feed/34fae6cd7b899e51215d048881a5303bc9950d61.jpeg?token=d72a8c52cb8e0333e3f9803b39c6df67">
            <a:extLst>
              <a:ext uri="{FF2B5EF4-FFF2-40B4-BE49-F238E27FC236}">
                <a16:creationId xmlns:a16="http://schemas.microsoft.com/office/drawing/2014/main" id="{D9C9F93D-2398-BE18-3806-630F359E5262}"/>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
        <p:nvSpPr>
          <p:cNvPr id="7" name="矩形 6">
            <a:extLst>
              <a:ext uri="{FF2B5EF4-FFF2-40B4-BE49-F238E27FC236}">
                <a16:creationId xmlns:a16="http://schemas.microsoft.com/office/drawing/2014/main" id="{7A663A1C-D324-0BEF-BB0F-1F54B7A13EED}"/>
              </a:ext>
            </a:extLst>
          </p:cNvPr>
          <p:cNvSpPr/>
          <p:nvPr/>
        </p:nvSpPr>
        <p:spPr>
          <a:xfrm>
            <a:off x="652590" y="1173390"/>
            <a:ext cx="10886820" cy="5012398"/>
          </a:xfrm>
          <a:prstGeom prst="rect">
            <a:avLst/>
          </a:prstGeom>
        </p:spPr>
        <p:txBody>
          <a:bodyPr wrap="square">
            <a:spAutoFit/>
          </a:bodyPr>
          <a:lstStyle/>
          <a:p>
            <a:pPr marL="342900" marR="0" lvl="0" indent="-342900" algn="l" defTabSz="914400" rtl="0" eaLnBrk="1" fontAlgn="auto" latinLnBrk="0" hangingPunct="1">
              <a:lnSpc>
                <a:spcPct val="150000"/>
              </a:lnSpc>
              <a:spcBef>
                <a:spcPts val="0"/>
              </a:spcBef>
              <a:spcAft>
                <a:spcPts val="0"/>
              </a:spcAft>
              <a:buClrTx/>
              <a:buSzTx/>
              <a:buFont typeface="Wingdings" panose="05000000000000000000" pitchFamily="2" charset="2"/>
              <a:buChar char="n"/>
              <a:tabLst/>
              <a:defRPr/>
            </a:pPr>
            <a:r>
              <a:rPr lang="zh-CN" altLang="en-US" sz="2400" b="1"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天气衍生金融工具市场功能</a:t>
            </a:r>
            <a:endParaRPr kumimoji="0" lang="en-US" altLang="zh-CN" sz="2400" b="1" i="0" u="none" strike="noStrike" kern="1200" cap="none" spc="0" normalizeH="0" baseline="0" noProof="0" dirty="0">
              <a:ln>
                <a:noFill/>
              </a:ln>
              <a:solidFill>
                <a:srgbClr val="00B050"/>
              </a:solidFill>
              <a:effectLst/>
              <a:uLnTx/>
              <a:uFillTx/>
              <a:latin typeface="微软雅黑" panose="020B0503020204020204" pitchFamily="34" charset="-122"/>
              <a:ea typeface="微软雅黑" panose="020B0503020204020204" pitchFamily="34" charset="-122"/>
              <a:cs typeface="Times New Roman" panose="02020603050405020304" pitchFamily="18" charset="0"/>
            </a:endParaRPr>
          </a:p>
          <a:p>
            <a:pPr marL="800100" lvl="1" indent="-342900">
              <a:lnSpc>
                <a:spcPct val="150000"/>
              </a:lnSpc>
              <a:buFont typeface="Wingdings" panose="05000000000000000000" pitchFamily="2" charset="2"/>
              <a:buChar char="n"/>
              <a:defRPr/>
            </a:pPr>
            <a:r>
              <a:rPr lang="zh-CN" altLang="en-US" sz="2400" b="1" dirty="0">
                <a:solidFill>
                  <a:srgbClr val="00B050"/>
                </a:solidFill>
              </a:rPr>
              <a:t>资产配置</a:t>
            </a:r>
          </a:p>
          <a:p>
            <a:pPr marL="800100" lvl="1" indent="-342900">
              <a:lnSpc>
                <a:spcPct val="150000"/>
              </a:lnSpc>
              <a:buFont typeface="Wingdings" panose="05000000000000000000" pitchFamily="2" charset="2"/>
              <a:buChar char="n"/>
              <a:defRPr/>
            </a:pPr>
            <a:r>
              <a:rPr lang="zh-CN" altLang="en-US" sz="2400" dirty="0"/>
              <a:t>天气衍生金融工具作为一类全新的金融资产在资产配置方面极富潜力。分别以大宗商品、股票、固定收益证券和其他天气衍生金融工具为有效前沿，一项天气衍生金融工具可以通过多种方式参与创建盈利的</a:t>
            </a:r>
            <a:r>
              <a:rPr lang="zh-CN" altLang="en-US" sz="2400" b="1" dirty="0"/>
              <a:t>投资组合</a:t>
            </a:r>
            <a:r>
              <a:rPr lang="zh-CN" altLang="en-US" sz="2400" dirty="0"/>
              <a:t>。</a:t>
            </a:r>
          </a:p>
          <a:p>
            <a:pPr marL="800100" lvl="1" indent="-342900">
              <a:lnSpc>
                <a:spcPct val="150000"/>
              </a:lnSpc>
              <a:buFont typeface="Wingdings" panose="05000000000000000000" pitchFamily="2" charset="2"/>
              <a:buChar char="n"/>
              <a:defRPr/>
            </a:pPr>
            <a:r>
              <a:rPr lang="zh-CN" altLang="en-US" sz="2400" dirty="0"/>
              <a:t>例如，利用天气与大宗商品价格之间的相关性，可以构建大宗商品交易与天气衍生金融工具的投资组合，以达到降低风险和提高收益的作用；考虑到天气衍生金融工具与更广泛的金融资产之间缺乏相关性，它能够在股票和固定收益证券的投资组合中起到降低风险的作用。</a:t>
            </a:r>
          </a:p>
        </p:txBody>
      </p:sp>
    </p:spTree>
    <p:extLst>
      <p:ext uri="{BB962C8B-B14F-4D97-AF65-F5344CB8AC3E}">
        <p14:creationId xmlns:p14="http://schemas.microsoft.com/office/powerpoint/2010/main" val="60568919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A79561B-9498-F508-31AF-BFB32BB20876}"/>
              </a:ext>
            </a:extLst>
          </p:cNvPr>
          <p:cNvSpPr>
            <a:spLocks noGrp="1"/>
          </p:cNvSpPr>
          <p:nvPr>
            <p:ph type="title"/>
          </p:nvPr>
        </p:nvSpPr>
        <p:spPr>
          <a:xfrm>
            <a:off x="380999" y="137160"/>
            <a:ext cx="7525871" cy="1107996"/>
          </a:xfrm>
        </p:spPr>
        <p:txBody>
          <a:bodyPr/>
          <a:lstStyle/>
          <a:p>
            <a:r>
              <a:rPr lang="zh-CN" altLang="en-US" dirty="0"/>
              <a:t>天气衍生金融工具市场的发展趋势</a:t>
            </a:r>
          </a:p>
        </p:txBody>
      </p:sp>
      <p:sp>
        <p:nvSpPr>
          <p:cNvPr id="5" name="AutoShape 4" descr="https://pics2.baidu.com/feed/34fae6cd7b899e51215d048881a5303bc9950d61.jpeg?token=d72a8c52cb8e0333e3f9803b39c6df67">
            <a:extLst>
              <a:ext uri="{FF2B5EF4-FFF2-40B4-BE49-F238E27FC236}">
                <a16:creationId xmlns:a16="http://schemas.microsoft.com/office/drawing/2014/main" id="{D9C9F93D-2398-BE18-3806-630F359E5262}"/>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
        <p:nvSpPr>
          <p:cNvPr id="7" name="矩形 6">
            <a:extLst>
              <a:ext uri="{FF2B5EF4-FFF2-40B4-BE49-F238E27FC236}">
                <a16:creationId xmlns:a16="http://schemas.microsoft.com/office/drawing/2014/main" id="{7A663A1C-D324-0BEF-BB0F-1F54B7A13EED}"/>
              </a:ext>
            </a:extLst>
          </p:cNvPr>
          <p:cNvSpPr/>
          <p:nvPr/>
        </p:nvSpPr>
        <p:spPr>
          <a:xfrm>
            <a:off x="652590" y="1173390"/>
            <a:ext cx="10886820" cy="3905043"/>
          </a:xfrm>
          <a:prstGeom prst="rect">
            <a:avLst/>
          </a:prstGeom>
        </p:spPr>
        <p:txBody>
          <a:bodyPr wrap="square">
            <a:spAutoFit/>
          </a:bodyPr>
          <a:lstStyle/>
          <a:p>
            <a:pPr marL="342900" marR="0" lvl="0" indent="-342900" algn="l" defTabSz="914400" rtl="0" eaLnBrk="1" fontAlgn="auto" latinLnBrk="0" hangingPunct="1">
              <a:lnSpc>
                <a:spcPct val="150000"/>
              </a:lnSpc>
              <a:spcBef>
                <a:spcPts val="0"/>
              </a:spcBef>
              <a:spcAft>
                <a:spcPts val="0"/>
              </a:spcAft>
              <a:buClrTx/>
              <a:buSzTx/>
              <a:buFont typeface="Wingdings" panose="05000000000000000000" pitchFamily="2" charset="2"/>
              <a:buChar char="n"/>
              <a:tabLst/>
              <a:defRPr/>
            </a:pPr>
            <a:r>
              <a:rPr lang="zh-CN" altLang="en-US" sz="24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与境外市场相比，我国目前尚未开发标准化的天气衍生金融工具。</a:t>
            </a:r>
          </a:p>
          <a:p>
            <a:pPr marL="342900" marR="0" lvl="0" indent="-342900" algn="l" defTabSz="914400" rtl="0" eaLnBrk="1" fontAlgn="auto" latinLnBrk="0" hangingPunct="1">
              <a:lnSpc>
                <a:spcPct val="150000"/>
              </a:lnSpc>
              <a:spcBef>
                <a:spcPts val="0"/>
              </a:spcBef>
              <a:spcAft>
                <a:spcPts val="0"/>
              </a:spcAft>
              <a:buClrTx/>
              <a:buSzTx/>
              <a:buFont typeface="Wingdings" panose="05000000000000000000" pitchFamily="2" charset="2"/>
              <a:buChar char="n"/>
              <a:tabLst/>
              <a:defRPr/>
            </a:pPr>
            <a:r>
              <a:rPr lang="zh-CN" altLang="en-US" sz="24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但我国建立天气衍生金融工具市场的呼声一直存在，而完善的气象系统为相关产品的研发提供了良好的基础条件。</a:t>
            </a:r>
          </a:p>
          <a:p>
            <a:pPr marL="800100" lvl="1" indent="-342900">
              <a:lnSpc>
                <a:spcPct val="150000"/>
              </a:lnSpc>
              <a:buFont typeface="Wingdings" panose="05000000000000000000" pitchFamily="2" charset="2"/>
              <a:buChar char="n"/>
              <a:defRPr/>
            </a:pPr>
            <a:r>
              <a:rPr lang="zh-CN" altLang="en-US" sz="24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从</a:t>
            </a:r>
            <a:r>
              <a:rPr lang="zh-CN" altLang="en-US" sz="2400" b="1" dirty="0">
                <a:solidFill>
                  <a:srgbClr val="00B050"/>
                </a:solidFill>
                <a:latin typeface="微软雅黑" panose="020B0503020204020204" pitchFamily="34" charset="-122"/>
                <a:ea typeface="微软雅黑" panose="020B0503020204020204" pitchFamily="34" charset="-122"/>
                <a:cs typeface="Times New Roman" panose="02020603050405020304" pitchFamily="18" charset="0"/>
              </a:rPr>
              <a:t>政府部门</a:t>
            </a:r>
            <a:r>
              <a:rPr lang="zh-CN" altLang="en-US" sz="24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来看，与天气衍生金融工具市场开发有关的各类顶层设计文件和具体实施意见陆续印发。</a:t>
            </a:r>
          </a:p>
          <a:p>
            <a:pPr marL="800100" lvl="1" indent="-342900">
              <a:lnSpc>
                <a:spcPct val="150000"/>
              </a:lnSpc>
              <a:buFont typeface="Wingdings" panose="05000000000000000000" pitchFamily="2" charset="2"/>
              <a:buChar char="n"/>
              <a:defRPr/>
            </a:pPr>
            <a:r>
              <a:rPr lang="zh-CN" altLang="en-US" sz="24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从</a:t>
            </a:r>
            <a:r>
              <a:rPr lang="zh-CN" altLang="en-US" sz="2400" b="1" dirty="0">
                <a:solidFill>
                  <a:srgbClr val="00B050"/>
                </a:solidFill>
                <a:latin typeface="微软雅黑" panose="020B0503020204020204" pitchFamily="34" charset="-122"/>
                <a:ea typeface="微软雅黑" panose="020B0503020204020204" pitchFamily="34" charset="-122"/>
                <a:cs typeface="Times New Roman" panose="02020603050405020304" pitchFamily="18" charset="0"/>
              </a:rPr>
              <a:t>金融衍生品市场</a:t>
            </a:r>
            <a:r>
              <a:rPr lang="zh-CN" altLang="en-US" sz="24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来看，天气衍生金融工具的研发和上市成为各大期货交易所争相“抢滩”的赛道。</a:t>
            </a:r>
          </a:p>
        </p:txBody>
      </p:sp>
    </p:spTree>
    <p:extLst>
      <p:ext uri="{BB962C8B-B14F-4D97-AF65-F5344CB8AC3E}">
        <p14:creationId xmlns:p14="http://schemas.microsoft.com/office/powerpoint/2010/main" val="107962791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A79561B-9498-F508-31AF-BFB32BB20876}"/>
              </a:ext>
            </a:extLst>
          </p:cNvPr>
          <p:cNvSpPr>
            <a:spLocks noGrp="1"/>
          </p:cNvSpPr>
          <p:nvPr>
            <p:ph type="title"/>
          </p:nvPr>
        </p:nvSpPr>
        <p:spPr>
          <a:xfrm>
            <a:off x="380999" y="137160"/>
            <a:ext cx="7525871" cy="1107996"/>
          </a:xfrm>
        </p:spPr>
        <p:txBody>
          <a:bodyPr/>
          <a:lstStyle/>
          <a:p>
            <a:r>
              <a:rPr lang="zh-CN" altLang="en-US" dirty="0"/>
              <a:t>天气衍生金融工具市场的发展趋势</a:t>
            </a:r>
          </a:p>
        </p:txBody>
      </p:sp>
      <p:sp>
        <p:nvSpPr>
          <p:cNvPr id="5" name="AutoShape 4" descr="https://pics2.baidu.com/feed/34fae6cd7b899e51215d048881a5303bc9950d61.jpeg?token=d72a8c52cb8e0333e3f9803b39c6df67">
            <a:extLst>
              <a:ext uri="{FF2B5EF4-FFF2-40B4-BE49-F238E27FC236}">
                <a16:creationId xmlns:a16="http://schemas.microsoft.com/office/drawing/2014/main" id="{D9C9F93D-2398-BE18-3806-630F359E5262}"/>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
        <p:nvSpPr>
          <p:cNvPr id="7" name="矩形 6">
            <a:extLst>
              <a:ext uri="{FF2B5EF4-FFF2-40B4-BE49-F238E27FC236}">
                <a16:creationId xmlns:a16="http://schemas.microsoft.com/office/drawing/2014/main" id="{7A663A1C-D324-0BEF-BB0F-1F54B7A13EED}"/>
              </a:ext>
            </a:extLst>
          </p:cNvPr>
          <p:cNvSpPr/>
          <p:nvPr/>
        </p:nvSpPr>
        <p:spPr>
          <a:xfrm>
            <a:off x="652590" y="1173390"/>
            <a:ext cx="10886820" cy="5013039"/>
          </a:xfrm>
          <a:prstGeom prst="rect">
            <a:avLst/>
          </a:prstGeom>
        </p:spPr>
        <p:txBody>
          <a:bodyPr wrap="square">
            <a:spAutoFit/>
          </a:bodyPr>
          <a:lstStyle/>
          <a:p>
            <a:pPr marL="342900" marR="0" lvl="0" indent="-342900" algn="l" defTabSz="914400" rtl="0" eaLnBrk="1" fontAlgn="auto" latinLnBrk="0" hangingPunct="1">
              <a:lnSpc>
                <a:spcPct val="150000"/>
              </a:lnSpc>
              <a:spcBef>
                <a:spcPts val="0"/>
              </a:spcBef>
              <a:spcAft>
                <a:spcPts val="0"/>
              </a:spcAft>
              <a:buClrTx/>
              <a:buSzTx/>
              <a:buFont typeface="Wingdings" panose="05000000000000000000" pitchFamily="2" charset="2"/>
              <a:buChar char="n"/>
              <a:tabLst/>
              <a:defRPr/>
            </a:pPr>
            <a:r>
              <a:rPr lang="zh-CN" altLang="en-US" sz="24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未来我国发展天气衍生金融工具市场应当着眼于以下四个方面：</a:t>
            </a:r>
          </a:p>
          <a:p>
            <a:pPr marL="800100" lvl="1" indent="-342900">
              <a:lnSpc>
                <a:spcPct val="150000"/>
              </a:lnSpc>
              <a:buFont typeface="Wingdings" panose="05000000000000000000" pitchFamily="2" charset="2"/>
              <a:buChar char="n"/>
              <a:defRPr/>
            </a:pPr>
            <a:r>
              <a:rPr lang="zh-CN" altLang="en-US" sz="24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充分利用气象相关历史数据，提高中长期气象预报准确性并为</a:t>
            </a:r>
            <a:r>
              <a:rPr lang="zh-CN" altLang="en-US" sz="2400" b="1" dirty="0">
                <a:solidFill>
                  <a:srgbClr val="00B050"/>
                </a:solidFill>
                <a:latin typeface="微软雅黑" panose="020B0503020204020204" pitchFamily="34" charset="-122"/>
                <a:ea typeface="微软雅黑" panose="020B0503020204020204" pitchFamily="34" charset="-122"/>
                <a:cs typeface="Times New Roman" panose="02020603050405020304" pitchFamily="18" charset="0"/>
              </a:rPr>
              <a:t>天气指数编制和应用</a:t>
            </a:r>
            <a:r>
              <a:rPr lang="zh-CN" altLang="en-US" sz="24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提供基础资料；</a:t>
            </a:r>
          </a:p>
          <a:p>
            <a:pPr marL="800100" lvl="1" indent="-342900">
              <a:lnSpc>
                <a:spcPct val="150000"/>
              </a:lnSpc>
              <a:buFont typeface="Wingdings" panose="05000000000000000000" pitchFamily="2" charset="2"/>
              <a:buChar char="n"/>
              <a:defRPr/>
            </a:pPr>
            <a:r>
              <a:rPr lang="zh-CN" altLang="en-US" sz="24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根据实体经济发展的实际需求，借鉴国外市场先进经验对拟推出的天气衍生金融工具进行</a:t>
            </a:r>
            <a:r>
              <a:rPr lang="zh-CN" altLang="en-US" sz="2400" b="1" dirty="0">
                <a:solidFill>
                  <a:srgbClr val="00B050"/>
                </a:solidFill>
                <a:latin typeface="微软雅黑" panose="020B0503020204020204" pitchFamily="34" charset="-122"/>
                <a:ea typeface="微软雅黑" panose="020B0503020204020204" pitchFamily="34" charset="-122"/>
                <a:cs typeface="Times New Roman" panose="02020603050405020304" pitchFamily="18" charset="0"/>
              </a:rPr>
              <a:t>设计</a:t>
            </a:r>
            <a:r>
              <a:rPr lang="zh-CN" altLang="en-US" sz="24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和甄选；</a:t>
            </a:r>
          </a:p>
          <a:p>
            <a:pPr marL="800100" lvl="1" indent="-342900">
              <a:lnSpc>
                <a:spcPct val="150000"/>
              </a:lnSpc>
              <a:buFont typeface="Wingdings" panose="05000000000000000000" pitchFamily="2" charset="2"/>
              <a:buChar char="n"/>
              <a:defRPr/>
            </a:pPr>
            <a:r>
              <a:rPr lang="zh-CN" altLang="en-US" sz="24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尽早建立</a:t>
            </a:r>
            <a:r>
              <a:rPr lang="zh-CN" altLang="en-US" sz="2400" b="1" dirty="0">
                <a:solidFill>
                  <a:srgbClr val="00B050"/>
                </a:solidFill>
                <a:latin typeface="微软雅黑" panose="020B0503020204020204" pitchFamily="34" charset="-122"/>
                <a:ea typeface="微软雅黑" panose="020B0503020204020204" pitchFamily="34" charset="-122"/>
                <a:cs typeface="Times New Roman" panose="02020603050405020304" pitchFamily="18" charset="0"/>
              </a:rPr>
              <a:t>标准化天气衍生金融工具市场</a:t>
            </a:r>
            <a:r>
              <a:rPr lang="zh-CN" altLang="en-US" sz="24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，完善做市商制度以提高交易者积极性；</a:t>
            </a:r>
          </a:p>
          <a:p>
            <a:pPr marL="800100" lvl="1" indent="-342900">
              <a:lnSpc>
                <a:spcPct val="150000"/>
              </a:lnSpc>
              <a:buFont typeface="Wingdings" panose="05000000000000000000" pitchFamily="2" charset="2"/>
              <a:buChar char="n"/>
              <a:defRPr/>
            </a:pPr>
            <a:r>
              <a:rPr lang="zh-CN" altLang="en-US" sz="24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关注市场发展初期政府</a:t>
            </a:r>
            <a:r>
              <a:rPr lang="zh-CN" altLang="en-US" sz="2400" b="1" dirty="0">
                <a:solidFill>
                  <a:srgbClr val="00B050"/>
                </a:solidFill>
                <a:latin typeface="微软雅黑" panose="020B0503020204020204" pitchFamily="34" charset="-122"/>
                <a:ea typeface="微软雅黑" panose="020B0503020204020204" pitchFamily="34" charset="-122"/>
                <a:cs typeface="Times New Roman" panose="02020603050405020304" pitchFamily="18" charset="0"/>
              </a:rPr>
              <a:t>宏观调控</a:t>
            </a:r>
            <a:r>
              <a:rPr lang="zh-CN" altLang="en-US" sz="24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的重要性，加大政策扶持力度并疏通政策传导机制。</a:t>
            </a:r>
          </a:p>
        </p:txBody>
      </p:sp>
    </p:spTree>
    <p:extLst>
      <p:ext uri="{BB962C8B-B14F-4D97-AF65-F5344CB8AC3E}">
        <p14:creationId xmlns:p14="http://schemas.microsoft.com/office/powerpoint/2010/main" val="856630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A79561B-9498-F508-31AF-BFB32BB20876}"/>
              </a:ext>
            </a:extLst>
          </p:cNvPr>
          <p:cNvSpPr>
            <a:spLocks noGrp="1"/>
          </p:cNvSpPr>
          <p:nvPr>
            <p:ph type="title"/>
          </p:nvPr>
        </p:nvSpPr>
        <p:spPr/>
        <p:txBody>
          <a:bodyPr/>
          <a:lstStyle/>
          <a:p>
            <a:r>
              <a:rPr lang="zh-CN" altLang="en-US" dirty="0"/>
              <a:t>主要内容</a:t>
            </a:r>
          </a:p>
        </p:txBody>
      </p:sp>
      <p:grpSp>
        <p:nvGrpSpPr>
          <p:cNvPr id="3" name="组合 2"/>
          <p:cNvGrpSpPr/>
          <p:nvPr/>
        </p:nvGrpSpPr>
        <p:grpSpPr>
          <a:xfrm>
            <a:off x="2515720" y="1804097"/>
            <a:ext cx="7147859" cy="3790951"/>
            <a:chOff x="660399" y="1736724"/>
            <a:chExt cx="7147859" cy="3790951"/>
          </a:xfrm>
        </p:grpSpPr>
        <p:cxnSp>
          <p:nvCxnSpPr>
            <p:cNvPr id="112" name="直接连接符 111">
              <a:extLst>
                <a:ext uri="{FF2B5EF4-FFF2-40B4-BE49-F238E27FC236}">
                  <a16:creationId xmlns:a16="http://schemas.microsoft.com/office/drawing/2014/main" id="{9AA86507-044D-49AE-9E3A-3ED56475D2FC}"/>
                </a:ext>
              </a:extLst>
            </p:cNvPr>
            <p:cNvCxnSpPr>
              <a:cxnSpLocks/>
            </p:cNvCxnSpPr>
            <p:nvPr/>
          </p:nvCxnSpPr>
          <p:spPr>
            <a:xfrm>
              <a:off x="2660773" y="3632201"/>
              <a:ext cx="1905886" cy="0"/>
            </a:xfrm>
            <a:prstGeom prst="line">
              <a:avLst/>
            </a:prstGeom>
            <a:ln>
              <a:solidFill>
                <a:schemeClr val="tx1">
                  <a:lumMod val="50000"/>
                  <a:lumOff val="50000"/>
                  <a:alpha val="50000"/>
                </a:schemeClr>
              </a:solidFill>
              <a:headEnd type="oval" w="sm" len="sm"/>
              <a:tailEnd type="oval" w="sm" len="sm"/>
            </a:ln>
          </p:spPr>
          <p:style>
            <a:lnRef idx="1">
              <a:schemeClr val="accent1"/>
            </a:lnRef>
            <a:fillRef idx="0">
              <a:schemeClr val="accent1"/>
            </a:fillRef>
            <a:effectRef idx="0">
              <a:schemeClr val="accent1"/>
            </a:effectRef>
            <a:fontRef idx="minor">
              <a:schemeClr val="tx1"/>
            </a:fontRef>
          </p:style>
        </p:cxnSp>
        <p:cxnSp>
          <p:nvCxnSpPr>
            <p:cNvPr id="118" name="直接连接符 117">
              <a:extLst>
                <a:ext uri="{FF2B5EF4-FFF2-40B4-BE49-F238E27FC236}">
                  <a16:creationId xmlns:a16="http://schemas.microsoft.com/office/drawing/2014/main" id="{2FB15327-28B3-408E-B804-9D7D1EECBC98}"/>
                </a:ext>
              </a:extLst>
            </p:cNvPr>
            <p:cNvCxnSpPr>
              <a:cxnSpLocks/>
            </p:cNvCxnSpPr>
            <p:nvPr/>
          </p:nvCxnSpPr>
          <p:spPr>
            <a:xfrm>
              <a:off x="2469905" y="5114127"/>
              <a:ext cx="1905886" cy="1"/>
            </a:xfrm>
            <a:prstGeom prst="line">
              <a:avLst/>
            </a:prstGeom>
            <a:ln>
              <a:solidFill>
                <a:schemeClr val="tx1">
                  <a:lumMod val="50000"/>
                  <a:lumOff val="50000"/>
                  <a:alpha val="50000"/>
                </a:schemeClr>
              </a:solidFill>
              <a:headEnd type="oval" w="sm" len="sm"/>
            </a:ln>
          </p:spPr>
          <p:style>
            <a:lnRef idx="1">
              <a:schemeClr val="accent1"/>
            </a:lnRef>
            <a:fillRef idx="0">
              <a:schemeClr val="accent1"/>
            </a:fillRef>
            <a:effectRef idx="0">
              <a:schemeClr val="accent1"/>
            </a:effectRef>
            <a:fontRef idx="minor">
              <a:schemeClr val="tx1"/>
            </a:fontRef>
          </p:style>
        </p:cxnSp>
        <p:cxnSp>
          <p:nvCxnSpPr>
            <p:cNvPr id="115" name="直接连接符 114">
              <a:extLst>
                <a:ext uri="{FF2B5EF4-FFF2-40B4-BE49-F238E27FC236}">
                  <a16:creationId xmlns:a16="http://schemas.microsoft.com/office/drawing/2014/main" id="{6DF0785F-DE63-44B8-8B9E-5702E3BA8CAC}"/>
                </a:ext>
              </a:extLst>
            </p:cNvPr>
            <p:cNvCxnSpPr>
              <a:cxnSpLocks/>
            </p:cNvCxnSpPr>
            <p:nvPr/>
          </p:nvCxnSpPr>
          <p:spPr>
            <a:xfrm>
              <a:off x="2510614" y="2144851"/>
              <a:ext cx="1905886" cy="0"/>
            </a:xfrm>
            <a:prstGeom prst="line">
              <a:avLst/>
            </a:prstGeom>
            <a:ln>
              <a:solidFill>
                <a:schemeClr val="tx1">
                  <a:lumMod val="50000"/>
                  <a:lumOff val="50000"/>
                  <a:alpha val="50000"/>
                </a:schemeClr>
              </a:solidFill>
              <a:headEnd type="oval" w="sm" len="sm"/>
            </a:ln>
          </p:spPr>
          <p:style>
            <a:lnRef idx="1">
              <a:schemeClr val="accent1"/>
            </a:lnRef>
            <a:fillRef idx="0">
              <a:schemeClr val="accent1"/>
            </a:fillRef>
            <a:effectRef idx="0">
              <a:schemeClr val="accent1"/>
            </a:effectRef>
            <a:fontRef idx="minor">
              <a:schemeClr val="tx1"/>
            </a:fontRef>
          </p:style>
        </p:cxnSp>
        <p:cxnSp>
          <p:nvCxnSpPr>
            <p:cNvPr id="103" name="直接连接符 102">
              <a:extLst>
                <a:ext uri="{FF2B5EF4-FFF2-40B4-BE49-F238E27FC236}">
                  <a16:creationId xmlns:a16="http://schemas.microsoft.com/office/drawing/2014/main" id="{588C7862-CB2B-47DA-A788-7FC4C6EF8DD5}"/>
                </a:ext>
              </a:extLst>
            </p:cNvPr>
            <p:cNvCxnSpPr/>
            <p:nvPr/>
          </p:nvCxnSpPr>
          <p:spPr>
            <a:xfrm>
              <a:off x="6565718" y="2637794"/>
              <a:ext cx="0" cy="0"/>
            </a:xfrm>
            <a:prstGeom prst="line">
              <a:avLst/>
            </a:prstGeom>
            <a:ln>
              <a:solidFill>
                <a:schemeClr val="tx1">
                  <a:lumMod val="50000"/>
                  <a:lumOff val="50000"/>
                  <a:alpha val="50000"/>
                </a:schemeClr>
              </a:solidFill>
            </a:ln>
          </p:spPr>
          <p:style>
            <a:lnRef idx="1">
              <a:schemeClr val="accent1"/>
            </a:lnRef>
            <a:fillRef idx="0">
              <a:schemeClr val="accent1"/>
            </a:fillRef>
            <a:effectRef idx="0">
              <a:schemeClr val="accent1"/>
            </a:effectRef>
            <a:fontRef idx="minor">
              <a:schemeClr val="tx1"/>
            </a:fontRef>
          </p:style>
        </p:cxnSp>
        <p:sp>
          <p:nvSpPr>
            <p:cNvPr id="58" name="矩形: 圆角 57">
              <a:extLst>
                <a:ext uri="{FF2B5EF4-FFF2-40B4-BE49-F238E27FC236}">
                  <a16:creationId xmlns:a16="http://schemas.microsoft.com/office/drawing/2014/main" id="{7A7D2522-0758-4B6D-BB89-5202E2BFC3F7}"/>
                </a:ext>
              </a:extLst>
            </p:cNvPr>
            <p:cNvSpPr/>
            <p:nvPr/>
          </p:nvSpPr>
          <p:spPr>
            <a:xfrm flipH="1">
              <a:off x="660399" y="1736724"/>
              <a:ext cx="7147856" cy="825809"/>
            </a:xfrm>
            <a:prstGeom prst="roundRect">
              <a:avLst>
                <a:gd name="adj" fmla="val 50000"/>
              </a:avLst>
            </a:prstGeom>
            <a:gradFill>
              <a:gsLst>
                <a:gs pos="0">
                  <a:schemeClr val="accent1">
                    <a:lumMod val="60000"/>
                    <a:lumOff val="40000"/>
                  </a:schemeClr>
                </a:gs>
                <a:gs pos="60000">
                  <a:schemeClr val="accent1"/>
                </a:gs>
              </a:gsLst>
              <a:lin ang="2700000" scaled="0"/>
            </a:gradFill>
            <a:ln w="57150" cap="rnd">
              <a:noFill/>
              <a:prstDash val="solid"/>
              <a:round/>
            </a:ln>
            <a:effectLst>
              <a:outerShdw blurRad="76200" dist="50800" dir="5400000" algn="ctr" rotWithShape="0">
                <a:schemeClr val="accent1">
                  <a:alpha val="2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rmAutofit/>
            </a:bodyPr>
            <a:lstStyle/>
            <a:p>
              <a:pPr algn="ctr" defTabSz="913765"/>
              <a:r>
                <a:rPr lang="en-US" altLang="zh-CN" sz="2400" b="1" dirty="0">
                  <a:solidFill>
                    <a:schemeClr val="bg1"/>
                  </a:solidFill>
                </a:rPr>
                <a:t> </a:t>
              </a:r>
              <a:endParaRPr lang="zh-CN" altLang="en-US" sz="2400" b="1" dirty="0">
                <a:solidFill>
                  <a:schemeClr val="bg1"/>
                </a:solidFill>
              </a:endParaRPr>
            </a:p>
          </p:txBody>
        </p:sp>
        <p:sp>
          <p:nvSpPr>
            <p:cNvPr id="59" name="任意多边形: 形状 58">
              <a:extLst>
                <a:ext uri="{FF2B5EF4-FFF2-40B4-BE49-F238E27FC236}">
                  <a16:creationId xmlns:a16="http://schemas.microsoft.com/office/drawing/2014/main" id="{23D5441C-7B67-464E-910C-EBC02062BFAE}"/>
                </a:ext>
              </a:extLst>
            </p:cNvPr>
            <p:cNvSpPr/>
            <p:nvPr/>
          </p:nvSpPr>
          <p:spPr>
            <a:xfrm>
              <a:off x="660400" y="1737924"/>
              <a:ext cx="1141591" cy="826108"/>
            </a:xfrm>
            <a:custGeom>
              <a:avLst/>
              <a:gdLst>
                <a:gd name="connsiteX0" fmla="*/ 533614 w 1474793"/>
                <a:gd name="connsiteY0" fmla="*/ 0 h 1067228"/>
                <a:gd name="connsiteX1" fmla="*/ 641156 w 1474793"/>
                <a:gd name="connsiteY1" fmla="*/ 10841 h 1067228"/>
                <a:gd name="connsiteX2" fmla="*/ 642850 w 1474793"/>
                <a:gd name="connsiteY2" fmla="*/ 11367 h 1067228"/>
                <a:gd name="connsiteX3" fmla="*/ 643605 w 1474793"/>
                <a:gd name="connsiteY3" fmla="*/ 10579 h 1067228"/>
                <a:gd name="connsiteX4" fmla="*/ 730860 w 1474793"/>
                <a:gd name="connsiteY4" fmla="*/ 36748 h 1067228"/>
                <a:gd name="connsiteX5" fmla="*/ 741010 w 1474793"/>
                <a:gd name="connsiteY5" fmla="*/ 41837 h 1067228"/>
                <a:gd name="connsiteX6" fmla="*/ 741321 w 1474793"/>
                <a:gd name="connsiteY6" fmla="*/ 41934 h 1067228"/>
                <a:gd name="connsiteX7" fmla="*/ 742759 w 1474793"/>
                <a:gd name="connsiteY7" fmla="*/ 42714 h 1067228"/>
                <a:gd name="connsiteX8" fmla="*/ 811100 w 1474793"/>
                <a:gd name="connsiteY8" fmla="*/ 76983 h 1067228"/>
                <a:gd name="connsiteX9" fmla="*/ 825702 w 1474793"/>
                <a:gd name="connsiteY9" fmla="*/ 87735 h 1067228"/>
                <a:gd name="connsiteX10" fmla="*/ 831963 w 1474793"/>
                <a:gd name="connsiteY10" fmla="*/ 91133 h 1067228"/>
                <a:gd name="connsiteX11" fmla="*/ 845602 w 1474793"/>
                <a:gd name="connsiteY11" fmla="*/ 102387 h 1067228"/>
                <a:gd name="connsiteX12" fmla="*/ 882900 w 1474793"/>
                <a:gd name="connsiteY12" fmla="*/ 129847 h 1067228"/>
                <a:gd name="connsiteX13" fmla="*/ 898739 w 1474793"/>
                <a:gd name="connsiteY13" fmla="*/ 146228 h 1067228"/>
                <a:gd name="connsiteX14" fmla="*/ 910936 w 1474793"/>
                <a:gd name="connsiteY14" fmla="*/ 156292 h 1067228"/>
                <a:gd name="connsiteX15" fmla="*/ 925281 w 1474793"/>
                <a:gd name="connsiteY15" fmla="*/ 173678 h 1067228"/>
                <a:gd name="connsiteX16" fmla="*/ 944837 w 1474793"/>
                <a:gd name="connsiteY16" fmla="*/ 193903 h 1067228"/>
                <a:gd name="connsiteX17" fmla="*/ 959019 w 1474793"/>
                <a:gd name="connsiteY17" fmla="*/ 214569 h 1067228"/>
                <a:gd name="connsiteX18" fmla="*/ 976095 w 1474793"/>
                <a:gd name="connsiteY18" fmla="*/ 235265 h 1067228"/>
                <a:gd name="connsiteX19" fmla="*/ 986966 w 1474793"/>
                <a:gd name="connsiteY19" fmla="*/ 255294 h 1067228"/>
                <a:gd name="connsiteX20" fmla="*/ 995488 w 1474793"/>
                <a:gd name="connsiteY20" fmla="*/ 267712 h 1067228"/>
                <a:gd name="connsiteX21" fmla="*/ 1005676 w 1474793"/>
                <a:gd name="connsiteY21" fmla="*/ 289764 h 1067228"/>
                <a:gd name="connsiteX22" fmla="*/ 1025294 w 1474793"/>
                <a:gd name="connsiteY22" fmla="*/ 325907 h 1067228"/>
                <a:gd name="connsiteX23" fmla="*/ 1031274 w 1474793"/>
                <a:gd name="connsiteY23" fmla="*/ 345171 h 1067228"/>
                <a:gd name="connsiteX24" fmla="*/ 1033430 w 1474793"/>
                <a:gd name="connsiteY24" fmla="*/ 349838 h 1067228"/>
                <a:gd name="connsiteX25" fmla="*/ 1037839 w 1474793"/>
                <a:gd name="connsiteY25" fmla="*/ 366321 h 1067228"/>
                <a:gd name="connsiteX26" fmla="*/ 1056387 w 1474793"/>
                <a:gd name="connsiteY26" fmla="*/ 426072 h 1067228"/>
                <a:gd name="connsiteX27" fmla="*/ 1067228 w 1474793"/>
                <a:gd name="connsiteY27" fmla="*/ 533614 h 1067228"/>
                <a:gd name="connsiteX28" fmla="*/ 1065078 w 1474793"/>
                <a:gd name="connsiteY28" fmla="*/ 554940 h 1067228"/>
                <a:gd name="connsiteX29" fmla="*/ 1064327 w 1474793"/>
                <a:gd name="connsiteY29" fmla="*/ 594320 h 1067228"/>
                <a:gd name="connsiteX30" fmla="*/ 1347937 w 1474793"/>
                <a:gd name="connsiteY30" fmla="*/ 1034890 h 1067228"/>
                <a:gd name="connsiteX31" fmla="*/ 1410642 w 1474793"/>
                <a:gd name="connsiteY31" fmla="*/ 1053546 h 1067228"/>
                <a:gd name="connsiteX32" fmla="*/ 1474793 w 1474793"/>
                <a:gd name="connsiteY32" fmla="*/ 1066843 h 1067228"/>
                <a:gd name="connsiteX33" fmla="*/ 542300 w 1474793"/>
                <a:gd name="connsiteY33" fmla="*/ 1066843 h 1067228"/>
                <a:gd name="connsiteX34" fmla="*/ 539867 w 1474793"/>
                <a:gd name="connsiteY34" fmla="*/ 1066598 h 1067228"/>
                <a:gd name="connsiteX35" fmla="*/ 533614 w 1474793"/>
                <a:gd name="connsiteY35" fmla="*/ 1067228 h 1067228"/>
                <a:gd name="connsiteX36" fmla="*/ 0 w 1474793"/>
                <a:gd name="connsiteY36" fmla="*/ 533614 h 1067228"/>
                <a:gd name="connsiteX37" fmla="*/ 533614 w 1474793"/>
                <a:gd name="connsiteY37" fmla="*/ 0 h 10672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474793" h="1067228">
                  <a:moveTo>
                    <a:pt x="533614" y="0"/>
                  </a:moveTo>
                  <a:cubicBezTo>
                    <a:pt x="570452" y="0"/>
                    <a:pt x="606419" y="3733"/>
                    <a:pt x="641156" y="10841"/>
                  </a:cubicBezTo>
                  <a:lnTo>
                    <a:pt x="642850" y="11367"/>
                  </a:lnTo>
                  <a:lnTo>
                    <a:pt x="643605" y="10579"/>
                  </a:lnTo>
                  <a:cubicBezTo>
                    <a:pt x="673701" y="16798"/>
                    <a:pt x="702865" y="25601"/>
                    <a:pt x="730860" y="36748"/>
                  </a:cubicBezTo>
                  <a:lnTo>
                    <a:pt x="741010" y="41837"/>
                  </a:lnTo>
                  <a:lnTo>
                    <a:pt x="741321" y="41934"/>
                  </a:lnTo>
                  <a:lnTo>
                    <a:pt x="742759" y="42714"/>
                  </a:lnTo>
                  <a:lnTo>
                    <a:pt x="811100" y="76983"/>
                  </a:lnTo>
                  <a:lnTo>
                    <a:pt x="825702" y="87735"/>
                  </a:lnTo>
                  <a:lnTo>
                    <a:pt x="831963" y="91133"/>
                  </a:lnTo>
                  <a:lnTo>
                    <a:pt x="845602" y="102387"/>
                  </a:lnTo>
                  <a:lnTo>
                    <a:pt x="882900" y="129847"/>
                  </a:lnTo>
                  <a:lnTo>
                    <a:pt x="898739" y="146228"/>
                  </a:lnTo>
                  <a:lnTo>
                    <a:pt x="910936" y="156292"/>
                  </a:lnTo>
                  <a:lnTo>
                    <a:pt x="925281" y="173678"/>
                  </a:lnTo>
                  <a:lnTo>
                    <a:pt x="944837" y="193903"/>
                  </a:lnTo>
                  <a:lnTo>
                    <a:pt x="959019" y="214569"/>
                  </a:lnTo>
                  <a:lnTo>
                    <a:pt x="976095" y="235265"/>
                  </a:lnTo>
                  <a:lnTo>
                    <a:pt x="986966" y="255294"/>
                  </a:lnTo>
                  <a:lnTo>
                    <a:pt x="995488" y="267712"/>
                  </a:lnTo>
                  <a:lnTo>
                    <a:pt x="1005676" y="289764"/>
                  </a:lnTo>
                  <a:lnTo>
                    <a:pt x="1025294" y="325907"/>
                  </a:lnTo>
                  <a:lnTo>
                    <a:pt x="1031274" y="345171"/>
                  </a:lnTo>
                  <a:lnTo>
                    <a:pt x="1033430" y="349838"/>
                  </a:lnTo>
                  <a:lnTo>
                    <a:pt x="1037839" y="366321"/>
                  </a:lnTo>
                  <a:lnTo>
                    <a:pt x="1056387" y="426072"/>
                  </a:lnTo>
                  <a:cubicBezTo>
                    <a:pt x="1063495" y="460809"/>
                    <a:pt x="1067228" y="496776"/>
                    <a:pt x="1067228" y="533614"/>
                  </a:cubicBezTo>
                  <a:lnTo>
                    <a:pt x="1065078" y="554940"/>
                  </a:lnTo>
                  <a:lnTo>
                    <a:pt x="1064327" y="594320"/>
                  </a:lnTo>
                  <a:cubicBezTo>
                    <a:pt x="1060491" y="737511"/>
                    <a:pt x="1069636" y="930381"/>
                    <a:pt x="1347937" y="1034890"/>
                  </a:cubicBezTo>
                  <a:cubicBezTo>
                    <a:pt x="1365331" y="1041421"/>
                    <a:pt x="1386419" y="1047630"/>
                    <a:pt x="1410642" y="1053546"/>
                  </a:cubicBezTo>
                  <a:lnTo>
                    <a:pt x="1474793" y="1066843"/>
                  </a:lnTo>
                  <a:lnTo>
                    <a:pt x="542300" y="1066843"/>
                  </a:lnTo>
                  <a:lnTo>
                    <a:pt x="539867" y="1066598"/>
                  </a:lnTo>
                  <a:lnTo>
                    <a:pt x="533614" y="1067228"/>
                  </a:lnTo>
                  <a:cubicBezTo>
                    <a:pt x="238907" y="1067228"/>
                    <a:pt x="0" y="828321"/>
                    <a:pt x="0" y="533614"/>
                  </a:cubicBezTo>
                  <a:cubicBezTo>
                    <a:pt x="0" y="238907"/>
                    <a:pt x="238907" y="0"/>
                    <a:pt x="533614" y="0"/>
                  </a:cubicBezTo>
                  <a:close/>
                </a:path>
              </a:pathLst>
            </a:cu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2000" dirty="0"/>
            </a:p>
          </p:txBody>
        </p:sp>
        <p:sp>
          <p:nvSpPr>
            <p:cNvPr id="63" name="文本框 62">
              <a:extLst>
                <a:ext uri="{FF2B5EF4-FFF2-40B4-BE49-F238E27FC236}">
                  <a16:creationId xmlns:a16="http://schemas.microsoft.com/office/drawing/2014/main" id="{1E30564B-F1B3-42EA-AA6D-C2CCF37FFF17}"/>
                </a:ext>
              </a:extLst>
            </p:cNvPr>
            <p:cNvSpPr txBox="1"/>
            <p:nvPr/>
          </p:nvSpPr>
          <p:spPr>
            <a:xfrm>
              <a:off x="1731153" y="1944796"/>
              <a:ext cx="5279247" cy="461665"/>
            </a:xfrm>
            <a:prstGeom prst="rect">
              <a:avLst/>
            </a:prstGeom>
            <a:noFill/>
          </p:spPr>
          <p:txBody>
            <a:bodyPr wrap="square" rtlCol="0">
              <a:spAutoFit/>
            </a:bodyPr>
            <a:lstStyle/>
            <a:p>
              <a:r>
                <a:rPr kumimoji="0" lang="zh-CN" altLang="en-US" sz="2400" b="1" i="0" u="none" strike="noStrike" kern="1200" cap="none" spc="0" normalizeH="0" baseline="0" noProof="0" dirty="0">
                  <a:ln>
                    <a:noFill/>
                  </a:ln>
                  <a:solidFill>
                    <a:srgbClr val="FFFFFF"/>
                  </a:solidFill>
                  <a:effectLst/>
                  <a:uLnTx/>
                  <a:uFillTx/>
                  <a:latin typeface="Arial" panose="020B0604020202020204" pitchFamily="34" charset="0"/>
                  <a:ea typeface="微软雅黑" panose="020B0503020204020204" pitchFamily="34" charset="-122"/>
                </a:rPr>
                <a:t>天气衍生金融工具市场的形成</a:t>
              </a:r>
              <a:endParaRPr kumimoji="0" lang="en-US" altLang="zh-CN" sz="2400" b="1" i="0" u="none" strike="noStrike" kern="1200" cap="none" spc="0" normalizeH="0" baseline="0" noProof="0" dirty="0">
                <a:ln>
                  <a:noFill/>
                </a:ln>
                <a:solidFill>
                  <a:srgbClr val="FFFFFF"/>
                </a:solidFill>
                <a:effectLst/>
                <a:uLnTx/>
                <a:uFillTx/>
                <a:latin typeface="Arial" panose="020B0604020202020204" pitchFamily="34" charset="0"/>
                <a:ea typeface="微软雅黑" panose="020B0503020204020204" pitchFamily="34" charset="-122"/>
              </a:endParaRPr>
            </a:p>
          </p:txBody>
        </p:sp>
        <p:sp>
          <p:nvSpPr>
            <p:cNvPr id="61" name="文本框 60">
              <a:extLst>
                <a:ext uri="{FF2B5EF4-FFF2-40B4-BE49-F238E27FC236}">
                  <a16:creationId xmlns:a16="http://schemas.microsoft.com/office/drawing/2014/main" id="{D99B6B23-21E9-423C-9B8E-BC1689CECA99}"/>
                </a:ext>
              </a:extLst>
            </p:cNvPr>
            <p:cNvSpPr txBox="1"/>
            <p:nvPr/>
          </p:nvSpPr>
          <p:spPr>
            <a:xfrm>
              <a:off x="743758" y="1888018"/>
              <a:ext cx="639920" cy="584775"/>
            </a:xfrm>
            <a:prstGeom prst="rect">
              <a:avLst/>
            </a:prstGeom>
            <a:noFill/>
          </p:spPr>
          <p:txBody>
            <a:bodyPr wrap="none" rtlCol="0">
              <a:spAutoFit/>
            </a:bodyPr>
            <a:lstStyle/>
            <a:p>
              <a:pPr algn="ctr"/>
              <a:r>
                <a:rPr lang="en-US" altLang="zh-CN" sz="3200" b="1" dirty="0">
                  <a:solidFill>
                    <a:srgbClr val="FFFFFF"/>
                  </a:solidFill>
                  <a:latin typeface="Arial" panose="020B0604020202020204" pitchFamily="34" charset="0"/>
                  <a:ea typeface="微软雅黑" panose="020B0503020204020204" pitchFamily="34" charset="-122"/>
                </a:rPr>
                <a:t>01</a:t>
              </a:r>
              <a:endParaRPr lang="zh-CN" altLang="en-US" sz="3200" b="1" dirty="0">
                <a:solidFill>
                  <a:srgbClr val="FFFFFF"/>
                </a:solidFill>
                <a:latin typeface="Arial" panose="020B0604020202020204" pitchFamily="34" charset="0"/>
                <a:ea typeface="微软雅黑" panose="020B0503020204020204" pitchFamily="34" charset="-122"/>
              </a:endParaRPr>
            </a:p>
          </p:txBody>
        </p:sp>
        <p:sp>
          <p:nvSpPr>
            <p:cNvPr id="45" name="矩形: 圆角 44">
              <a:extLst>
                <a:ext uri="{FF2B5EF4-FFF2-40B4-BE49-F238E27FC236}">
                  <a16:creationId xmlns:a16="http://schemas.microsoft.com/office/drawing/2014/main" id="{3CF0CABA-7EA9-451D-B0DF-45BA2A3B0570}"/>
                </a:ext>
              </a:extLst>
            </p:cNvPr>
            <p:cNvSpPr/>
            <p:nvPr/>
          </p:nvSpPr>
          <p:spPr>
            <a:xfrm flipH="1">
              <a:off x="660399" y="3218546"/>
              <a:ext cx="7147859" cy="825809"/>
            </a:xfrm>
            <a:prstGeom prst="roundRect">
              <a:avLst>
                <a:gd name="adj" fmla="val 50000"/>
              </a:avLst>
            </a:prstGeom>
            <a:gradFill>
              <a:gsLst>
                <a:gs pos="0">
                  <a:schemeClr val="accent3">
                    <a:lumMod val="60000"/>
                    <a:lumOff val="40000"/>
                  </a:schemeClr>
                </a:gs>
                <a:gs pos="60000">
                  <a:schemeClr val="accent3"/>
                </a:gs>
              </a:gsLst>
              <a:lin ang="2700000" scaled="0"/>
            </a:gradFill>
            <a:ln w="57150" cap="rnd">
              <a:noFill/>
              <a:prstDash val="solid"/>
              <a:round/>
            </a:ln>
            <a:effectLst>
              <a:outerShdw blurRad="76200" dist="50800" dir="5400000" algn="ctr" rotWithShape="0">
                <a:schemeClr val="accent3">
                  <a:alpha val="2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rmAutofit/>
            </a:bodyPr>
            <a:lstStyle/>
            <a:p>
              <a:pPr algn="ctr" defTabSz="913765"/>
              <a:r>
                <a:rPr lang="en-US" altLang="zh-CN" sz="2400" b="1" dirty="0">
                  <a:solidFill>
                    <a:schemeClr val="bg1"/>
                  </a:solidFill>
                </a:rPr>
                <a:t> </a:t>
              </a:r>
              <a:endParaRPr lang="zh-CN" altLang="en-US" sz="2400" b="1" dirty="0">
                <a:solidFill>
                  <a:schemeClr val="bg1"/>
                </a:solidFill>
              </a:endParaRPr>
            </a:p>
          </p:txBody>
        </p:sp>
        <p:sp>
          <p:nvSpPr>
            <p:cNvPr id="46" name="任意多边形: 形状 45">
              <a:extLst>
                <a:ext uri="{FF2B5EF4-FFF2-40B4-BE49-F238E27FC236}">
                  <a16:creationId xmlns:a16="http://schemas.microsoft.com/office/drawing/2014/main" id="{E8C8AA4C-B8F7-439B-9FCB-4238DF14C504}"/>
                </a:ext>
              </a:extLst>
            </p:cNvPr>
            <p:cNvSpPr/>
            <p:nvPr/>
          </p:nvSpPr>
          <p:spPr>
            <a:xfrm>
              <a:off x="660400" y="3219746"/>
              <a:ext cx="1141591" cy="826108"/>
            </a:xfrm>
            <a:custGeom>
              <a:avLst/>
              <a:gdLst>
                <a:gd name="connsiteX0" fmla="*/ 533614 w 1474793"/>
                <a:gd name="connsiteY0" fmla="*/ 0 h 1067228"/>
                <a:gd name="connsiteX1" fmla="*/ 641156 w 1474793"/>
                <a:gd name="connsiteY1" fmla="*/ 10841 h 1067228"/>
                <a:gd name="connsiteX2" fmla="*/ 642850 w 1474793"/>
                <a:gd name="connsiteY2" fmla="*/ 11367 h 1067228"/>
                <a:gd name="connsiteX3" fmla="*/ 643605 w 1474793"/>
                <a:gd name="connsiteY3" fmla="*/ 10579 h 1067228"/>
                <a:gd name="connsiteX4" fmla="*/ 730860 w 1474793"/>
                <a:gd name="connsiteY4" fmla="*/ 36748 h 1067228"/>
                <a:gd name="connsiteX5" fmla="*/ 741010 w 1474793"/>
                <a:gd name="connsiteY5" fmla="*/ 41837 h 1067228"/>
                <a:gd name="connsiteX6" fmla="*/ 741321 w 1474793"/>
                <a:gd name="connsiteY6" fmla="*/ 41934 h 1067228"/>
                <a:gd name="connsiteX7" fmla="*/ 742759 w 1474793"/>
                <a:gd name="connsiteY7" fmla="*/ 42714 h 1067228"/>
                <a:gd name="connsiteX8" fmla="*/ 811100 w 1474793"/>
                <a:gd name="connsiteY8" fmla="*/ 76983 h 1067228"/>
                <a:gd name="connsiteX9" fmla="*/ 825702 w 1474793"/>
                <a:gd name="connsiteY9" fmla="*/ 87735 h 1067228"/>
                <a:gd name="connsiteX10" fmla="*/ 831963 w 1474793"/>
                <a:gd name="connsiteY10" fmla="*/ 91133 h 1067228"/>
                <a:gd name="connsiteX11" fmla="*/ 845602 w 1474793"/>
                <a:gd name="connsiteY11" fmla="*/ 102387 h 1067228"/>
                <a:gd name="connsiteX12" fmla="*/ 882900 w 1474793"/>
                <a:gd name="connsiteY12" fmla="*/ 129847 h 1067228"/>
                <a:gd name="connsiteX13" fmla="*/ 898739 w 1474793"/>
                <a:gd name="connsiteY13" fmla="*/ 146228 h 1067228"/>
                <a:gd name="connsiteX14" fmla="*/ 910936 w 1474793"/>
                <a:gd name="connsiteY14" fmla="*/ 156292 h 1067228"/>
                <a:gd name="connsiteX15" fmla="*/ 925281 w 1474793"/>
                <a:gd name="connsiteY15" fmla="*/ 173678 h 1067228"/>
                <a:gd name="connsiteX16" fmla="*/ 944837 w 1474793"/>
                <a:gd name="connsiteY16" fmla="*/ 193903 h 1067228"/>
                <a:gd name="connsiteX17" fmla="*/ 959019 w 1474793"/>
                <a:gd name="connsiteY17" fmla="*/ 214569 h 1067228"/>
                <a:gd name="connsiteX18" fmla="*/ 976095 w 1474793"/>
                <a:gd name="connsiteY18" fmla="*/ 235265 h 1067228"/>
                <a:gd name="connsiteX19" fmla="*/ 986966 w 1474793"/>
                <a:gd name="connsiteY19" fmla="*/ 255294 h 1067228"/>
                <a:gd name="connsiteX20" fmla="*/ 995488 w 1474793"/>
                <a:gd name="connsiteY20" fmla="*/ 267712 h 1067228"/>
                <a:gd name="connsiteX21" fmla="*/ 1005676 w 1474793"/>
                <a:gd name="connsiteY21" fmla="*/ 289764 h 1067228"/>
                <a:gd name="connsiteX22" fmla="*/ 1025294 w 1474793"/>
                <a:gd name="connsiteY22" fmla="*/ 325907 h 1067228"/>
                <a:gd name="connsiteX23" fmla="*/ 1031274 w 1474793"/>
                <a:gd name="connsiteY23" fmla="*/ 345171 h 1067228"/>
                <a:gd name="connsiteX24" fmla="*/ 1033430 w 1474793"/>
                <a:gd name="connsiteY24" fmla="*/ 349838 h 1067228"/>
                <a:gd name="connsiteX25" fmla="*/ 1037839 w 1474793"/>
                <a:gd name="connsiteY25" fmla="*/ 366321 h 1067228"/>
                <a:gd name="connsiteX26" fmla="*/ 1056387 w 1474793"/>
                <a:gd name="connsiteY26" fmla="*/ 426072 h 1067228"/>
                <a:gd name="connsiteX27" fmla="*/ 1067228 w 1474793"/>
                <a:gd name="connsiteY27" fmla="*/ 533614 h 1067228"/>
                <a:gd name="connsiteX28" fmla="*/ 1065078 w 1474793"/>
                <a:gd name="connsiteY28" fmla="*/ 554940 h 1067228"/>
                <a:gd name="connsiteX29" fmla="*/ 1064327 w 1474793"/>
                <a:gd name="connsiteY29" fmla="*/ 594320 h 1067228"/>
                <a:gd name="connsiteX30" fmla="*/ 1347937 w 1474793"/>
                <a:gd name="connsiteY30" fmla="*/ 1034890 h 1067228"/>
                <a:gd name="connsiteX31" fmla="*/ 1410642 w 1474793"/>
                <a:gd name="connsiteY31" fmla="*/ 1053546 h 1067228"/>
                <a:gd name="connsiteX32" fmla="*/ 1474793 w 1474793"/>
                <a:gd name="connsiteY32" fmla="*/ 1066843 h 1067228"/>
                <a:gd name="connsiteX33" fmla="*/ 542300 w 1474793"/>
                <a:gd name="connsiteY33" fmla="*/ 1066843 h 1067228"/>
                <a:gd name="connsiteX34" fmla="*/ 539867 w 1474793"/>
                <a:gd name="connsiteY34" fmla="*/ 1066598 h 1067228"/>
                <a:gd name="connsiteX35" fmla="*/ 533614 w 1474793"/>
                <a:gd name="connsiteY35" fmla="*/ 1067228 h 1067228"/>
                <a:gd name="connsiteX36" fmla="*/ 0 w 1474793"/>
                <a:gd name="connsiteY36" fmla="*/ 533614 h 1067228"/>
                <a:gd name="connsiteX37" fmla="*/ 533614 w 1474793"/>
                <a:gd name="connsiteY37" fmla="*/ 0 h 10672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474793" h="1067228">
                  <a:moveTo>
                    <a:pt x="533614" y="0"/>
                  </a:moveTo>
                  <a:cubicBezTo>
                    <a:pt x="570452" y="0"/>
                    <a:pt x="606419" y="3733"/>
                    <a:pt x="641156" y="10841"/>
                  </a:cubicBezTo>
                  <a:lnTo>
                    <a:pt x="642850" y="11367"/>
                  </a:lnTo>
                  <a:lnTo>
                    <a:pt x="643605" y="10579"/>
                  </a:lnTo>
                  <a:cubicBezTo>
                    <a:pt x="673701" y="16798"/>
                    <a:pt x="702865" y="25601"/>
                    <a:pt x="730860" y="36748"/>
                  </a:cubicBezTo>
                  <a:lnTo>
                    <a:pt x="741010" y="41837"/>
                  </a:lnTo>
                  <a:lnTo>
                    <a:pt x="741321" y="41934"/>
                  </a:lnTo>
                  <a:lnTo>
                    <a:pt x="742759" y="42714"/>
                  </a:lnTo>
                  <a:lnTo>
                    <a:pt x="811100" y="76983"/>
                  </a:lnTo>
                  <a:lnTo>
                    <a:pt x="825702" y="87735"/>
                  </a:lnTo>
                  <a:lnTo>
                    <a:pt x="831963" y="91133"/>
                  </a:lnTo>
                  <a:lnTo>
                    <a:pt x="845602" y="102387"/>
                  </a:lnTo>
                  <a:lnTo>
                    <a:pt x="882900" y="129847"/>
                  </a:lnTo>
                  <a:lnTo>
                    <a:pt x="898739" y="146228"/>
                  </a:lnTo>
                  <a:lnTo>
                    <a:pt x="910936" y="156292"/>
                  </a:lnTo>
                  <a:lnTo>
                    <a:pt x="925281" y="173678"/>
                  </a:lnTo>
                  <a:lnTo>
                    <a:pt x="944837" y="193903"/>
                  </a:lnTo>
                  <a:lnTo>
                    <a:pt x="959019" y="214569"/>
                  </a:lnTo>
                  <a:lnTo>
                    <a:pt x="976095" y="235265"/>
                  </a:lnTo>
                  <a:lnTo>
                    <a:pt x="986966" y="255294"/>
                  </a:lnTo>
                  <a:lnTo>
                    <a:pt x="995488" y="267712"/>
                  </a:lnTo>
                  <a:lnTo>
                    <a:pt x="1005676" y="289764"/>
                  </a:lnTo>
                  <a:lnTo>
                    <a:pt x="1025294" y="325907"/>
                  </a:lnTo>
                  <a:lnTo>
                    <a:pt x="1031274" y="345171"/>
                  </a:lnTo>
                  <a:lnTo>
                    <a:pt x="1033430" y="349838"/>
                  </a:lnTo>
                  <a:lnTo>
                    <a:pt x="1037839" y="366321"/>
                  </a:lnTo>
                  <a:lnTo>
                    <a:pt x="1056387" y="426072"/>
                  </a:lnTo>
                  <a:cubicBezTo>
                    <a:pt x="1063495" y="460809"/>
                    <a:pt x="1067228" y="496776"/>
                    <a:pt x="1067228" y="533614"/>
                  </a:cubicBezTo>
                  <a:lnTo>
                    <a:pt x="1065078" y="554940"/>
                  </a:lnTo>
                  <a:lnTo>
                    <a:pt x="1064327" y="594320"/>
                  </a:lnTo>
                  <a:cubicBezTo>
                    <a:pt x="1060491" y="737511"/>
                    <a:pt x="1069636" y="930381"/>
                    <a:pt x="1347937" y="1034890"/>
                  </a:cubicBezTo>
                  <a:cubicBezTo>
                    <a:pt x="1365331" y="1041421"/>
                    <a:pt x="1386419" y="1047630"/>
                    <a:pt x="1410642" y="1053546"/>
                  </a:cubicBezTo>
                  <a:lnTo>
                    <a:pt x="1474793" y="1066843"/>
                  </a:lnTo>
                  <a:lnTo>
                    <a:pt x="542300" y="1066843"/>
                  </a:lnTo>
                  <a:lnTo>
                    <a:pt x="539867" y="1066598"/>
                  </a:lnTo>
                  <a:lnTo>
                    <a:pt x="533614" y="1067228"/>
                  </a:lnTo>
                  <a:cubicBezTo>
                    <a:pt x="238907" y="1067228"/>
                    <a:pt x="0" y="828321"/>
                    <a:pt x="0" y="533614"/>
                  </a:cubicBezTo>
                  <a:cubicBezTo>
                    <a:pt x="0" y="238907"/>
                    <a:pt x="238907" y="0"/>
                    <a:pt x="533614" y="0"/>
                  </a:cubicBezTo>
                  <a:close/>
                </a:path>
              </a:pathLst>
            </a:cu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2000" dirty="0"/>
            </a:p>
          </p:txBody>
        </p:sp>
        <p:sp>
          <p:nvSpPr>
            <p:cNvPr id="49" name="文本框 48">
              <a:extLst>
                <a:ext uri="{FF2B5EF4-FFF2-40B4-BE49-F238E27FC236}">
                  <a16:creationId xmlns:a16="http://schemas.microsoft.com/office/drawing/2014/main" id="{29E1A55B-F51C-4665-8F74-BE1CCE8B1A5B}"/>
                </a:ext>
              </a:extLst>
            </p:cNvPr>
            <p:cNvSpPr txBox="1"/>
            <p:nvPr/>
          </p:nvSpPr>
          <p:spPr>
            <a:xfrm>
              <a:off x="1731153" y="3378502"/>
              <a:ext cx="4580000" cy="461665"/>
            </a:xfrm>
            <a:prstGeom prst="rect">
              <a:avLst/>
            </a:prstGeom>
            <a:noFill/>
          </p:spPr>
          <p:txBody>
            <a:bodyPr wrap="square" rtlCol="0">
              <a:spAutoFit/>
            </a:bodyPr>
            <a:lstStyle/>
            <a:p>
              <a:r>
                <a:rPr lang="zh-CN" altLang="en-US" sz="2400" b="1" dirty="0">
                  <a:solidFill>
                    <a:srgbClr val="FFFFFF"/>
                  </a:solidFill>
                  <a:latin typeface="Arial" panose="020B0604020202020204" pitchFamily="34" charset="0"/>
                  <a:ea typeface="微软雅黑" panose="020B0503020204020204" pitchFamily="34" charset="-122"/>
                </a:rPr>
                <a:t>天气衍生金融工具</a:t>
              </a:r>
              <a:endParaRPr kumimoji="0" lang="en-US" altLang="zh-CN" sz="2400" b="1" i="0" u="none" strike="noStrike" kern="1200" cap="none" spc="0" normalizeH="0" baseline="0" noProof="0" dirty="0">
                <a:ln>
                  <a:noFill/>
                </a:ln>
                <a:solidFill>
                  <a:srgbClr val="FFFFFF"/>
                </a:solidFill>
                <a:effectLst/>
                <a:uLnTx/>
                <a:uFillTx/>
                <a:latin typeface="Arial" panose="020B0604020202020204" pitchFamily="34" charset="0"/>
                <a:ea typeface="微软雅黑" panose="020B0503020204020204" pitchFamily="34" charset="-122"/>
              </a:endParaRPr>
            </a:p>
          </p:txBody>
        </p:sp>
        <p:sp>
          <p:nvSpPr>
            <p:cNvPr id="48" name="文本框 47">
              <a:extLst>
                <a:ext uri="{FF2B5EF4-FFF2-40B4-BE49-F238E27FC236}">
                  <a16:creationId xmlns:a16="http://schemas.microsoft.com/office/drawing/2014/main" id="{79AD4E20-9AFB-4B45-B318-DED8F429508D}"/>
                </a:ext>
              </a:extLst>
            </p:cNvPr>
            <p:cNvSpPr txBox="1"/>
            <p:nvPr/>
          </p:nvSpPr>
          <p:spPr>
            <a:xfrm>
              <a:off x="743757" y="3369840"/>
              <a:ext cx="639920" cy="584775"/>
            </a:xfrm>
            <a:prstGeom prst="rect">
              <a:avLst/>
            </a:prstGeom>
            <a:noFill/>
          </p:spPr>
          <p:txBody>
            <a:bodyPr wrap="none" rtlCol="0">
              <a:spAutoFit/>
            </a:bodyPr>
            <a:lstStyle/>
            <a:p>
              <a:pPr algn="ctr"/>
              <a:r>
                <a:rPr lang="en-US" altLang="zh-CN" sz="3200" b="1" dirty="0">
                  <a:solidFill>
                    <a:srgbClr val="FFFFFF"/>
                  </a:solidFill>
                  <a:latin typeface="Arial" panose="020B0604020202020204" pitchFamily="34" charset="0"/>
                  <a:ea typeface="微软雅黑" panose="020B0503020204020204" pitchFamily="34" charset="-122"/>
                </a:rPr>
                <a:t>02</a:t>
              </a:r>
              <a:endParaRPr lang="zh-CN" altLang="en-US" sz="3200" b="1" dirty="0">
                <a:solidFill>
                  <a:srgbClr val="FFFFFF"/>
                </a:solidFill>
                <a:latin typeface="Arial" panose="020B0604020202020204" pitchFamily="34" charset="0"/>
                <a:ea typeface="微软雅黑" panose="020B0503020204020204" pitchFamily="34" charset="-122"/>
              </a:endParaRPr>
            </a:p>
          </p:txBody>
        </p:sp>
        <p:sp>
          <p:nvSpPr>
            <p:cNvPr id="67" name="矩形: 圆角 66">
              <a:extLst>
                <a:ext uri="{FF2B5EF4-FFF2-40B4-BE49-F238E27FC236}">
                  <a16:creationId xmlns:a16="http://schemas.microsoft.com/office/drawing/2014/main" id="{6C4C27C9-32EA-4058-83F5-95C8B4AFB7BC}"/>
                </a:ext>
              </a:extLst>
            </p:cNvPr>
            <p:cNvSpPr/>
            <p:nvPr/>
          </p:nvSpPr>
          <p:spPr>
            <a:xfrm flipH="1">
              <a:off x="660399" y="4700367"/>
              <a:ext cx="7147857" cy="825809"/>
            </a:xfrm>
            <a:prstGeom prst="roundRect">
              <a:avLst>
                <a:gd name="adj" fmla="val 50000"/>
              </a:avLst>
            </a:prstGeom>
            <a:gradFill>
              <a:gsLst>
                <a:gs pos="0">
                  <a:schemeClr val="accent1">
                    <a:lumMod val="60000"/>
                    <a:lumOff val="40000"/>
                  </a:schemeClr>
                </a:gs>
                <a:gs pos="60000">
                  <a:schemeClr val="accent1"/>
                </a:gs>
              </a:gsLst>
              <a:lin ang="2700000" scaled="0"/>
            </a:gradFill>
            <a:ln w="57150" cap="rnd">
              <a:noFill/>
              <a:prstDash val="solid"/>
              <a:round/>
            </a:ln>
            <a:effectLst>
              <a:outerShdw blurRad="76200" dist="50800" dir="5400000" algn="ctr" rotWithShape="0">
                <a:schemeClr val="accent1">
                  <a:alpha val="2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rmAutofit/>
            </a:bodyPr>
            <a:lstStyle/>
            <a:p>
              <a:pPr algn="ctr" defTabSz="913765"/>
              <a:r>
                <a:rPr lang="en-US" altLang="zh-CN" sz="2400" b="1" dirty="0">
                  <a:solidFill>
                    <a:schemeClr val="bg1"/>
                  </a:solidFill>
                </a:rPr>
                <a:t> </a:t>
              </a:r>
              <a:endParaRPr lang="zh-CN" altLang="en-US" sz="2400" b="1" dirty="0">
                <a:solidFill>
                  <a:schemeClr val="bg1"/>
                </a:solidFill>
              </a:endParaRPr>
            </a:p>
          </p:txBody>
        </p:sp>
        <p:sp>
          <p:nvSpPr>
            <p:cNvPr id="68" name="任意多边形: 形状 67">
              <a:extLst>
                <a:ext uri="{FF2B5EF4-FFF2-40B4-BE49-F238E27FC236}">
                  <a16:creationId xmlns:a16="http://schemas.microsoft.com/office/drawing/2014/main" id="{282A46D5-A5DD-4C81-905A-CE2F52C70EB9}"/>
                </a:ext>
              </a:extLst>
            </p:cNvPr>
            <p:cNvSpPr/>
            <p:nvPr/>
          </p:nvSpPr>
          <p:spPr>
            <a:xfrm>
              <a:off x="660400" y="4701567"/>
              <a:ext cx="1141591" cy="826108"/>
            </a:xfrm>
            <a:custGeom>
              <a:avLst/>
              <a:gdLst>
                <a:gd name="connsiteX0" fmla="*/ 533614 w 1474793"/>
                <a:gd name="connsiteY0" fmla="*/ 0 h 1067228"/>
                <a:gd name="connsiteX1" fmla="*/ 641156 w 1474793"/>
                <a:gd name="connsiteY1" fmla="*/ 10841 h 1067228"/>
                <a:gd name="connsiteX2" fmla="*/ 642850 w 1474793"/>
                <a:gd name="connsiteY2" fmla="*/ 11367 h 1067228"/>
                <a:gd name="connsiteX3" fmla="*/ 643605 w 1474793"/>
                <a:gd name="connsiteY3" fmla="*/ 10579 h 1067228"/>
                <a:gd name="connsiteX4" fmla="*/ 730860 w 1474793"/>
                <a:gd name="connsiteY4" fmla="*/ 36748 h 1067228"/>
                <a:gd name="connsiteX5" fmla="*/ 741010 w 1474793"/>
                <a:gd name="connsiteY5" fmla="*/ 41837 h 1067228"/>
                <a:gd name="connsiteX6" fmla="*/ 741321 w 1474793"/>
                <a:gd name="connsiteY6" fmla="*/ 41934 h 1067228"/>
                <a:gd name="connsiteX7" fmla="*/ 742759 w 1474793"/>
                <a:gd name="connsiteY7" fmla="*/ 42714 h 1067228"/>
                <a:gd name="connsiteX8" fmla="*/ 811100 w 1474793"/>
                <a:gd name="connsiteY8" fmla="*/ 76983 h 1067228"/>
                <a:gd name="connsiteX9" fmla="*/ 825702 w 1474793"/>
                <a:gd name="connsiteY9" fmla="*/ 87735 h 1067228"/>
                <a:gd name="connsiteX10" fmla="*/ 831963 w 1474793"/>
                <a:gd name="connsiteY10" fmla="*/ 91133 h 1067228"/>
                <a:gd name="connsiteX11" fmla="*/ 845602 w 1474793"/>
                <a:gd name="connsiteY11" fmla="*/ 102387 h 1067228"/>
                <a:gd name="connsiteX12" fmla="*/ 882900 w 1474793"/>
                <a:gd name="connsiteY12" fmla="*/ 129847 h 1067228"/>
                <a:gd name="connsiteX13" fmla="*/ 898739 w 1474793"/>
                <a:gd name="connsiteY13" fmla="*/ 146228 h 1067228"/>
                <a:gd name="connsiteX14" fmla="*/ 910936 w 1474793"/>
                <a:gd name="connsiteY14" fmla="*/ 156292 h 1067228"/>
                <a:gd name="connsiteX15" fmla="*/ 925281 w 1474793"/>
                <a:gd name="connsiteY15" fmla="*/ 173678 h 1067228"/>
                <a:gd name="connsiteX16" fmla="*/ 944837 w 1474793"/>
                <a:gd name="connsiteY16" fmla="*/ 193903 h 1067228"/>
                <a:gd name="connsiteX17" fmla="*/ 959019 w 1474793"/>
                <a:gd name="connsiteY17" fmla="*/ 214569 h 1067228"/>
                <a:gd name="connsiteX18" fmla="*/ 976095 w 1474793"/>
                <a:gd name="connsiteY18" fmla="*/ 235265 h 1067228"/>
                <a:gd name="connsiteX19" fmla="*/ 986966 w 1474793"/>
                <a:gd name="connsiteY19" fmla="*/ 255294 h 1067228"/>
                <a:gd name="connsiteX20" fmla="*/ 995488 w 1474793"/>
                <a:gd name="connsiteY20" fmla="*/ 267712 h 1067228"/>
                <a:gd name="connsiteX21" fmla="*/ 1005676 w 1474793"/>
                <a:gd name="connsiteY21" fmla="*/ 289764 h 1067228"/>
                <a:gd name="connsiteX22" fmla="*/ 1025294 w 1474793"/>
                <a:gd name="connsiteY22" fmla="*/ 325907 h 1067228"/>
                <a:gd name="connsiteX23" fmla="*/ 1031274 w 1474793"/>
                <a:gd name="connsiteY23" fmla="*/ 345171 h 1067228"/>
                <a:gd name="connsiteX24" fmla="*/ 1033430 w 1474793"/>
                <a:gd name="connsiteY24" fmla="*/ 349838 h 1067228"/>
                <a:gd name="connsiteX25" fmla="*/ 1037839 w 1474793"/>
                <a:gd name="connsiteY25" fmla="*/ 366321 h 1067228"/>
                <a:gd name="connsiteX26" fmla="*/ 1056387 w 1474793"/>
                <a:gd name="connsiteY26" fmla="*/ 426072 h 1067228"/>
                <a:gd name="connsiteX27" fmla="*/ 1067228 w 1474793"/>
                <a:gd name="connsiteY27" fmla="*/ 533614 h 1067228"/>
                <a:gd name="connsiteX28" fmla="*/ 1065078 w 1474793"/>
                <a:gd name="connsiteY28" fmla="*/ 554940 h 1067228"/>
                <a:gd name="connsiteX29" fmla="*/ 1064327 w 1474793"/>
                <a:gd name="connsiteY29" fmla="*/ 594320 h 1067228"/>
                <a:gd name="connsiteX30" fmla="*/ 1347937 w 1474793"/>
                <a:gd name="connsiteY30" fmla="*/ 1034890 h 1067228"/>
                <a:gd name="connsiteX31" fmla="*/ 1410642 w 1474793"/>
                <a:gd name="connsiteY31" fmla="*/ 1053546 h 1067228"/>
                <a:gd name="connsiteX32" fmla="*/ 1474793 w 1474793"/>
                <a:gd name="connsiteY32" fmla="*/ 1066843 h 1067228"/>
                <a:gd name="connsiteX33" fmla="*/ 542300 w 1474793"/>
                <a:gd name="connsiteY33" fmla="*/ 1066843 h 1067228"/>
                <a:gd name="connsiteX34" fmla="*/ 539867 w 1474793"/>
                <a:gd name="connsiteY34" fmla="*/ 1066598 h 1067228"/>
                <a:gd name="connsiteX35" fmla="*/ 533614 w 1474793"/>
                <a:gd name="connsiteY35" fmla="*/ 1067228 h 1067228"/>
                <a:gd name="connsiteX36" fmla="*/ 0 w 1474793"/>
                <a:gd name="connsiteY36" fmla="*/ 533614 h 1067228"/>
                <a:gd name="connsiteX37" fmla="*/ 533614 w 1474793"/>
                <a:gd name="connsiteY37" fmla="*/ 0 h 10672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474793" h="1067228">
                  <a:moveTo>
                    <a:pt x="533614" y="0"/>
                  </a:moveTo>
                  <a:cubicBezTo>
                    <a:pt x="570452" y="0"/>
                    <a:pt x="606419" y="3733"/>
                    <a:pt x="641156" y="10841"/>
                  </a:cubicBezTo>
                  <a:lnTo>
                    <a:pt x="642850" y="11367"/>
                  </a:lnTo>
                  <a:lnTo>
                    <a:pt x="643605" y="10579"/>
                  </a:lnTo>
                  <a:cubicBezTo>
                    <a:pt x="673701" y="16798"/>
                    <a:pt x="702865" y="25601"/>
                    <a:pt x="730860" y="36748"/>
                  </a:cubicBezTo>
                  <a:lnTo>
                    <a:pt x="741010" y="41837"/>
                  </a:lnTo>
                  <a:lnTo>
                    <a:pt x="741321" y="41934"/>
                  </a:lnTo>
                  <a:lnTo>
                    <a:pt x="742759" y="42714"/>
                  </a:lnTo>
                  <a:lnTo>
                    <a:pt x="811100" y="76983"/>
                  </a:lnTo>
                  <a:lnTo>
                    <a:pt x="825702" y="87735"/>
                  </a:lnTo>
                  <a:lnTo>
                    <a:pt x="831963" y="91133"/>
                  </a:lnTo>
                  <a:lnTo>
                    <a:pt x="845602" y="102387"/>
                  </a:lnTo>
                  <a:lnTo>
                    <a:pt x="882900" y="129847"/>
                  </a:lnTo>
                  <a:lnTo>
                    <a:pt x="898739" y="146228"/>
                  </a:lnTo>
                  <a:lnTo>
                    <a:pt x="910936" y="156292"/>
                  </a:lnTo>
                  <a:lnTo>
                    <a:pt x="925281" y="173678"/>
                  </a:lnTo>
                  <a:lnTo>
                    <a:pt x="944837" y="193903"/>
                  </a:lnTo>
                  <a:lnTo>
                    <a:pt x="959019" y="214569"/>
                  </a:lnTo>
                  <a:lnTo>
                    <a:pt x="976095" y="235265"/>
                  </a:lnTo>
                  <a:lnTo>
                    <a:pt x="986966" y="255294"/>
                  </a:lnTo>
                  <a:lnTo>
                    <a:pt x="995488" y="267712"/>
                  </a:lnTo>
                  <a:lnTo>
                    <a:pt x="1005676" y="289764"/>
                  </a:lnTo>
                  <a:lnTo>
                    <a:pt x="1025294" y="325907"/>
                  </a:lnTo>
                  <a:lnTo>
                    <a:pt x="1031274" y="345171"/>
                  </a:lnTo>
                  <a:lnTo>
                    <a:pt x="1033430" y="349838"/>
                  </a:lnTo>
                  <a:lnTo>
                    <a:pt x="1037839" y="366321"/>
                  </a:lnTo>
                  <a:lnTo>
                    <a:pt x="1056387" y="426072"/>
                  </a:lnTo>
                  <a:cubicBezTo>
                    <a:pt x="1063495" y="460809"/>
                    <a:pt x="1067228" y="496776"/>
                    <a:pt x="1067228" y="533614"/>
                  </a:cubicBezTo>
                  <a:lnTo>
                    <a:pt x="1065078" y="554940"/>
                  </a:lnTo>
                  <a:lnTo>
                    <a:pt x="1064327" y="594320"/>
                  </a:lnTo>
                  <a:cubicBezTo>
                    <a:pt x="1060491" y="737511"/>
                    <a:pt x="1069636" y="930381"/>
                    <a:pt x="1347937" y="1034890"/>
                  </a:cubicBezTo>
                  <a:cubicBezTo>
                    <a:pt x="1365331" y="1041421"/>
                    <a:pt x="1386419" y="1047630"/>
                    <a:pt x="1410642" y="1053546"/>
                  </a:cubicBezTo>
                  <a:lnTo>
                    <a:pt x="1474793" y="1066843"/>
                  </a:lnTo>
                  <a:lnTo>
                    <a:pt x="542300" y="1066843"/>
                  </a:lnTo>
                  <a:lnTo>
                    <a:pt x="539867" y="1066598"/>
                  </a:lnTo>
                  <a:lnTo>
                    <a:pt x="533614" y="1067228"/>
                  </a:lnTo>
                  <a:cubicBezTo>
                    <a:pt x="238907" y="1067228"/>
                    <a:pt x="0" y="828321"/>
                    <a:pt x="0" y="533614"/>
                  </a:cubicBezTo>
                  <a:cubicBezTo>
                    <a:pt x="0" y="238907"/>
                    <a:pt x="238907" y="0"/>
                    <a:pt x="533614" y="0"/>
                  </a:cubicBezTo>
                  <a:close/>
                </a:path>
              </a:pathLst>
            </a:cu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2000" dirty="0"/>
            </a:p>
          </p:txBody>
        </p:sp>
        <p:sp>
          <p:nvSpPr>
            <p:cNvPr id="74" name="文本框 73">
              <a:extLst>
                <a:ext uri="{FF2B5EF4-FFF2-40B4-BE49-F238E27FC236}">
                  <a16:creationId xmlns:a16="http://schemas.microsoft.com/office/drawing/2014/main" id="{A453D786-E4B8-4F09-A7F9-C85FBD155BDA}"/>
                </a:ext>
              </a:extLst>
            </p:cNvPr>
            <p:cNvSpPr txBox="1"/>
            <p:nvPr/>
          </p:nvSpPr>
          <p:spPr>
            <a:xfrm>
              <a:off x="1731153" y="4907052"/>
              <a:ext cx="5153741" cy="461665"/>
            </a:xfrm>
            <a:prstGeom prst="rect">
              <a:avLst/>
            </a:prstGeom>
            <a:noFill/>
          </p:spPr>
          <p:txBody>
            <a:bodyPr wrap="square" rtlCol="0">
              <a:spAutoFit/>
            </a:bodyPr>
            <a:lstStyle/>
            <a:p>
              <a:r>
                <a:rPr kumimoji="0" lang="zh-CN" altLang="en-US" sz="2400" b="1" i="0" u="none" strike="noStrike" kern="1200" cap="none" spc="0" normalizeH="0" baseline="0" noProof="0" dirty="0">
                  <a:ln>
                    <a:noFill/>
                  </a:ln>
                  <a:solidFill>
                    <a:srgbClr val="FFFFFF"/>
                  </a:solidFill>
                  <a:effectLst/>
                  <a:uLnTx/>
                  <a:uFillTx/>
                  <a:latin typeface="Arial" panose="020B0604020202020204" pitchFamily="34" charset="0"/>
                  <a:ea typeface="微软雅黑" panose="020B0503020204020204" pitchFamily="34" charset="-122"/>
                </a:rPr>
                <a:t>天气衍生金融工具市场的发展趋势</a:t>
              </a:r>
              <a:endParaRPr kumimoji="0" lang="en-US" altLang="zh-CN" sz="2400" b="1" i="0" u="none" strike="noStrike" kern="1200" cap="none" spc="0" normalizeH="0" baseline="0" noProof="0" dirty="0">
                <a:ln>
                  <a:noFill/>
                </a:ln>
                <a:solidFill>
                  <a:srgbClr val="FFFFFF"/>
                </a:solidFill>
                <a:effectLst/>
                <a:uLnTx/>
                <a:uFillTx/>
                <a:latin typeface="Arial" panose="020B0604020202020204" pitchFamily="34" charset="0"/>
                <a:ea typeface="微软雅黑" panose="020B0503020204020204" pitchFamily="34" charset="-122"/>
              </a:endParaRPr>
            </a:p>
          </p:txBody>
        </p:sp>
        <p:sp>
          <p:nvSpPr>
            <p:cNvPr id="72" name="文本框 71">
              <a:extLst>
                <a:ext uri="{FF2B5EF4-FFF2-40B4-BE49-F238E27FC236}">
                  <a16:creationId xmlns:a16="http://schemas.microsoft.com/office/drawing/2014/main" id="{9642FA19-90AA-4345-B6B2-1CB76187F8F9}"/>
                </a:ext>
              </a:extLst>
            </p:cNvPr>
            <p:cNvSpPr txBox="1"/>
            <p:nvPr/>
          </p:nvSpPr>
          <p:spPr>
            <a:xfrm>
              <a:off x="743757" y="4851661"/>
              <a:ext cx="639920" cy="584775"/>
            </a:xfrm>
            <a:prstGeom prst="rect">
              <a:avLst/>
            </a:prstGeom>
            <a:noFill/>
          </p:spPr>
          <p:txBody>
            <a:bodyPr wrap="none" rtlCol="0">
              <a:spAutoFit/>
            </a:bodyPr>
            <a:lstStyle/>
            <a:p>
              <a:pPr algn="ctr"/>
              <a:r>
                <a:rPr lang="en-US" altLang="zh-CN" sz="3200" b="1" dirty="0">
                  <a:solidFill>
                    <a:srgbClr val="FFFFFF"/>
                  </a:solidFill>
                  <a:latin typeface="Arial" panose="020B0604020202020204" pitchFamily="34" charset="0"/>
                  <a:ea typeface="微软雅黑" panose="020B0503020204020204" pitchFamily="34" charset="-122"/>
                </a:rPr>
                <a:t>03</a:t>
              </a:r>
              <a:endParaRPr lang="zh-CN" altLang="en-US" sz="3200" b="1" dirty="0">
                <a:solidFill>
                  <a:srgbClr val="FFFFFF"/>
                </a:solidFill>
                <a:latin typeface="Arial" panose="020B0604020202020204" pitchFamily="34" charset="0"/>
                <a:ea typeface="微软雅黑" panose="020B0503020204020204" pitchFamily="34" charset="-122"/>
              </a:endParaRPr>
            </a:p>
          </p:txBody>
        </p:sp>
      </p:grpSp>
    </p:spTree>
    <p:extLst>
      <p:ext uri="{BB962C8B-B14F-4D97-AF65-F5344CB8AC3E}">
        <p14:creationId xmlns:p14="http://schemas.microsoft.com/office/powerpoint/2010/main" val="13066976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A79561B-9498-F508-31AF-BFB32BB20876}"/>
              </a:ext>
            </a:extLst>
          </p:cNvPr>
          <p:cNvSpPr>
            <a:spLocks noGrp="1"/>
          </p:cNvSpPr>
          <p:nvPr>
            <p:ph type="title"/>
          </p:nvPr>
        </p:nvSpPr>
        <p:spPr>
          <a:xfrm>
            <a:off x="381000" y="137160"/>
            <a:ext cx="6688138" cy="553998"/>
          </a:xfrm>
        </p:spPr>
        <p:txBody>
          <a:bodyPr/>
          <a:lstStyle/>
          <a:p>
            <a:r>
              <a:rPr lang="zh-CN" altLang="en-US" dirty="0"/>
              <a:t>天气衍生金融工具市场的形成</a:t>
            </a:r>
          </a:p>
        </p:txBody>
      </p:sp>
      <p:sp>
        <p:nvSpPr>
          <p:cNvPr id="5" name="AutoShape 4" descr="https://pics2.baidu.com/feed/34fae6cd7b899e51215d048881a5303bc9950d61.jpeg?token=d72a8c52cb8e0333e3f9803b39c6df67">
            <a:extLst>
              <a:ext uri="{FF2B5EF4-FFF2-40B4-BE49-F238E27FC236}">
                <a16:creationId xmlns:a16="http://schemas.microsoft.com/office/drawing/2014/main" id="{D9C9F93D-2398-BE18-3806-630F359E5262}"/>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
        <p:nvSpPr>
          <p:cNvPr id="7" name="矩形 6">
            <a:extLst>
              <a:ext uri="{FF2B5EF4-FFF2-40B4-BE49-F238E27FC236}">
                <a16:creationId xmlns:a16="http://schemas.microsoft.com/office/drawing/2014/main" id="{7A663A1C-D324-0BEF-BB0F-1F54B7A13EED}"/>
              </a:ext>
            </a:extLst>
          </p:cNvPr>
          <p:cNvSpPr/>
          <p:nvPr/>
        </p:nvSpPr>
        <p:spPr>
          <a:xfrm>
            <a:off x="665018" y="1186069"/>
            <a:ext cx="11195287" cy="5566396"/>
          </a:xfrm>
          <a:prstGeom prst="rect">
            <a:avLst/>
          </a:prstGeom>
        </p:spPr>
        <p:txBody>
          <a:bodyPr wrap="square">
            <a:spAutoFit/>
          </a:bodyPr>
          <a:lstStyle/>
          <a:p>
            <a:pPr marL="342900" marR="0" lvl="0" indent="-342900" algn="l" defTabSz="914400" rtl="0" eaLnBrk="1" fontAlgn="auto" latinLnBrk="0" hangingPunct="1">
              <a:lnSpc>
                <a:spcPct val="150000"/>
              </a:lnSpc>
              <a:spcBef>
                <a:spcPts val="0"/>
              </a:spcBef>
              <a:spcAft>
                <a:spcPts val="0"/>
              </a:spcAft>
              <a:buClrTx/>
              <a:buSzTx/>
              <a:buFont typeface="Wingdings" panose="05000000000000000000" pitchFamily="2" charset="2"/>
              <a:buChar char="n"/>
              <a:tabLst/>
              <a:defRPr/>
            </a:pPr>
            <a:r>
              <a:rPr kumimoji="0" lang="zh-CN" altLang="en-US" sz="2400" b="1"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Times New Roman" panose="02020603050405020304" pitchFamily="18" charset="0"/>
              </a:rPr>
              <a:t>天气衍生金融工具最早出现于</a:t>
            </a:r>
            <a:r>
              <a:rPr kumimoji="0" lang="en-US" altLang="zh-CN" sz="2400" b="1"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Times New Roman" panose="02020603050405020304" pitchFamily="18" charset="0"/>
              </a:rPr>
              <a:t>1997</a:t>
            </a:r>
            <a:r>
              <a:rPr kumimoji="0" lang="zh-CN" altLang="en-US" sz="2400" b="1"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Times New Roman" panose="02020603050405020304" pitchFamily="18" charset="0"/>
              </a:rPr>
              <a:t>年的北美</a:t>
            </a:r>
            <a:r>
              <a:rPr kumimoji="0" lang="zh-CN" altLang="en-US" sz="2400" b="1" i="0" u="none" strike="noStrike" kern="1200" cap="none" spc="0" normalizeH="0" baseline="0" noProof="0" dirty="0">
                <a:ln>
                  <a:noFill/>
                </a:ln>
                <a:solidFill>
                  <a:srgbClr val="00B050"/>
                </a:solidFill>
                <a:effectLst/>
                <a:uLnTx/>
                <a:uFillTx/>
                <a:latin typeface="微软雅黑" panose="020B0503020204020204" pitchFamily="34" charset="-122"/>
                <a:ea typeface="微软雅黑" panose="020B0503020204020204" pitchFamily="34" charset="-122"/>
                <a:cs typeface="Times New Roman" panose="02020603050405020304" pitchFamily="18" charset="0"/>
              </a:rPr>
              <a:t>能源行业</a:t>
            </a:r>
            <a:endParaRPr kumimoji="0" lang="en-US" altLang="zh-CN" sz="2400" b="1" i="0" u="none" strike="noStrike" kern="1200" cap="none" spc="0" normalizeH="0" baseline="0" noProof="0" dirty="0">
              <a:ln>
                <a:noFill/>
              </a:ln>
              <a:solidFill>
                <a:srgbClr val="00B050"/>
              </a:solidFill>
              <a:effectLst/>
              <a:uLnTx/>
              <a:uFillTx/>
              <a:latin typeface="微软雅黑" panose="020B0503020204020204" pitchFamily="34" charset="-122"/>
              <a:ea typeface="微软雅黑" panose="020B0503020204020204" pitchFamily="34" charset="-122"/>
              <a:cs typeface="Times New Roman" panose="02020603050405020304" pitchFamily="18" charset="0"/>
            </a:endParaRPr>
          </a:p>
          <a:p>
            <a:pPr marL="800100" lvl="1" indent="-342900">
              <a:lnSpc>
                <a:spcPct val="150000"/>
              </a:lnSpc>
              <a:buFont typeface="Wingdings" panose="05000000000000000000" pitchFamily="2" charset="2"/>
              <a:buChar char="n"/>
              <a:defRPr/>
            </a:pPr>
            <a:r>
              <a:rPr lang="zh-CN" altLang="en-US" sz="2400" dirty="0"/>
              <a:t>该年的厄尔尼诺暖冬事件促使科氏工业与安然公司签订全球首个</a:t>
            </a:r>
            <a:r>
              <a:rPr lang="zh-CN" altLang="en-US" sz="2400" b="1" dirty="0">
                <a:solidFill>
                  <a:srgbClr val="00B050"/>
                </a:solidFill>
              </a:rPr>
              <a:t>天气互换合约</a:t>
            </a:r>
            <a:r>
              <a:rPr lang="zh-CN" altLang="en-US" sz="2400" dirty="0"/>
              <a:t>。这一以</a:t>
            </a:r>
            <a:r>
              <a:rPr lang="zh-CN" altLang="en-US" sz="2400" b="1" dirty="0">
                <a:solidFill>
                  <a:srgbClr val="00B050"/>
                </a:solidFill>
              </a:rPr>
              <a:t>场外交易</a:t>
            </a:r>
            <a:r>
              <a:rPr lang="zh-CN" altLang="en-US" sz="2400" dirty="0"/>
              <a:t>形式签订的天气衍生金融工具交易合约受到媒体高度关注与宣传。随着其他能源公司竞相效仿，天气衍生金融工具市场逐渐诞生。</a:t>
            </a:r>
            <a:endParaRPr lang="en-US" altLang="zh-CN" sz="2400" dirty="0"/>
          </a:p>
          <a:p>
            <a:pPr marL="800100" lvl="1" indent="-342900">
              <a:lnSpc>
                <a:spcPct val="150000"/>
              </a:lnSpc>
              <a:buFont typeface="Wingdings" panose="05000000000000000000" pitchFamily="2" charset="2"/>
              <a:buChar char="n"/>
              <a:defRPr/>
            </a:pPr>
            <a:r>
              <a:rPr lang="zh-CN" altLang="en-US" sz="2400" dirty="0"/>
              <a:t>产生原因：</a:t>
            </a:r>
            <a:endParaRPr lang="en-US" altLang="zh-CN" sz="2400" dirty="0"/>
          </a:p>
          <a:p>
            <a:pPr marL="1257300" lvl="2" indent="-342900">
              <a:lnSpc>
                <a:spcPct val="150000"/>
              </a:lnSpc>
              <a:buFont typeface="Wingdings" panose="05000000000000000000" pitchFamily="2" charset="2"/>
              <a:buChar char="n"/>
              <a:defRPr/>
            </a:pPr>
            <a:r>
              <a:rPr lang="zh-CN" altLang="en-US" sz="2400" dirty="0"/>
              <a:t>能源市场管制放松</a:t>
            </a:r>
            <a:endParaRPr lang="en-US" altLang="zh-CN" sz="2400" dirty="0"/>
          </a:p>
          <a:p>
            <a:pPr marL="1257300" lvl="2" indent="-342900">
              <a:lnSpc>
                <a:spcPct val="150000"/>
              </a:lnSpc>
              <a:buFont typeface="Wingdings" panose="05000000000000000000" pitchFamily="2" charset="2"/>
              <a:buChar char="n"/>
              <a:defRPr/>
            </a:pPr>
            <a:r>
              <a:rPr lang="zh-CN" altLang="en-US" sz="2400" dirty="0"/>
              <a:t>资本市场和保险市场的融合：巨灾债券数量不断增长并被引入芝加哥期货交易所</a:t>
            </a:r>
            <a:endParaRPr lang="en-US" altLang="zh-CN" sz="2400" dirty="0"/>
          </a:p>
          <a:p>
            <a:pPr marL="800100" lvl="1" indent="-342900">
              <a:lnSpc>
                <a:spcPct val="150000"/>
              </a:lnSpc>
              <a:buFont typeface="Wingdings" panose="05000000000000000000" pitchFamily="2" charset="2"/>
              <a:buChar char="n"/>
              <a:defRPr/>
            </a:pPr>
            <a:r>
              <a:rPr lang="zh-CN" altLang="en-US" sz="2400" b="1" dirty="0">
                <a:solidFill>
                  <a:srgbClr val="00B050"/>
                </a:solidFill>
              </a:rPr>
              <a:t>能源价格</a:t>
            </a:r>
            <a:r>
              <a:rPr lang="zh-CN" altLang="en-US" sz="2400" dirty="0"/>
              <a:t>长期以来受到天气情况的高度影响，但激烈的市场竞争并没有给能源生产商留出转移负面天气冲击的定价空间。</a:t>
            </a:r>
            <a:endParaRPr lang="en-US" altLang="zh-CN" sz="2400" dirty="0"/>
          </a:p>
        </p:txBody>
      </p:sp>
    </p:spTree>
    <p:extLst>
      <p:ext uri="{BB962C8B-B14F-4D97-AF65-F5344CB8AC3E}">
        <p14:creationId xmlns:p14="http://schemas.microsoft.com/office/powerpoint/2010/main" val="27721171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A79561B-9498-F508-31AF-BFB32BB20876}"/>
              </a:ext>
            </a:extLst>
          </p:cNvPr>
          <p:cNvSpPr>
            <a:spLocks noGrp="1"/>
          </p:cNvSpPr>
          <p:nvPr>
            <p:ph type="title"/>
          </p:nvPr>
        </p:nvSpPr>
        <p:spPr>
          <a:xfrm>
            <a:off x="381000" y="137160"/>
            <a:ext cx="6688138" cy="553998"/>
          </a:xfrm>
        </p:spPr>
        <p:txBody>
          <a:bodyPr/>
          <a:lstStyle/>
          <a:p>
            <a:r>
              <a:rPr lang="zh-CN" altLang="en-US" dirty="0"/>
              <a:t>天气衍生金融工具市场的形成</a:t>
            </a:r>
          </a:p>
        </p:txBody>
      </p:sp>
      <p:sp>
        <p:nvSpPr>
          <p:cNvPr id="5" name="AutoShape 4" descr="https://pics2.baidu.com/feed/34fae6cd7b899e51215d048881a5303bc9950d61.jpeg?token=d72a8c52cb8e0333e3f9803b39c6df67">
            <a:extLst>
              <a:ext uri="{FF2B5EF4-FFF2-40B4-BE49-F238E27FC236}">
                <a16:creationId xmlns:a16="http://schemas.microsoft.com/office/drawing/2014/main" id="{D9C9F93D-2398-BE18-3806-630F359E5262}"/>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
        <p:nvSpPr>
          <p:cNvPr id="7" name="矩形 6">
            <a:extLst>
              <a:ext uri="{FF2B5EF4-FFF2-40B4-BE49-F238E27FC236}">
                <a16:creationId xmlns:a16="http://schemas.microsoft.com/office/drawing/2014/main" id="{7A663A1C-D324-0BEF-BB0F-1F54B7A13EED}"/>
              </a:ext>
            </a:extLst>
          </p:cNvPr>
          <p:cNvSpPr/>
          <p:nvPr/>
        </p:nvSpPr>
        <p:spPr>
          <a:xfrm>
            <a:off x="665018" y="1186069"/>
            <a:ext cx="11195287" cy="5208092"/>
          </a:xfrm>
          <a:prstGeom prst="rect">
            <a:avLst/>
          </a:prstGeom>
        </p:spPr>
        <p:txBody>
          <a:bodyPr wrap="square">
            <a:spAutoFit/>
          </a:bodyPr>
          <a:lstStyle/>
          <a:p>
            <a:pPr marL="342900" marR="0" lvl="0" indent="-342900" algn="l" defTabSz="914400" rtl="0" eaLnBrk="1" fontAlgn="auto" latinLnBrk="0" hangingPunct="1">
              <a:lnSpc>
                <a:spcPct val="150000"/>
              </a:lnSpc>
              <a:spcBef>
                <a:spcPts val="0"/>
              </a:spcBef>
              <a:spcAft>
                <a:spcPts val="0"/>
              </a:spcAft>
              <a:buClrTx/>
              <a:buSzTx/>
              <a:buFont typeface="Wingdings" panose="05000000000000000000" pitchFamily="2" charset="2"/>
              <a:buChar char="n"/>
              <a:tabLst/>
              <a:defRPr/>
            </a:pPr>
            <a:r>
              <a:rPr lang="zh-CN" altLang="en-US" sz="2400" b="1"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发展历程</a:t>
            </a:r>
            <a:endParaRPr kumimoji="0" lang="en-US" altLang="zh-CN" sz="2400" b="1" i="0" u="none" strike="noStrike" kern="1200" cap="none" spc="0" normalizeH="0" baseline="0" noProof="0" dirty="0">
              <a:ln>
                <a:noFill/>
              </a:ln>
              <a:solidFill>
                <a:srgbClr val="00B050"/>
              </a:solidFill>
              <a:effectLst/>
              <a:uLnTx/>
              <a:uFillTx/>
              <a:latin typeface="微软雅黑" panose="020B0503020204020204" pitchFamily="34" charset="-122"/>
              <a:ea typeface="微软雅黑" panose="020B0503020204020204" pitchFamily="34" charset="-122"/>
              <a:cs typeface="Times New Roman" panose="02020603050405020304" pitchFamily="18" charset="0"/>
            </a:endParaRPr>
          </a:p>
          <a:p>
            <a:pPr marL="800100" lvl="1" indent="-342900">
              <a:lnSpc>
                <a:spcPct val="150000"/>
              </a:lnSpc>
              <a:buFont typeface="Wingdings" panose="05000000000000000000" pitchFamily="2" charset="2"/>
              <a:buChar char="n"/>
              <a:defRPr/>
            </a:pPr>
            <a:r>
              <a:rPr lang="zh-CN" altLang="en-US" sz="2000" dirty="0"/>
              <a:t>在市场发展初期，天气衍生金融工具主要以一对一</a:t>
            </a:r>
            <a:r>
              <a:rPr lang="en-US" altLang="zh-CN" sz="2000" b="1" dirty="0">
                <a:solidFill>
                  <a:srgbClr val="00B050"/>
                </a:solidFill>
              </a:rPr>
              <a:t>OTC</a:t>
            </a:r>
            <a:r>
              <a:rPr lang="zh-CN" altLang="en-US" sz="2000" b="1" dirty="0">
                <a:solidFill>
                  <a:srgbClr val="00B050"/>
                </a:solidFill>
              </a:rPr>
              <a:t>形式</a:t>
            </a:r>
            <a:r>
              <a:rPr lang="zh-CN" altLang="en-US" sz="2000" dirty="0"/>
              <a:t>交易。随着交易量和交易额的迅速扩大，降低交易成本、提高流动性和降低信用风险等方面的市场诉求日益迫切。</a:t>
            </a:r>
            <a:endParaRPr lang="en-US" altLang="zh-CN" sz="2000" dirty="0"/>
          </a:p>
          <a:p>
            <a:pPr marL="800100" lvl="1" indent="-342900">
              <a:lnSpc>
                <a:spcPct val="150000"/>
              </a:lnSpc>
              <a:buFont typeface="Wingdings" panose="05000000000000000000" pitchFamily="2" charset="2"/>
              <a:buChar char="n"/>
              <a:defRPr/>
            </a:pPr>
            <a:r>
              <a:rPr lang="zh-CN" altLang="en-US" sz="2000" b="1" dirty="0">
                <a:solidFill>
                  <a:srgbClr val="00B050"/>
                </a:solidFill>
              </a:rPr>
              <a:t>芝加哥商品交易所</a:t>
            </a:r>
            <a:r>
              <a:rPr lang="zh-CN" altLang="en-US" sz="2000" dirty="0"/>
              <a:t>率先于</a:t>
            </a:r>
            <a:r>
              <a:rPr lang="en-US" altLang="zh-CN" sz="2000" dirty="0"/>
              <a:t>1999</a:t>
            </a:r>
            <a:r>
              <a:rPr lang="zh-CN" altLang="en-US" sz="2000" dirty="0"/>
              <a:t>年</a:t>
            </a:r>
            <a:r>
              <a:rPr lang="en-US" altLang="zh-CN" sz="2000" dirty="0"/>
              <a:t>9</a:t>
            </a:r>
            <a:r>
              <a:rPr lang="zh-CN" altLang="en-US" sz="2000" dirty="0"/>
              <a:t>月建立可以交易</a:t>
            </a:r>
            <a:r>
              <a:rPr lang="zh-CN" altLang="en-US" sz="2000" b="1" dirty="0">
                <a:solidFill>
                  <a:srgbClr val="00B050"/>
                </a:solidFill>
              </a:rPr>
              <a:t>标准天气衍生金融工具</a:t>
            </a:r>
            <a:r>
              <a:rPr lang="zh-CN" altLang="en-US" sz="2000" dirty="0"/>
              <a:t>的电子平台以及面向</a:t>
            </a:r>
            <a:r>
              <a:rPr lang="zh-CN" altLang="en-US" sz="2000" b="1" dirty="0">
                <a:solidFill>
                  <a:srgbClr val="00B050"/>
                </a:solidFill>
              </a:rPr>
              <a:t>四个美国城市的制热</a:t>
            </a:r>
            <a:r>
              <a:rPr lang="en-US" altLang="zh-CN" sz="2000" b="1" dirty="0">
                <a:solidFill>
                  <a:srgbClr val="00B050"/>
                </a:solidFill>
              </a:rPr>
              <a:t>/</a:t>
            </a:r>
            <a:r>
              <a:rPr lang="zh-CN" altLang="en-US" sz="2000" b="1" dirty="0">
                <a:solidFill>
                  <a:srgbClr val="00B050"/>
                </a:solidFill>
              </a:rPr>
              <a:t>冷指数期货与期货期权合约</a:t>
            </a:r>
            <a:r>
              <a:rPr lang="zh-CN" altLang="en-US" sz="2000" dirty="0"/>
              <a:t>。此举奠定了芝加哥商品交易所在标准化天气衍生金融工具市场的领军地位。</a:t>
            </a:r>
            <a:endParaRPr lang="en-US" altLang="zh-CN" sz="2000" dirty="0"/>
          </a:p>
          <a:p>
            <a:pPr marL="800100" lvl="1" indent="-342900">
              <a:lnSpc>
                <a:spcPct val="150000"/>
              </a:lnSpc>
              <a:buFont typeface="Wingdings" panose="05000000000000000000" pitchFamily="2" charset="2"/>
              <a:buChar char="n"/>
              <a:defRPr/>
            </a:pPr>
            <a:r>
              <a:rPr lang="en-US" altLang="zh-CN" sz="2000" dirty="0"/>
              <a:t>2001 </a:t>
            </a:r>
            <a:r>
              <a:rPr lang="zh-CN" altLang="en-US" sz="2000" dirty="0"/>
              <a:t>年，伦敦国际金融期货期权交易所紧随其后推出了面向</a:t>
            </a:r>
            <a:r>
              <a:rPr lang="zh-CN" altLang="en-US" sz="2000" b="1" dirty="0">
                <a:solidFill>
                  <a:srgbClr val="00B050"/>
                </a:solidFill>
              </a:rPr>
              <a:t>英国三个城市的每日气温汇编指数合约</a:t>
            </a:r>
            <a:r>
              <a:rPr lang="zh-CN" altLang="en-US" sz="2000" dirty="0"/>
              <a:t>，并通过其电子交易平台</a:t>
            </a:r>
            <a:r>
              <a:rPr lang="en-US" altLang="zh-CN" sz="2000" dirty="0"/>
              <a:t>LIFFE Connect</a:t>
            </a:r>
            <a:r>
              <a:rPr lang="zh-CN" altLang="en-US" sz="2000" dirty="0"/>
              <a:t>进行交易。此后，东京国际金融期货交易所、芬兰赫尔辛基证券交易所、美国洲际交易所等越来越多的交易所开始挂牌交易天气衍生金融工具。</a:t>
            </a:r>
            <a:endParaRPr lang="en-US" altLang="zh-CN" sz="2000" dirty="0"/>
          </a:p>
          <a:p>
            <a:pPr marL="800100" lvl="1" indent="-342900">
              <a:lnSpc>
                <a:spcPct val="150000"/>
              </a:lnSpc>
              <a:buFont typeface="Wingdings" panose="05000000000000000000" pitchFamily="2" charset="2"/>
              <a:buChar char="n"/>
              <a:defRPr/>
            </a:pPr>
            <a:r>
              <a:rPr lang="zh-CN" altLang="en-US" sz="2000" b="1" dirty="0"/>
              <a:t>天气衍生金融工具的交易方式最终实现了</a:t>
            </a:r>
            <a:r>
              <a:rPr lang="en-US" altLang="zh-CN" sz="2000" b="1" dirty="0"/>
              <a:t>OTC</a:t>
            </a:r>
            <a:r>
              <a:rPr lang="zh-CN" altLang="en-US" sz="2000" b="1" dirty="0"/>
              <a:t>向场内交易的发展</a:t>
            </a:r>
            <a:endParaRPr lang="en-US" altLang="zh-CN" sz="2000" b="1" dirty="0"/>
          </a:p>
        </p:txBody>
      </p:sp>
    </p:spTree>
    <p:extLst>
      <p:ext uri="{BB962C8B-B14F-4D97-AF65-F5344CB8AC3E}">
        <p14:creationId xmlns:p14="http://schemas.microsoft.com/office/powerpoint/2010/main" val="25311158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A79561B-9498-F508-31AF-BFB32BB20876}"/>
              </a:ext>
            </a:extLst>
          </p:cNvPr>
          <p:cNvSpPr>
            <a:spLocks noGrp="1"/>
          </p:cNvSpPr>
          <p:nvPr>
            <p:ph type="title"/>
          </p:nvPr>
        </p:nvSpPr>
        <p:spPr>
          <a:xfrm>
            <a:off x="381000" y="137160"/>
            <a:ext cx="6688138" cy="553998"/>
          </a:xfrm>
        </p:spPr>
        <p:txBody>
          <a:bodyPr/>
          <a:lstStyle/>
          <a:p>
            <a:r>
              <a:rPr lang="zh-CN" altLang="en-US" dirty="0"/>
              <a:t>天气衍生金融工具市场的形成</a:t>
            </a:r>
          </a:p>
        </p:txBody>
      </p:sp>
      <p:sp>
        <p:nvSpPr>
          <p:cNvPr id="5" name="AutoShape 4" descr="https://pics2.baidu.com/feed/34fae6cd7b899e51215d048881a5303bc9950d61.jpeg?token=d72a8c52cb8e0333e3f9803b39c6df67">
            <a:extLst>
              <a:ext uri="{FF2B5EF4-FFF2-40B4-BE49-F238E27FC236}">
                <a16:creationId xmlns:a16="http://schemas.microsoft.com/office/drawing/2014/main" id="{D9C9F93D-2398-BE18-3806-630F359E5262}"/>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
        <p:nvSpPr>
          <p:cNvPr id="7" name="矩形 6">
            <a:extLst>
              <a:ext uri="{FF2B5EF4-FFF2-40B4-BE49-F238E27FC236}">
                <a16:creationId xmlns:a16="http://schemas.microsoft.com/office/drawing/2014/main" id="{7A663A1C-D324-0BEF-BB0F-1F54B7A13EED}"/>
              </a:ext>
            </a:extLst>
          </p:cNvPr>
          <p:cNvSpPr/>
          <p:nvPr/>
        </p:nvSpPr>
        <p:spPr>
          <a:xfrm>
            <a:off x="650756" y="958237"/>
            <a:ext cx="11195287" cy="5854936"/>
          </a:xfrm>
          <a:prstGeom prst="rect">
            <a:avLst/>
          </a:prstGeom>
        </p:spPr>
        <p:txBody>
          <a:bodyPr wrap="square">
            <a:spAutoFit/>
          </a:bodyPr>
          <a:lstStyle/>
          <a:p>
            <a:pPr marL="342900" marR="0" lvl="0" indent="-342900" algn="l" defTabSz="914400" rtl="0" eaLnBrk="1" fontAlgn="auto" latinLnBrk="0" hangingPunct="1">
              <a:lnSpc>
                <a:spcPct val="150000"/>
              </a:lnSpc>
              <a:spcBef>
                <a:spcPts val="0"/>
              </a:spcBef>
              <a:spcAft>
                <a:spcPts val="0"/>
              </a:spcAft>
              <a:buClrTx/>
              <a:buSzTx/>
              <a:buFont typeface="Wingdings" panose="05000000000000000000" pitchFamily="2" charset="2"/>
              <a:buChar char="n"/>
              <a:tabLst/>
              <a:defRPr/>
            </a:pPr>
            <a:r>
              <a:rPr lang="zh-CN" altLang="en-US" sz="2400" b="1"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交易规模不断扩大</a:t>
            </a:r>
            <a:endParaRPr kumimoji="0" lang="en-US" altLang="zh-CN" sz="2400" b="1" i="0" u="none" strike="noStrike" kern="1200" cap="none" spc="0" normalizeH="0" baseline="0" noProof="0" dirty="0">
              <a:ln>
                <a:noFill/>
              </a:ln>
              <a:solidFill>
                <a:srgbClr val="00B050"/>
              </a:solidFill>
              <a:effectLst/>
              <a:uLnTx/>
              <a:uFillTx/>
              <a:latin typeface="微软雅黑" panose="020B0503020204020204" pitchFamily="34" charset="-122"/>
              <a:ea typeface="微软雅黑" panose="020B0503020204020204" pitchFamily="34" charset="-122"/>
              <a:cs typeface="Times New Roman" panose="02020603050405020304" pitchFamily="18" charset="0"/>
            </a:endParaRPr>
          </a:p>
          <a:p>
            <a:pPr marL="800100" lvl="1" indent="-342900">
              <a:lnSpc>
                <a:spcPct val="150000"/>
              </a:lnSpc>
              <a:buFont typeface="Wingdings" panose="05000000000000000000" pitchFamily="2" charset="2"/>
              <a:buChar char="n"/>
              <a:defRPr/>
            </a:pPr>
            <a:r>
              <a:rPr lang="zh-CN" altLang="en-US" sz="2000" dirty="0"/>
              <a:t>芝加哥商品交易所</a:t>
            </a:r>
            <a:r>
              <a:rPr lang="en-US" altLang="zh-CN" sz="2000" dirty="0"/>
              <a:t>2020</a:t>
            </a:r>
            <a:r>
              <a:rPr lang="zh-CN" altLang="en-US" sz="2000" dirty="0"/>
              <a:t>年天气期货合约名义持仓金额已达</a:t>
            </a:r>
            <a:r>
              <a:rPr lang="en-US" altLang="zh-CN" sz="2000" dirty="0"/>
              <a:t>7.5</a:t>
            </a:r>
            <a:r>
              <a:rPr lang="zh-CN" altLang="en-US" sz="2000" dirty="0"/>
              <a:t>亿美元，同比增长</a:t>
            </a:r>
            <a:r>
              <a:rPr lang="en-US" altLang="zh-CN" sz="2000" dirty="0"/>
              <a:t>60%</a:t>
            </a:r>
            <a:r>
              <a:rPr lang="zh-CN" altLang="en-US" sz="2000" dirty="0"/>
              <a:t>；天气期权合约名义持仓金额已达</a:t>
            </a:r>
            <a:r>
              <a:rPr lang="en-US" altLang="zh-CN" sz="2000" dirty="0"/>
              <a:t>4.8</a:t>
            </a:r>
            <a:r>
              <a:rPr lang="zh-CN" altLang="en-US" sz="2000" dirty="0"/>
              <a:t>亿美元，同比增长</a:t>
            </a:r>
            <a:r>
              <a:rPr lang="en-US" altLang="zh-CN" sz="2000" dirty="0"/>
              <a:t>143%</a:t>
            </a:r>
            <a:r>
              <a:rPr lang="zh-CN" altLang="en-US" sz="2000" dirty="0"/>
              <a:t>；截至</a:t>
            </a:r>
            <a:r>
              <a:rPr lang="en-US" altLang="zh-CN" sz="2000" dirty="0"/>
              <a:t>2020</a:t>
            </a:r>
            <a:r>
              <a:rPr lang="zh-CN" altLang="en-US" sz="2000" dirty="0"/>
              <a:t>年</a:t>
            </a:r>
            <a:r>
              <a:rPr lang="en-US" altLang="zh-CN" sz="2000" dirty="0"/>
              <a:t>12</a:t>
            </a:r>
            <a:r>
              <a:rPr lang="zh-CN" altLang="en-US" sz="2000" dirty="0"/>
              <a:t>月，未平仓合约超过</a:t>
            </a:r>
            <a:r>
              <a:rPr lang="en-US" altLang="zh-CN" sz="2000" dirty="0"/>
              <a:t>29 000</a:t>
            </a:r>
            <a:r>
              <a:rPr lang="zh-CN" altLang="en-US" sz="2000" dirty="0"/>
              <a:t>份，同比增长</a:t>
            </a:r>
            <a:r>
              <a:rPr lang="en-US" altLang="zh-CN" sz="2000" dirty="0"/>
              <a:t>175%</a:t>
            </a:r>
            <a:r>
              <a:rPr lang="zh-CN" altLang="en-US" sz="2000" dirty="0"/>
              <a:t>。 </a:t>
            </a:r>
            <a:endParaRPr lang="en-US" altLang="zh-CN" sz="2000" dirty="0"/>
          </a:p>
          <a:p>
            <a:pPr marL="342900" indent="-342900">
              <a:lnSpc>
                <a:spcPct val="150000"/>
              </a:lnSpc>
              <a:buFont typeface="Wingdings" panose="05000000000000000000" pitchFamily="2" charset="2"/>
              <a:buChar char="n"/>
              <a:defRPr/>
            </a:pPr>
            <a:r>
              <a:rPr lang="zh-CN" altLang="en-US" sz="2400" b="1"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市场参与者不再局限于能源行业</a:t>
            </a:r>
            <a:endParaRPr lang="en-US" altLang="zh-CN" sz="2400" b="1"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endParaRPr>
          </a:p>
          <a:p>
            <a:pPr marL="800100" lvl="1" indent="-342900">
              <a:lnSpc>
                <a:spcPct val="150000"/>
              </a:lnSpc>
              <a:buFont typeface="Wingdings" panose="05000000000000000000" pitchFamily="2" charset="2"/>
              <a:buChar char="n"/>
              <a:defRPr/>
            </a:pPr>
            <a:r>
              <a:rPr lang="zh-CN" altLang="en-US" sz="2000" b="1" dirty="0">
                <a:solidFill>
                  <a:srgbClr val="00B050"/>
                </a:solidFill>
                <a:latin typeface="微软雅黑" panose="020B0503020204020204" pitchFamily="34" charset="-122"/>
                <a:ea typeface="微软雅黑" panose="020B0503020204020204" pitchFamily="34" charset="-122"/>
                <a:cs typeface="Times New Roman" panose="02020603050405020304" pitchFamily="18" charset="0"/>
              </a:rPr>
              <a:t>需求方</a:t>
            </a:r>
            <a:r>
              <a:rPr lang="en-US" altLang="zh-CN" sz="20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 </a:t>
            </a:r>
            <a:r>
              <a:rPr lang="zh-CN" altLang="en-US" sz="20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风险敏感的农业、建筑业、交通运输等行业的套期保值者基金、银行、保险公司和再保险公司等金融机构的套利者和投机者</a:t>
            </a:r>
          </a:p>
          <a:p>
            <a:pPr marL="800100" lvl="1" indent="-342900">
              <a:lnSpc>
                <a:spcPct val="150000"/>
              </a:lnSpc>
              <a:buFont typeface="Wingdings" panose="05000000000000000000" pitchFamily="2" charset="2"/>
              <a:buChar char="n"/>
              <a:defRPr/>
            </a:pPr>
            <a:r>
              <a:rPr lang="zh-CN" altLang="en-US" sz="2000" b="1" dirty="0">
                <a:solidFill>
                  <a:srgbClr val="00B050"/>
                </a:solidFill>
                <a:latin typeface="微软雅黑" panose="020B0503020204020204" pitchFamily="34" charset="-122"/>
                <a:ea typeface="微软雅黑" panose="020B0503020204020204" pitchFamily="34" charset="-122"/>
                <a:cs typeface="Times New Roman" panose="02020603050405020304" pitchFamily="18" charset="0"/>
              </a:rPr>
              <a:t>供给方</a:t>
            </a:r>
            <a:r>
              <a:rPr lang="en-US" altLang="zh-CN" sz="20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 </a:t>
            </a:r>
            <a:r>
              <a:rPr lang="zh-CN" altLang="en-US" sz="20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混业经营公司、银行、交易经纪人和辅助机构</a:t>
            </a:r>
            <a:endParaRPr lang="en-US" altLang="zh-CN" sz="20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endParaRPr>
          </a:p>
          <a:p>
            <a:pPr marL="342900" indent="-342900">
              <a:lnSpc>
                <a:spcPct val="150000"/>
              </a:lnSpc>
              <a:buFont typeface="Wingdings" panose="05000000000000000000" pitchFamily="2" charset="2"/>
              <a:buChar char="n"/>
              <a:defRPr/>
            </a:pPr>
            <a:r>
              <a:rPr lang="zh-CN" altLang="en-US" sz="2400" b="1"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交易品种日趋多元</a:t>
            </a:r>
            <a:endParaRPr lang="en-US" altLang="zh-CN" sz="2400" b="1"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endParaRPr>
          </a:p>
          <a:p>
            <a:pPr marL="800100" lvl="1" indent="-342900">
              <a:lnSpc>
                <a:spcPct val="150000"/>
              </a:lnSpc>
              <a:buFont typeface="Wingdings" panose="05000000000000000000" pitchFamily="2" charset="2"/>
              <a:buChar char="n"/>
              <a:defRPr/>
            </a:pPr>
            <a:r>
              <a:rPr lang="zh-CN" altLang="en-US" sz="2000" b="1" dirty="0">
                <a:solidFill>
                  <a:srgbClr val="00B050"/>
                </a:solidFill>
                <a:latin typeface="微软雅黑" panose="020B0503020204020204" pitchFamily="34" charset="-122"/>
                <a:ea typeface="微软雅黑" panose="020B0503020204020204" pitchFamily="34" charset="-122"/>
                <a:cs typeface="Times New Roman" panose="02020603050405020304" pitchFamily="18" charset="0"/>
              </a:rPr>
              <a:t>可供交易品种</a:t>
            </a:r>
            <a:r>
              <a:rPr lang="zh-CN" altLang="en-US" sz="20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：涉及天气期货、天气期权和天气互换等多个类别；</a:t>
            </a:r>
          </a:p>
          <a:p>
            <a:pPr marL="800100" lvl="1" indent="-342900">
              <a:lnSpc>
                <a:spcPct val="150000"/>
              </a:lnSpc>
              <a:buFont typeface="Wingdings" panose="05000000000000000000" pitchFamily="2" charset="2"/>
              <a:buChar char="n"/>
              <a:defRPr/>
            </a:pPr>
            <a:r>
              <a:rPr lang="zh-CN" altLang="en-US" sz="2000" b="1" dirty="0">
                <a:solidFill>
                  <a:srgbClr val="00B050"/>
                </a:solidFill>
                <a:latin typeface="微软雅黑" panose="020B0503020204020204" pitchFamily="34" charset="-122"/>
                <a:ea typeface="微软雅黑" panose="020B0503020204020204" pitchFamily="34" charset="-122"/>
                <a:cs typeface="Times New Roman" panose="02020603050405020304" pitchFamily="18" charset="0"/>
              </a:rPr>
              <a:t>标的物</a:t>
            </a:r>
            <a:r>
              <a:rPr lang="zh-CN" altLang="en-US" sz="20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：传统的温度指数外，还发展出湿度、降雪量和降雨量等天气指数；</a:t>
            </a:r>
          </a:p>
          <a:p>
            <a:pPr marL="800100" lvl="1" indent="-342900">
              <a:lnSpc>
                <a:spcPct val="150000"/>
              </a:lnSpc>
              <a:buFont typeface="Wingdings" panose="05000000000000000000" pitchFamily="2" charset="2"/>
              <a:buChar char="n"/>
              <a:defRPr/>
            </a:pPr>
            <a:r>
              <a:rPr lang="zh-CN" altLang="en-US" sz="20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所涉及</a:t>
            </a:r>
            <a:r>
              <a:rPr lang="zh-CN" altLang="en-US" sz="2000" b="1" dirty="0">
                <a:solidFill>
                  <a:srgbClr val="00B050"/>
                </a:solidFill>
                <a:latin typeface="微软雅黑" panose="020B0503020204020204" pitchFamily="34" charset="-122"/>
                <a:ea typeface="微软雅黑" panose="020B0503020204020204" pitchFamily="34" charset="-122"/>
                <a:cs typeface="Times New Roman" panose="02020603050405020304" pitchFamily="18" charset="0"/>
              </a:rPr>
              <a:t>地理范围</a:t>
            </a:r>
            <a:r>
              <a:rPr lang="zh-CN" altLang="en-US" sz="20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不断扩大，呈现出全球化趋势</a:t>
            </a:r>
            <a:endParaRPr lang="en-US" altLang="zh-CN" sz="20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endParaRPr>
          </a:p>
        </p:txBody>
      </p:sp>
    </p:spTree>
    <p:extLst>
      <p:ext uri="{BB962C8B-B14F-4D97-AF65-F5344CB8AC3E}">
        <p14:creationId xmlns:p14="http://schemas.microsoft.com/office/powerpoint/2010/main" val="1555998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A79561B-9498-F508-31AF-BFB32BB20876}"/>
              </a:ext>
            </a:extLst>
          </p:cNvPr>
          <p:cNvSpPr>
            <a:spLocks noGrp="1"/>
          </p:cNvSpPr>
          <p:nvPr>
            <p:ph type="title"/>
          </p:nvPr>
        </p:nvSpPr>
        <p:spPr>
          <a:xfrm>
            <a:off x="381000" y="137160"/>
            <a:ext cx="6688138" cy="553998"/>
          </a:xfrm>
        </p:spPr>
        <p:txBody>
          <a:bodyPr/>
          <a:lstStyle/>
          <a:p>
            <a:r>
              <a:rPr lang="zh-CN" altLang="en-US" dirty="0"/>
              <a:t>天气衍生金融工具</a:t>
            </a:r>
          </a:p>
        </p:txBody>
      </p:sp>
      <p:sp>
        <p:nvSpPr>
          <p:cNvPr id="5" name="AutoShape 4" descr="https://pics2.baidu.com/feed/34fae6cd7b899e51215d048881a5303bc9950d61.jpeg?token=d72a8c52cb8e0333e3f9803b39c6df67">
            <a:extLst>
              <a:ext uri="{FF2B5EF4-FFF2-40B4-BE49-F238E27FC236}">
                <a16:creationId xmlns:a16="http://schemas.microsoft.com/office/drawing/2014/main" id="{D9C9F93D-2398-BE18-3806-630F359E5262}"/>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
        <p:nvSpPr>
          <p:cNvPr id="7" name="矩形 6">
            <a:extLst>
              <a:ext uri="{FF2B5EF4-FFF2-40B4-BE49-F238E27FC236}">
                <a16:creationId xmlns:a16="http://schemas.microsoft.com/office/drawing/2014/main" id="{7A663A1C-D324-0BEF-BB0F-1F54B7A13EED}"/>
              </a:ext>
            </a:extLst>
          </p:cNvPr>
          <p:cNvSpPr/>
          <p:nvPr/>
        </p:nvSpPr>
        <p:spPr>
          <a:xfrm>
            <a:off x="650756" y="958237"/>
            <a:ext cx="11195287" cy="3350404"/>
          </a:xfrm>
          <a:prstGeom prst="rect">
            <a:avLst/>
          </a:prstGeom>
        </p:spPr>
        <p:txBody>
          <a:bodyPr wrap="square">
            <a:spAutoFit/>
          </a:bodyPr>
          <a:lstStyle/>
          <a:p>
            <a:pPr marL="342900" marR="0" lvl="0" indent="-342900" algn="l" defTabSz="914400" rtl="0" eaLnBrk="1" fontAlgn="auto" latinLnBrk="0" hangingPunct="1">
              <a:lnSpc>
                <a:spcPct val="150000"/>
              </a:lnSpc>
              <a:spcBef>
                <a:spcPts val="0"/>
              </a:spcBef>
              <a:spcAft>
                <a:spcPts val="0"/>
              </a:spcAft>
              <a:buClrTx/>
              <a:buSzTx/>
              <a:buFont typeface="Wingdings" panose="05000000000000000000" pitchFamily="2" charset="2"/>
              <a:buChar char="n"/>
              <a:tabLst/>
              <a:defRPr/>
            </a:pPr>
            <a:r>
              <a:rPr lang="zh-CN" altLang="en-US" sz="2400" b="1"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天气衍生金融工具的定义</a:t>
            </a:r>
            <a:endParaRPr kumimoji="0" lang="en-US" altLang="zh-CN" sz="2400" b="1" i="0" u="none" strike="noStrike" kern="1200" cap="none" spc="0" normalizeH="0" baseline="0" noProof="0" dirty="0">
              <a:ln>
                <a:noFill/>
              </a:ln>
              <a:solidFill>
                <a:srgbClr val="00B050"/>
              </a:solidFill>
              <a:effectLst/>
              <a:uLnTx/>
              <a:uFillTx/>
              <a:latin typeface="微软雅黑" panose="020B0503020204020204" pitchFamily="34" charset="-122"/>
              <a:ea typeface="微软雅黑" panose="020B0503020204020204" pitchFamily="34" charset="-122"/>
              <a:cs typeface="Times New Roman" panose="02020603050405020304" pitchFamily="18" charset="0"/>
            </a:endParaRPr>
          </a:p>
          <a:p>
            <a:pPr marL="800100" lvl="1" indent="-342900">
              <a:lnSpc>
                <a:spcPct val="150000"/>
              </a:lnSpc>
              <a:buFont typeface="Wingdings" panose="05000000000000000000" pitchFamily="2" charset="2"/>
              <a:buChar char="n"/>
              <a:defRPr/>
            </a:pPr>
            <a:r>
              <a:rPr lang="zh-CN" altLang="en-US" sz="2400" dirty="0"/>
              <a:t>天气衍生金融工具又称天气衍生品，是公司或个人用于对冲与干旱、飓风、季风以及高温等恶劣天气条件相关的财务损失风险的</a:t>
            </a:r>
            <a:r>
              <a:rPr lang="zh-CN" altLang="en-US" sz="2400" b="1" dirty="0">
                <a:solidFill>
                  <a:srgbClr val="00B050"/>
                </a:solidFill>
              </a:rPr>
              <a:t>金融工具</a:t>
            </a:r>
            <a:r>
              <a:rPr lang="zh-CN" altLang="en-US" sz="2400" dirty="0"/>
              <a:t>。</a:t>
            </a:r>
            <a:endParaRPr lang="en-US" altLang="zh-CN" sz="2400" dirty="0"/>
          </a:p>
          <a:p>
            <a:pPr marL="800100" lvl="1" indent="-342900">
              <a:lnSpc>
                <a:spcPct val="150000"/>
              </a:lnSpc>
              <a:buFont typeface="Wingdings" panose="05000000000000000000" pitchFamily="2" charset="2"/>
              <a:buChar char="n"/>
              <a:defRPr/>
            </a:pPr>
            <a:r>
              <a:rPr lang="zh-CN" altLang="en-US" sz="2400" dirty="0"/>
              <a:t>温度、降雨和风暴等意外天气对于农业、能源、娱乐、建筑、旅游等诸多行业的</a:t>
            </a:r>
            <a:r>
              <a:rPr lang="zh-CN" altLang="en-US" sz="2400" b="1" dirty="0">
                <a:solidFill>
                  <a:srgbClr val="00B050"/>
                </a:solidFill>
              </a:rPr>
              <a:t>盈利能力和营业收入</a:t>
            </a:r>
            <a:r>
              <a:rPr lang="zh-CN" altLang="en-US" sz="2400" dirty="0"/>
              <a:t>有一定影响，而意外天气的发生又很少会直接引发</a:t>
            </a:r>
            <a:r>
              <a:rPr lang="zh-CN" altLang="en-US" sz="2400" b="1" dirty="0">
                <a:solidFill>
                  <a:srgbClr val="00B050"/>
                </a:solidFill>
              </a:rPr>
              <a:t>价格调整</a:t>
            </a:r>
            <a:r>
              <a:rPr lang="zh-CN" altLang="en-US" sz="2400" dirty="0"/>
              <a:t>，这使得天气风险造成的收入损失无法得到弥补</a:t>
            </a:r>
          </a:p>
        </p:txBody>
      </p:sp>
      <p:pic>
        <p:nvPicPr>
          <p:cNvPr id="1026" name="Picture 2">
            <a:extLst>
              <a:ext uri="{FF2B5EF4-FFF2-40B4-BE49-F238E27FC236}">
                <a16:creationId xmlns:a16="http://schemas.microsoft.com/office/drawing/2014/main" id="{0FC01924-7D83-E19A-B01D-0E21B1CABCF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30898" y="4359082"/>
            <a:ext cx="4488741" cy="2108934"/>
          </a:xfrm>
          <a:prstGeom prst="rect">
            <a:avLst/>
          </a:prstGeom>
          <a:noFill/>
          <a:extLst>
            <a:ext uri="{909E8E84-426E-40DD-AFC4-6F175D3DCCD1}">
              <a14:hiddenFill xmlns:a14="http://schemas.microsoft.com/office/drawing/2010/main">
                <a:solidFill>
                  <a:srgbClr val="FFFFFF"/>
                </a:solidFill>
              </a14:hiddenFill>
            </a:ext>
          </a:extLst>
        </p:spPr>
      </p:pic>
      <p:pic>
        <p:nvPicPr>
          <p:cNvPr id="8" name="图片 7">
            <a:extLst>
              <a:ext uri="{FF2B5EF4-FFF2-40B4-BE49-F238E27FC236}">
                <a16:creationId xmlns:a16="http://schemas.microsoft.com/office/drawing/2014/main" id="{4F9C795C-41C8-E2E7-0BE3-1FB311FEC632}"/>
              </a:ext>
            </a:extLst>
          </p:cNvPr>
          <p:cNvPicPr>
            <a:picLocks noChangeAspect="1"/>
          </p:cNvPicPr>
          <p:nvPr/>
        </p:nvPicPr>
        <p:blipFill>
          <a:blip r:embed="rId3"/>
          <a:stretch>
            <a:fillRect/>
          </a:stretch>
        </p:blipFill>
        <p:spPr>
          <a:xfrm>
            <a:off x="1959429" y="4359082"/>
            <a:ext cx="3869136" cy="2126744"/>
          </a:xfrm>
          <a:prstGeom prst="rect">
            <a:avLst/>
          </a:prstGeom>
        </p:spPr>
      </p:pic>
    </p:spTree>
    <p:extLst>
      <p:ext uri="{BB962C8B-B14F-4D97-AF65-F5344CB8AC3E}">
        <p14:creationId xmlns:p14="http://schemas.microsoft.com/office/powerpoint/2010/main" val="42211331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A79561B-9498-F508-31AF-BFB32BB20876}"/>
              </a:ext>
            </a:extLst>
          </p:cNvPr>
          <p:cNvSpPr>
            <a:spLocks noGrp="1"/>
          </p:cNvSpPr>
          <p:nvPr>
            <p:ph type="title"/>
          </p:nvPr>
        </p:nvSpPr>
        <p:spPr>
          <a:xfrm>
            <a:off x="381000" y="137160"/>
            <a:ext cx="6688138" cy="553998"/>
          </a:xfrm>
        </p:spPr>
        <p:txBody>
          <a:bodyPr/>
          <a:lstStyle/>
          <a:p>
            <a:r>
              <a:rPr lang="zh-CN" altLang="en-US" dirty="0"/>
              <a:t>天气衍生金融工具</a:t>
            </a:r>
          </a:p>
        </p:txBody>
      </p:sp>
      <p:sp>
        <p:nvSpPr>
          <p:cNvPr id="5" name="AutoShape 4" descr="https://pics2.baidu.com/feed/34fae6cd7b899e51215d048881a5303bc9950d61.jpeg?token=d72a8c52cb8e0333e3f9803b39c6df67">
            <a:extLst>
              <a:ext uri="{FF2B5EF4-FFF2-40B4-BE49-F238E27FC236}">
                <a16:creationId xmlns:a16="http://schemas.microsoft.com/office/drawing/2014/main" id="{D9C9F93D-2398-BE18-3806-630F359E5262}"/>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
        <p:nvSpPr>
          <p:cNvPr id="7" name="矩形 6">
            <a:extLst>
              <a:ext uri="{FF2B5EF4-FFF2-40B4-BE49-F238E27FC236}">
                <a16:creationId xmlns:a16="http://schemas.microsoft.com/office/drawing/2014/main" id="{7A663A1C-D324-0BEF-BB0F-1F54B7A13EED}"/>
              </a:ext>
            </a:extLst>
          </p:cNvPr>
          <p:cNvSpPr/>
          <p:nvPr/>
        </p:nvSpPr>
        <p:spPr>
          <a:xfrm>
            <a:off x="650756" y="958237"/>
            <a:ext cx="11424703" cy="5759975"/>
          </a:xfrm>
          <a:prstGeom prst="rect">
            <a:avLst/>
          </a:prstGeom>
        </p:spPr>
        <p:txBody>
          <a:bodyPr wrap="square">
            <a:spAutoFit/>
          </a:bodyPr>
          <a:lstStyle/>
          <a:p>
            <a:pPr marL="342900" marR="0" lvl="0" indent="-342900" algn="l" defTabSz="914400" rtl="0" eaLnBrk="1" fontAlgn="auto" latinLnBrk="0" hangingPunct="1">
              <a:lnSpc>
                <a:spcPct val="150000"/>
              </a:lnSpc>
              <a:spcBef>
                <a:spcPts val="0"/>
              </a:spcBef>
              <a:spcAft>
                <a:spcPts val="0"/>
              </a:spcAft>
              <a:buClrTx/>
              <a:buSzTx/>
              <a:buFont typeface="Wingdings" panose="05000000000000000000" pitchFamily="2" charset="2"/>
              <a:buChar char="n"/>
              <a:tabLst/>
              <a:defRPr/>
            </a:pPr>
            <a:r>
              <a:rPr lang="zh-CN" altLang="en-US" sz="2400" b="1"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天气衍生金融工具的定义</a:t>
            </a:r>
            <a:endParaRPr kumimoji="0" lang="en-US" altLang="zh-CN" sz="2400" b="1" i="0" u="none" strike="noStrike" kern="1200" cap="none" spc="0" normalizeH="0" baseline="0" noProof="0" dirty="0">
              <a:ln>
                <a:noFill/>
              </a:ln>
              <a:solidFill>
                <a:srgbClr val="00B050"/>
              </a:solidFill>
              <a:effectLst/>
              <a:uLnTx/>
              <a:uFillTx/>
              <a:latin typeface="微软雅黑" panose="020B0503020204020204" pitchFamily="34" charset="-122"/>
              <a:ea typeface="微软雅黑" panose="020B0503020204020204" pitchFamily="34" charset="-122"/>
              <a:cs typeface="Times New Roman" panose="02020603050405020304" pitchFamily="18" charset="0"/>
            </a:endParaRPr>
          </a:p>
          <a:p>
            <a:pPr marL="800100" lvl="1" indent="-342900">
              <a:lnSpc>
                <a:spcPct val="150000"/>
              </a:lnSpc>
              <a:buFont typeface="Wingdings" panose="05000000000000000000" pitchFamily="2" charset="2"/>
              <a:buChar char="n"/>
              <a:defRPr/>
            </a:pPr>
            <a:r>
              <a:rPr lang="zh-CN" altLang="en-US" sz="2400" dirty="0"/>
              <a:t>一般的天气衍生金融工具可以被规范化为七种要素：</a:t>
            </a:r>
            <a:endParaRPr lang="en-US" altLang="zh-CN" sz="2400" dirty="0"/>
          </a:p>
          <a:p>
            <a:pPr marL="1257300" lvl="2" indent="-342900">
              <a:lnSpc>
                <a:spcPct val="150000"/>
              </a:lnSpc>
              <a:buFont typeface="Wingdings" panose="05000000000000000000" pitchFamily="2" charset="2"/>
              <a:buChar char="n"/>
              <a:defRPr/>
            </a:pPr>
            <a:r>
              <a:rPr lang="zh-CN" altLang="en-US" sz="2000" b="1" dirty="0"/>
              <a:t>合约类型</a:t>
            </a:r>
            <a:r>
              <a:rPr lang="zh-CN" altLang="en-US" sz="2000" dirty="0"/>
              <a:t>：指衍生工具的类型，常见的包括期货合约、期权合约等。</a:t>
            </a:r>
          </a:p>
          <a:p>
            <a:pPr marL="1257300" lvl="2" indent="-342900">
              <a:lnSpc>
                <a:spcPct val="150000"/>
              </a:lnSpc>
              <a:buFont typeface="Wingdings" panose="05000000000000000000" pitchFamily="2" charset="2"/>
              <a:buChar char="n"/>
              <a:defRPr/>
            </a:pPr>
            <a:r>
              <a:rPr lang="zh-CN" altLang="en-US" sz="2000" b="1" dirty="0"/>
              <a:t>合约期限</a:t>
            </a:r>
            <a:r>
              <a:rPr lang="zh-CN" altLang="en-US" sz="2000" dirty="0"/>
              <a:t>：即合约的有效期限，可以分为短期或长期。</a:t>
            </a:r>
          </a:p>
          <a:p>
            <a:pPr marL="1257300" lvl="2" indent="-342900">
              <a:lnSpc>
                <a:spcPct val="150000"/>
              </a:lnSpc>
              <a:buFont typeface="Wingdings" panose="05000000000000000000" pitchFamily="2" charset="2"/>
              <a:buChar char="n"/>
              <a:defRPr/>
            </a:pPr>
            <a:r>
              <a:rPr lang="zh-CN" altLang="en-US" sz="2000" b="1" dirty="0"/>
              <a:t>标的指数</a:t>
            </a:r>
            <a:r>
              <a:rPr lang="zh-CN" altLang="en-US" sz="2000" dirty="0"/>
              <a:t>：合约的价格或价值基于特定的气象指标，例如温度、降水量、风速等，这些指标反映了天气变化的情况。</a:t>
            </a:r>
          </a:p>
          <a:p>
            <a:pPr marL="1257300" lvl="2" indent="-342900">
              <a:lnSpc>
                <a:spcPct val="150000"/>
              </a:lnSpc>
              <a:buFont typeface="Wingdings" panose="05000000000000000000" pitchFamily="2" charset="2"/>
              <a:buChar char="n"/>
              <a:defRPr/>
            </a:pPr>
            <a:r>
              <a:rPr lang="zh-CN" altLang="en-US" sz="2000" b="1" dirty="0"/>
              <a:t>官方气象站</a:t>
            </a:r>
            <a:r>
              <a:rPr lang="zh-CN" altLang="en-US" sz="2000" dirty="0"/>
              <a:t>：用于采集天气数据的气象站点。</a:t>
            </a:r>
            <a:endParaRPr lang="en-US" altLang="zh-CN" sz="2000" dirty="0"/>
          </a:p>
          <a:p>
            <a:pPr marL="1257300" lvl="2" indent="-342900">
              <a:lnSpc>
                <a:spcPct val="150000"/>
              </a:lnSpc>
              <a:buFont typeface="Wingdings" panose="05000000000000000000" pitchFamily="2" charset="2"/>
              <a:buChar char="n"/>
              <a:defRPr/>
            </a:pPr>
            <a:r>
              <a:rPr lang="zh-CN" altLang="en-US" sz="2000" b="1" dirty="0"/>
              <a:t>执行价格</a:t>
            </a:r>
            <a:r>
              <a:rPr lang="zh-CN" altLang="en-US" sz="2000" dirty="0"/>
              <a:t>：合约的执行价格是进行交易的价格，是衍生品的价格基准。</a:t>
            </a:r>
          </a:p>
          <a:p>
            <a:pPr marL="1257300" lvl="2" indent="-342900">
              <a:lnSpc>
                <a:spcPct val="150000"/>
              </a:lnSpc>
              <a:buFont typeface="Wingdings" panose="05000000000000000000" pitchFamily="2" charset="2"/>
              <a:buChar char="n"/>
              <a:defRPr/>
            </a:pPr>
            <a:r>
              <a:rPr lang="zh-CN" altLang="en-US" sz="2000" b="1" dirty="0"/>
              <a:t>报价单位</a:t>
            </a:r>
            <a:r>
              <a:rPr lang="zh-CN" altLang="en-US" sz="2000" dirty="0"/>
              <a:t>：合约的报价单位是交易时使用的货币单位或其他计量单位，用于确定合约的价格和价值。</a:t>
            </a:r>
          </a:p>
          <a:p>
            <a:pPr marL="1257300" lvl="2" indent="-342900">
              <a:lnSpc>
                <a:spcPct val="150000"/>
              </a:lnSpc>
              <a:buFont typeface="Wingdings" panose="05000000000000000000" pitchFamily="2" charset="2"/>
              <a:buChar char="n"/>
              <a:defRPr/>
            </a:pPr>
            <a:r>
              <a:rPr lang="zh-CN" altLang="en-US" sz="2000" b="1" dirty="0"/>
              <a:t>期权费</a:t>
            </a:r>
            <a:r>
              <a:rPr lang="zh-CN" altLang="en-US" sz="2000" dirty="0"/>
              <a:t>：对于期权合约来说，期权费是买方支付给卖方的权利金，用于购买或出售标的物。</a:t>
            </a:r>
          </a:p>
          <a:p>
            <a:pPr marL="1257300" lvl="2" indent="-342900">
              <a:lnSpc>
                <a:spcPct val="150000"/>
              </a:lnSpc>
              <a:buFont typeface="Wingdings" panose="05000000000000000000" pitchFamily="2" charset="2"/>
              <a:buChar char="n"/>
              <a:defRPr/>
            </a:pPr>
            <a:endParaRPr lang="zh-CN" altLang="en-US" sz="2000" dirty="0"/>
          </a:p>
        </p:txBody>
      </p:sp>
    </p:spTree>
    <p:extLst>
      <p:ext uri="{BB962C8B-B14F-4D97-AF65-F5344CB8AC3E}">
        <p14:creationId xmlns:p14="http://schemas.microsoft.com/office/powerpoint/2010/main" val="32245939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A79561B-9498-F508-31AF-BFB32BB20876}"/>
              </a:ext>
            </a:extLst>
          </p:cNvPr>
          <p:cNvSpPr>
            <a:spLocks noGrp="1"/>
          </p:cNvSpPr>
          <p:nvPr>
            <p:ph type="title"/>
          </p:nvPr>
        </p:nvSpPr>
        <p:spPr>
          <a:xfrm>
            <a:off x="381000" y="137160"/>
            <a:ext cx="6688138" cy="553998"/>
          </a:xfrm>
        </p:spPr>
        <p:txBody>
          <a:bodyPr/>
          <a:lstStyle/>
          <a:p>
            <a:r>
              <a:rPr lang="zh-CN" altLang="en-US" dirty="0"/>
              <a:t>天气衍生金融工具</a:t>
            </a:r>
          </a:p>
        </p:txBody>
      </p:sp>
      <p:sp>
        <p:nvSpPr>
          <p:cNvPr id="5" name="AutoShape 4" descr="https://pics2.baidu.com/feed/34fae6cd7b899e51215d048881a5303bc9950d61.jpeg?token=d72a8c52cb8e0333e3f9803b39c6df67">
            <a:extLst>
              <a:ext uri="{FF2B5EF4-FFF2-40B4-BE49-F238E27FC236}">
                <a16:creationId xmlns:a16="http://schemas.microsoft.com/office/drawing/2014/main" id="{D9C9F93D-2398-BE18-3806-630F359E5262}"/>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
        <p:nvSpPr>
          <p:cNvPr id="7" name="矩形 6">
            <a:extLst>
              <a:ext uri="{FF2B5EF4-FFF2-40B4-BE49-F238E27FC236}">
                <a16:creationId xmlns:a16="http://schemas.microsoft.com/office/drawing/2014/main" id="{7A663A1C-D324-0BEF-BB0F-1F54B7A13EED}"/>
              </a:ext>
            </a:extLst>
          </p:cNvPr>
          <p:cNvSpPr/>
          <p:nvPr/>
        </p:nvSpPr>
        <p:spPr>
          <a:xfrm>
            <a:off x="650757" y="958237"/>
            <a:ext cx="10886820" cy="6036974"/>
          </a:xfrm>
          <a:prstGeom prst="rect">
            <a:avLst/>
          </a:prstGeom>
        </p:spPr>
        <p:txBody>
          <a:bodyPr wrap="square">
            <a:spAutoFit/>
          </a:bodyPr>
          <a:lstStyle/>
          <a:p>
            <a:pPr marL="342900" marR="0" lvl="0" indent="-342900" algn="l" defTabSz="914400" rtl="0" eaLnBrk="1" fontAlgn="auto" latinLnBrk="0" hangingPunct="1">
              <a:lnSpc>
                <a:spcPct val="150000"/>
              </a:lnSpc>
              <a:spcBef>
                <a:spcPts val="0"/>
              </a:spcBef>
              <a:spcAft>
                <a:spcPts val="0"/>
              </a:spcAft>
              <a:buClrTx/>
              <a:buSzTx/>
              <a:buFont typeface="Wingdings" panose="05000000000000000000" pitchFamily="2" charset="2"/>
              <a:buChar char="n"/>
              <a:tabLst/>
              <a:defRPr/>
            </a:pPr>
            <a:r>
              <a:rPr lang="zh-CN" altLang="en-US" sz="2400" b="1"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天气衍生金融工具的特征</a:t>
            </a:r>
            <a:endParaRPr kumimoji="0" lang="en-US" altLang="zh-CN" sz="2400" b="1" i="0" u="none" strike="noStrike" kern="1200" cap="none" spc="0" normalizeH="0" baseline="0" noProof="0" dirty="0">
              <a:ln>
                <a:noFill/>
              </a:ln>
              <a:solidFill>
                <a:srgbClr val="00B050"/>
              </a:solidFill>
              <a:effectLst/>
              <a:uLnTx/>
              <a:uFillTx/>
              <a:latin typeface="微软雅黑" panose="020B0503020204020204" pitchFamily="34" charset="-122"/>
              <a:ea typeface="微软雅黑" panose="020B0503020204020204" pitchFamily="34" charset="-122"/>
              <a:cs typeface="Times New Roman" panose="02020603050405020304" pitchFamily="18" charset="0"/>
            </a:endParaRPr>
          </a:p>
          <a:p>
            <a:pPr marL="800100" lvl="1" indent="-342900">
              <a:lnSpc>
                <a:spcPct val="150000"/>
              </a:lnSpc>
              <a:buFont typeface="Wingdings" panose="05000000000000000000" pitchFamily="2" charset="2"/>
              <a:buChar char="n"/>
              <a:defRPr/>
            </a:pPr>
            <a:r>
              <a:rPr lang="zh-CN" altLang="en-US" sz="2400" dirty="0"/>
              <a:t>天气衍生金融工具首先具有一般衍生金融工具的特征：</a:t>
            </a:r>
            <a:endParaRPr lang="en-US" altLang="zh-CN" sz="2400" dirty="0"/>
          </a:p>
          <a:p>
            <a:pPr marL="1257300" lvl="2" indent="-342900">
              <a:lnSpc>
                <a:spcPct val="150000"/>
              </a:lnSpc>
              <a:buFont typeface="Wingdings" panose="05000000000000000000" pitchFamily="2" charset="2"/>
              <a:buChar char="n"/>
              <a:defRPr/>
            </a:pPr>
            <a:r>
              <a:rPr lang="zh-CN" altLang="en-US" sz="2400" b="1" dirty="0"/>
              <a:t>杠杆交易</a:t>
            </a:r>
            <a:r>
              <a:rPr lang="zh-CN" altLang="en-US" sz="2400" dirty="0"/>
              <a:t>：衍生金融工具允许投资者用较小的资金参与更大规模的交易，从而提高投资回报率。然而，杠杆也意味着风险加大。</a:t>
            </a:r>
          </a:p>
          <a:p>
            <a:pPr marL="1257300" lvl="2" indent="-342900">
              <a:lnSpc>
                <a:spcPct val="150000"/>
              </a:lnSpc>
              <a:buFont typeface="Wingdings" panose="05000000000000000000" pitchFamily="2" charset="2"/>
              <a:buChar char="n"/>
              <a:defRPr/>
            </a:pPr>
            <a:r>
              <a:rPr lang="zh-CN" altLang="en-US" sz="2400" b="1" dirty="0"/>
              <a:t>风险管理</a:t>
            </a:r>
            <a:r>
              <a:rPr lang="zh-CN" altLang="en-US" sz="2400" dirty="0"/>
              <a:t>：衍生金融工具可以用于管理金融市场的风险。例如，期权可以用于对冲或保护投资组合免于价格波动的风险。</a:t>
            </a:r>
          </a:p>
          <a:p>
            <a:pPr marL="1257300" lvl="2" indent="-342900">
              <a:lnSpc>
                <a:spcPct val="150000"/>
              </a:lnSpc>
              <a:buFont typeface="Wingdings" panose="05000000000000000000" pitchFamily="2" charset="2"/>
              <a:buChar char="n"/>
              <a:defRPr/>
            </a:pPr>
            <a:r>
              <a:rPr lang="zh-CN" altLang="en-US" sz="2400" b="1" dirty="0"/>
              <a:t>投机交易</a:t>
            </a:r>
            <a:r>
              <a:rPr lang="zh-CN" altLang="en-US" sz="2400" dirty="0"/>
              <a:t>：衍生金融工具也可用于投机目的，即通过预测市场走势来赚取差价盈利。投机交易风险较高，需要谨慎操作。</a:t>
            </a:r>
          </a:p>
          <a:p>
            <a:pPr marL="1257300" lvl="2" indent="-342900">
              <a:lnSpc>
                <a:spcPct val="150000"/>
              </a:lnSpc>
              <a:buFont typeface="Wingdings" panose="05000000000000000000" pitchFamily="2" charset="2"/>
              <a:buChar char="n"/>
              <a:defRPr/>
            </a:pPr>
            <a:r>
              <a:rPr lang="zh-CN" altLang="en-US" sz="2400" b="1" dirty="0"/>
              <a:t>流动性</a:t>
            </a:r>
            <a:r>
              <a:rPr lang="zh-CN" altLang="en-US" sz="2400" dirty="0"/>
              <a:t>：传统衍生金融工具通常更具有流动性，可以在市场上快速买卖。</a:t>
            </a:r>
          </a:p>
          <a:p>
            <a:pPr marL="1257300" lvl="2" indent="-342900">
              <a:lnSpc>
                <a:spcPct val="150000"/>
              </a:lnSpc>
              <a:buFont typeface="Wingdings" panose="05000000000000000000" pitchFamily="2" charset="2"/>
              <a:buChar char="n"/>
              <a:defRPr/>
            </a:pPr>
            <a:endParaRPr lang="zh-CN" altLang="en-US" sz="2000" dirty="0"/>
          </a:p>
        </p:txBody>
      </p:sp>
    </p:spTree>
    <p:extLst>
      <p:ext uri="{BB962C8B-B14F-4D97-AF65-F5344CB8AC3E}">
        <p14:creationId xmlns:p14="http://schemas.microsoft.com/office/powerpoint/2010/main" val="68881750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OFFICEPLUS.IMAGE" val="New_Batches_0222_Outline/20240222/images_object_2001_3000/bd840277-a4ff-482a-8f6e-25766d753cc6-4.source.default.zh-Hans.jpg"/>
  <p:tag name="OFFICEPLUS.THEME" val="New_Batches_0222_Outline/20240222/images_object_2001_3000/bd840277-a4ff-482a-8f6e-25766d753cc6-4.source.default.zh-Hans-1.pptx"/>
  <p:tag name="OFFICEPLUS.OUTLINE" val="1330871"/>
  <p:tag name="OFFICEPLUS.OUTLINEEXTERNAL" val="3d8947ef-68b3-0139-1a35-f4720e13e9ef"/>
</p:tagLst>
</file>

<file path=ppt/tags/tag2.xml><?xml version="1.0" encoding="utf-8"?>
<p:tagLst xmlns:a="http://schemas.openxmlformats.org/drawingml/2006/main" xmlns:r="http://schemas.openxmlformats.org/officeDocument/2006/relationships" xmlns:p="http://schemas.openxmlformats.org/presentationml/2006/main">
  <p:tag name="OFFICEPLUS.TAG" val="03a12446-4040-4dad-8d54-bb681f108928"/>
</p:tagLst>
</file>

<file path=ppt/tags/tag3.xml><?xml version="1.0" encoding="utf-8"?>
<p:tagLst xmlns:a="http://schemas.openxmlformats.org/drawingml/2006/main" xmlns:r="http://schemas.openxmlformats.org/officeDocument/2006/relationships" xmlns:p="http://schemas.openxmlformats.org/presentationml/2006/main">
  <p:tag name="OFFICEPLUS.TAG" val="43779941-ebb9-4272-ab0a-451395e9a0c0"/>
  <p:tag name="OFFICEPLUS.OUTLINESECTION" val="9278081"/>
</p:tagLst>
</file>

<file path=ppt/theme/theme1.xml><?xml version="1.0" encoding="utf-8"?>
<a:theme xmlns:a="http://schemas.openxmlformats.org/drawingml/2006/main" name="Designed by OfficePLUS">
  <a:themeElements>
    <a:clrScheme name="OfficePLUS">
      <a:dk1>
        <a:srgbClr val="000000"/>
      </a:dk1>
      <a:lt1>
        <a:srgbClr val="FFFFFF"/>
      </a:lt1>
      <a:dk2>
        <a:srgbClr val="778495"/>
      </a:dk2>
      <a:lt2>
        <a:srgbClr val="F0F0F0"/>
      </a:lt2>
      <a:accent1>
        <a:srgbClr val="168135"/>
      </a:accent1>
      <a:accent2>
        <a:srgbClr val="47C8FA"/>
      </a:accent2>
      <a:accent3>
        <a:srgbClr val="006BA3"/>
      </a:accent3>
      <a:accent4>
        <a:srgbClr val="19B1F2"/>
      </a:accent4>
      <a:accent5>
        <a:srgbClr val="0394D1"/>
      </a:accent5>
      <a:accent6>
        <a:srgbClr val="73D5F9"/>
      </a:accent6>
      <a:hlink>
        <a:srgbClr val="4472C4"/>
      </a:hlink>
      <a:folHlink>
        <a:srgbClr val="BFBFBF"/>
      </a:folHlink>
    </a:clrScheme>
    <a:fontScheme name="OfficePLUS">
      <a:majorFont>
        <a:latin typeface="Arial"/>
        <a:ea typeface="微软雅黑"/>
        <a:cs typeface=""/>
      </a:majorFont>
      <a:minorFont>
        <a:latin typeface="Arial"/>
        <a:ea typeface="微软雅黑"/>
        <a:cs typeface=""/>
      </a:minorFont>
    </a:fontScheme>
    <a:fmtScheme name="OfficePLUS">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PLUS"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等线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538</TotalTime>
  <Words>3530</Words>
  <Application>Microsoft Office PowerPoint</Application>
  <PresentationFormat>宽屏</PresentationFormat>
  <Paragraphs>156</Paragraphs>
  <Slides>27</Slides>
  <Notes>0</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27</vt:i4>
      </vt:variant>
    </vt:vector>
  </HeadingPairs>
  <TitlesOfParts>
    <vt:vector size="33" baseType="lpstr">
      <vt:lpstr>等线</vt:lpstr>
      <vt:lpstr>微软雅黑</vt:lpstr>
      <vt:lpstr>Arial</vt:lpstr>
      <vt:lpstr>Calibri</vt:lpstr>
      <vt:lpstr>Wingdings</vt:lpstr>
      <vt:lpstr>Designed by OfficePLUS</vt:lpstr>
      <vt:lpstr>气候金融  </vt:lpstr>
      <vt:lpstr>第九章 天气衍生金融工具市场</vt:lpstr>
      <vt:lpstr>主要内容</vt:lpstr>
      <vt:lpstr>天气衍生金融工具市场的形成</vt:lpstr>
      <vt:lpstr>天气衍生金融工具市场的形成</vt:lpstr>
      <vt:lpstr>天气衍生金融工具市场的形成</vt:lpstr>
      <vt:lpstr>天气衍生金融工具</vt:lpstr>
      <vt:lpstr>天气衍生金融工具</vt:lpstr>
      <vt:lpstr>天气衍生金融工具</vt:lpstr>
      <vt:lpstr>天气衍生金融工具</vt:lpstr>
      <vt:lpstr>天气衍生金融工具</vt:lpstr>
      <vt:lpstr>天气衍生金融工具</vt:lpstr>
      <vt:lpstr>天气衍生金融工具</vt:lpstr>
      <vt:lpstr>天气衍生金融工具</vt:lpstr>
      <vt:lpstr>天气衍生金融工具</vt:lpstr>
      <vt:lpstr>天气衍生金融工具</vt:lpstr>
      <vt:lpstr>天气衍生金融工具</vt:lpstr>
      <vt:lpstr>天气衍生金融工具</vt:lpstr>
      <vt:lpstr>天气衍生金融工具</vt:lpstr>
      <vt:lpstr>天气衍生金融工具</vt:lpstr>
      <vt:lpstr>天气衍生金融工具</vt:lpstr>
      <vt:lpstr>天气衍生金融工具</vt:lpstr>
      <vt:lpstr>天气衍生金融工具</vt:lpstr>
      <vt:lpstr>天气衍生金融工具</vt:lpstr>
      <vt:lpstr>天气衍生金融工具</vt:lpstr>
      <vt:lpstr>天气衍生金融工具市场的发展趋势</vt:lpstr>
      <vt:lpstr>天气衍生金融工具市场的发展趋势</vt:lpstr>
    </vt:vector>
  </TitlesOfParts>
  <Company>OfficePLUS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OfficePLUS PowerPoint Template</dc:title>
  <dc:creator>OfficePLUS</dc:creator>
  <cp:lastModifiedBy>Kun Guo</cp:lastModifiedBy>
  <cp:revision>23</cp:revision>
  <dcterms:created xsi:type="dcterms:W3CDTF">2023-07-20T03:04:31Z</dcterms:created>
  <dcterms:modified xsi:type="dcterms:W3CDTF">2024-12-29T12:17:44Z</dcterms:modified>
</cp:coreProperties>
</file>