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1"/>
  </p:notesMasterIdLst>
  <p:sldIdLst>
    <p:sldId id="257" r:id="rId2"/>
    <p:sldId id="292" r:id="rId3"/>
    <p:sldId id="781" r:id="rId4"/>
    <p:sldId id="1582" r:id="rId5"/>
    <p:sldId id="1583" r:id="rId6"/>
    <p:sldId id="1584" r:id="rId7"/>
    <p:sldId id="1585" r:id="rId8"/>
    <p:sldId id="1586" r:id="rId9"/>
    <p:sldId id="1587" r:id="rId10"/>
    <p:sldId id="1588" r:id="rId11"/>
    <p:sldId id="1589" r:id="rId12"/>
    <p:sldId id="1590" r:id="rId13"/>
    <p:sldId id="1591" r:id="rId14"/>
    <p:sldId id="1592" r:id="rId15"/>
    <p:sldId id="1593" r:id="rId16"/>
    <p:sldId id="1594" r:id="rId17"/>
    <p:sldId id="1595" r:id="rId18"/>
    <p:sldId id="1596" r:id="rId19"/>
    <p:sldId id="1597" r:id="rId20"/>
    <p:sldId id="1598" r:id="rId21"/>
    <p:sldId id="1599" r:id="rId22"/>
    <p:sldId id="1600" r:id="rId23"/>
    <p:sldId id="1601" r:id="rId24"/>
    <p:sldId id="1602" r:id="rId25"/>
    <p:sldId id="1603" r:id="rId26"/>
    <p:sldId id="1604" r:id="rId27"/>
    <p:sldId id="1605" r:id="rId28"/>
    <p:sldId id="1606" r:id="rId29"/>
    <p:sldId id="1607" r:id="rId30"/>
    <p:sldId id="1608" r:id="rId31"/>
    <p:sldId id="1609" r:id="rId32"/>
    <p:sldId id="1610" r:id="rId33"/>
    <p:sldId id="1611" r:id="rId34"/>
    <p:sldId id="1612" r:id="rId35"/>
    <p:sldId id="1613" r:id="rId36"/>
    <p:sldId id="1614" r:id="rId37"/>
    <p:sldId id="1615" r:id="rId38"/>
    <p:sldId id="1616" r:id="rId39"/>
    <p:sldId id="1617" r:id="rId40"/>
    <p:sldId id="1618" r:id="rId41"/>
    <p:sldId id="1619" r:id="rId42"/>
    <p:sldId id="1620" r:id="rId43"/>
    <p:sldId id="1621" r:id="rId44"/>
    <p:sldId id="1622" r:id="rId45"/>
    <p:sldId id="1623" r:id="rId46"/>
    <p:sldId id="1624" r:id="rId47"/>
    <p:sldId id="1625" r:id="rId48"/>
    <p:sldId id="1626" r:id="rId49"/>
    <p:sldId id="1627" r:id="rId50"/>
  </p:sldIdLst>
  <p:sldSz cx="12192000" cy="6858000"/>
  <p:notesSz cx="6858000" cy="9144000"/>
  <p:custDataLst>
    <p:tags r:id="rId5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2763" autoAdjust="0"/>
  </p:normalViewPr>
  <p:slideViewPr>
    <p:cSldViewPr snapToGrid="0" showGuides="1">
      <p:cViewPr varScale="1">
        <p:scale>
          <a:sx n="70" d="100"/>
          <a:sy n="70" d="100"/>
        </p:scale>
        <p:origin x="1075"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4" d="100"/>
          <a:sy n="64" d="100"/>
        </p:scale>
        <p:origin x="2962"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9A9E8B-8668-4EE9-81CF-39121E276770}" type="datetimeFigureOut">
              <a:rPr lang="zh-CN" altLang="en-US" smtClean="0"/>
              <a:t>2024-12-29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DABDA-89F0-4727-B28F-05A90B0069BB}" type="slidenum">
              <a:rPr lang="zh-CN" altLang="en-US" smtClean="0"/>
              <a:t>‹#›</a:t>
            </a:fld>
            <a:endParaRPr lang="zh-CN" altLang="en-US"/>
          </a:p>
        </p:txBody>
      </p:sp>
    </p:spTree>
    <p:extLst>
      <p:ext uri="{BB962C8B-B14F-4D97-AF65-F5344CB8AC3E}">
        <p14:creationId xmlns:p14="http://schemas.microsoft.com/office/powerpoint/2010/main" val="46989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a:t>
            </a:fld>
            <a:endParaRPr lang="zh-CN" altLang="en-US"/>
          </a:p>
        </p:txBody>
      </p:sp>
    </p:spTree>
    <p:extLst>
      <p:ext uri="{BB962C8B-B14F-4D97-AF65-F5344CB8AC3E}">
        <p14:creationId xmlns:p14="http://schemas.microsoft.com/office/powerpoint/2010/main" val="258637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13</a:t>
            </a:fld>
            <a:endParaRPr lang="zh-CN" altLang="en-US"/>
          </a:p>
        </p:txBody>
      </p:sp>
    </p:spTree>
    <p:extLst>
      <p:ext uri="{BB962C8B-B14F-4D97-AF65-F5344CB8AC3E}">
        <p14:creationId xmlns:p14="http://schemas.microsoft.com/office/powerpoint/2010/main" val="1741234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14</a:t>
            </a:fld>
            <a:endParaRPr lang="zh-CN" altLang="en-US"/>
          </a:p>
        </p:txBody>
      </p:sp>
    </p:spTree>
    <p:extLst>
      <p:ext uri="{BB962C8B-B14F-4D97-AF65-F5344CB8AC3E}">
        <p14:creationId xmlns:p14="http://schemas.microsoft.com/office/powerpoint/2010/main" val="17122333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15</a:t>
            </a:fld>
            <a:endParaRPr lang="zh-CN" altLang="en-US"/>
          </a:p>
        </p:txBody>
      </p:sp>
    </p:spTree>
    <p:extLst>
      <p:ext uri="{BB962C8B-B14F-4D97-AF65-F5344CB8AC3E}">
        <p14:creationId xmlns:p14="http://schemas.microsoft.com/office/powerpoint/2010/main" val="1523441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16</a:t>
            </a:fld>
            <a:endParaRPr lang="zh-CN" altLang="en-US"/>
          </a:p>
        </p:txBody>
      </p:sp>
    </p:spTree>
    <p:extLst>
      <p:ext uri="{BB962C8B-B14F-4D97-AF65-F5344CB8AC3E}">
        <p14:creationId xmlns:p14="http://schemas.microsoft.com/office/powerpoint/2010/main" val="4030674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17</a:t>
            </a:fld>
            <a:endParaRPr lang="zh-CN" altLang="en-US"/>
          </a:p>
        </p:txBody>
      </p:sp>
    </p:spTree>
    <p:extLst>
      <p:ext uri="{BB962C8B-B14F-4D97-AF65-F5344CB8AC3E}">
        <p14:creationId xmlns:p14="http://schemas.microsoft.com/office/powerpoint/2010/main" val="3585539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18</a:t>
            </a:fld>
            <a:endParaRPr lang="zh-CN" altLang="en-US"/>
          </a:p>
        </p:txBody>
      </p:sp>
    </p:spTree>
    <p:extLst>
      <p:ext uri="{BB962C8B-B14F-4D97-AF65-F5344CB8AC3E}">
        <p14:creationId xmlns:p14="http://schemas.microsoft.com/office/powerpoint/2010/main" val="11074221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19</a:t>
            </a:fld>
            <a:endParaRPr lang="zh-CN" altLang="en-US"/>
          </a:p>
        </p:txBody>
      </p:sp>
    </p:spTree>
    <p:extLst>
      <p:ext uri="{BB962C8B-B14F-4D97-AF65-F5344CB8AC3E}">
        <p14:creationId xmlns:p14="http://schemas.microsoft.com/office/powerpoint/2010/main" val="1256886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20</a:t>
            </a:fld>
            <a:endParaRPr lang="zh-CN" altLang="en-US"/>
          </a:p>
        </p:txBody>
      </p:sp>
    </p:spTree>
    <p:extLst>
      <p:ext uri="{BB962C8B-B14F-4D97-AF65-F5344CB8AC3E}">
        <p14:creationId xmlns:p14="http://schemas.microsoft.com/office/powerpoint/2010/main" val="3027403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21</a:t>
            </a:fld>
            <a:endParaRPr lang="zh-CN" altLang="en-US"/>
          </a:p>
        </p:txBody>
      </p:sp>
    </p:spTree>
    <p:extLst>
      <p:ext uri="{BB962C8B-B14F-4D97-AF65-F5344CB8AC3E}">
        <p14:creationId xmlns:p14="http://schemas.microsoft.com/office/powerpoint/2010/main" val="16075248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22</a:t>
            </a:fld>
            <a:endParaRPr lang="zh-CN" altLang="en-US"/>
          </a:p>
        </p:txBody>
      </p:sp>
    </p:spTree>
    <p:extLst>
      <p:ext uri="{BB962C8B-B14F-4D97-AF65-F5344CB8AC3E}">
        <p14:creationId xmlns:p14="http://schemas.microsoft.com/office/powerpoint/2010/main" val="623384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5</a:t>
            </a:fld>
            <a:endParaRPr lang="zh-CN" altLang="en-US"/>
          </a:p>
        </p:txBody>
      </p:sp>
    </p:spTree>
    <p:extLst>
      <p:ext uri="{BB962C8B-B14F-4D97-AF65-F5344CB8AC3E}">
        <p14:creationId xmlns:p14="http://schemas.microsoft.com/office/powerpoint/2010/main" val="4044400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23</a:t>
            </a:fld>
            <a:endParaRPr lang="zh-CN" altLang="en-US"/>
          </a:p>
        </p:txBody>
      </p:sp>
    </p:spTree>
    <p:extLst>
      <p:ext uri="{BB962C8B-B14F-4D97-AF65-F5344CB8AC3E}">
        <p14:creationId xmlns:p14="http://schemas.microsoft.com/office/powerpoint/2010/main" val="9864735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24</a:t>
            </a:fld>
            <a:endParaRPr lang="zh-CN" altLang="en-US"/>
          </a:p>
        </p:txBody>
      </p:sp>
    </p:spTree>
    <p:extLst>
      <p:ext uri="{BB962C8B-B14F-4D97-AF65-F5344CB8AC3E}">
        <p14:creationId xmlns:p14="http://schemas.microsoft.com/office/powerpoint/2010/main" val="3823576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25</a:t>
            </a:fld>
            <a:endParaRPr lang="zh-CN" altLang="en-US"/>
          </a:p>
        </p:txBody>
      </p:sp>
    </p:spTree>
    <p:extLst>
      <p:ext uri="{BB962C8B-B14F-4D97-AF65-F5344CB8AC3E}">
        <p14:creationId xmlns:p14="http://schemas.microsoft.com/office/powerpoint/2010/main" val="31857928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26</a:t>
            </a:fld>
            <a:endParaRPr lang="zh-CN" altLang="en-US"/>
          </a:p>
        </p:txBody>
      </p:sp>
    </p:spTree>
    <p:extLst>
      <p:ext uri="{BB962C8B-B14F-4D97-AF65-F5344CB8AC3E}">
        <p14:creationId xmlns:p14="http://schemas.microsoft.com/office/powerpoint/2010/main" val="39689819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27</a:t>
            </a:fld>
            <a:endParaRPr lang="zh-CN" altLang="en-US"/>
          </a:p>
        </p:txBody>
      </p:sp>
    </p:spTree>
    <p:extLst>
      <p:ext uri="{BB962C8B-B14F-4D97-AF65-F5344CB8AC3E}">
        <p14:creationId xmlns:p14="http://schemas.microsoft.com/office/powerpoint/2010/main" val="1540095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28</a:t>
            </a:fld>
            <a:endParaRPr lang="zh-CN" altLang="en-US"/>
          </a:p>
        </p:txBody>
      </p:sp>
    </p:spTree>
    <p:extLst>
      <p:ext uri="{BB962C8B-B14F-4D97-AF65-F5344CB8AC3E}">
        <p14:creationId xmlns:p14="http://schemas.microsoft.com/office/powerpoint/2010/main" val="4364466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29</a:t>
            </a:fld>
            <a:endParaRPr lang="zh-CN" altLang="en-US"/>
          </a:p>
        </p:txBody>
      </p:sp>
    </p:spTree>
    <p:extLst>
      <p:ext uri="{BB962C8B-B14F-4D97-AF65-F5344CB8AC3E}">
        <p14:creationId xmlns:p14="http://schemas.microsoft.com/office/powerpoint/2010/main" val="18933971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30</a:t>
            </a:fld>
            <a:endParaRPr lang="zh-CN" altLang="en-US"/>
          </a:p>
        </p:txBody>
      </p:sp>
    </p:spTree>
    <p:extLst>
      <p:ext uri="{BB962C8B-B14F-4D97-AF65-F5344CB8AC3E}">
        <p14:creationId xmlns:p14="http://schemas.microsoft.com/office/powerpoint/2010/main" val="2586563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31</a:t>
            </a:fld>
            <a:endParaRPr lang="zh-CN" altLang="en-US"/>
          </a:p>
        </p:txBody>
      </p:sp>
    </p:spTree>
    <p:extLst>
      <p:ext uri="{BB962C8B-B14F-4D97-AF65-F5344CB8AC3E}">
        <p14:creationId xmlns:p14="http://schemas.microsoft.com/office/powerpoint/2010/main" val="2817365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32</a:t>
            </a:fld>
            <a:endParaRPr lang="zh-CN" altLang="en-US"/>
          </a:p>
        </p:txBody>
      </p:sp>
    </p:spTree>
    <p:extLst>
      <p:ext uri="{BB962C8B-B14F-4D97-AF65-F5344CB8AC3E}">
        <p14:creationId xmlns:p14="http://schemas.microsoft.com/office/powerpoint/2010/main" val="1635794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6</a:t>
            </a:fld>
            <a:endParaRPr lang="zh-CN" altLang="en-US"/>
          </a:p>
        </p:txBody>
      </p:sp>
    </p:spTree>
    <p:extLst>
      <p:ext uri="{BB962C8B-B14F-4D97-AF65-F5344CB8AC3E}">
        <p14:creationId xmlns:p14="http://schemas.microsoft.com/office/powerpoint/2010/main" val="4995999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33</a:t>
            </a:fld>
            <a:endParaRPr lang="zh-CN" altLang="en-US"/>
          </a:p>
        </p:txBody>
      </p:sp>
    </p:spTree>
    <p:extLst>
      <p:ext uri="{BB962C8B-B14F-4D97-AF65-F5344CB8AC3E}">
        <p14:creationId xmlns:p14="http://schemas.microsoft.com/office/powerpoint/2010/main" val="2397489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34</a:t>
            </a:fld>
            <a:endParaRPr lang="zh-CN" altLang="en-US"/>
          </a:p>
        </p:txBody>
      </p:sp>
    </p:spTree>
    <p:extLst>
      <p:ext uri="{BB962C8B-B14F-4D97-AF65-F5344CB8AC3E}">
        <p14:creationId xmlns:p14="http://schemas.microsoft.com/office/powerpoint/2010/main" val="6409831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35</a:t>
            </a:fld>
            <a:endParaRPr lang="zh-CN" altLang="en-US"/>
          </a:p>
        </p:txBody>
      </p:sp>
    </p:spTree>
    <p:extLst>
      <p:ext uri="{BB962C8B-B14F-4D97-AF65-F5344CB8AC3E}">
        <p14:creationId xmlns:p14="http://schemas.microsoft.com/office/powerpoint/2010/main" val="36089274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36</a:t>
            </a:fld>
            <a:endParaRPr lang="zh-CN" altLang="en-US"/>
          </a:p>
        </p:txBody>
      </p:sp>
    </p:spTree>
    <p:extLst>
      <p:ext uri="{BB962C8B-B14F-4D97-AF65-F5344CB8AC3E}">
        <p14:creationId xmlns:p14="http://schemas.microsoft.com/office/powerpoint/2010/main" val="16363185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37</a:t>
            </a:fld>
            <a:endParaRPr lang="zh-CN" altLang="en-US"/>
          </a:p>
        </p:txBody>
      </p:sp>
    </p:spTree>
    <p:extLst>
      <p:ext uri="{BB962C8B-B14F-4D97-AF65-F5344CB8AC3E}">
        <p14:creationId xmlns:p14="http://schemas.microsoft.com/office/powerpoint/2010/main" val="12607692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38</a:t>
            </a:fld>
            <a:endParaRPr lang="zh-CN" altLang="en-US"/>
          </a:p>
        </p:txBody>
      </p:sp>
    </p:spTree>
    <p:extLst>
      <p:ext uri="{BB962C8B-B14F-4D97-AF65-F5344CB8AC3E}">
        <p14:creationId xmlns:p14="http://schemas.microsoft.com/office/powerpoint/2010/main" val="36832151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39</a:t>
            </a:fld>
            <a:endParaRPr lang="zh-CN" altLang="en-US"/>
          </a:p>
        </p:txBody>
      </p:sp>
    </p:spTree>
    <p:extLst>
      <p:ext uri="{BB962C8B-B14F-4D97-AF65-F5344CB8AC3E}">
        <p14:creationId xmlns:p14="http://schemas.microsoft.com/office/powerpoint/2010/main" val="20675011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40</a:t>
            </a:fld>
            <a:endParaRPr lang="zh-CN" altLang="en-US"/>
          </a:p>
        </p:txBody>
      </p:sp>
    </p:spTree>
    <p:extLst>
      <p:ext uri="{BB962C8B-B14F-4D97-AF65-F5344CB8AC3E}">
        <p14:creationId xmlns:p14="http://schemas.microsoft.com/office/powerpoint/2010/main" val="24245927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41</a:t>
            </a:fld>
            <a:endParaRPr lang="zh-CN" altLang="en-US"/>
          </a:p>
        </p:txBody>
      </p:sp>
    </p:spTree>
    <p:extLst>
      <p:ext uri="{BB962C8B-B14F-4D97-AF65-F5344CB8AC3E}">
        <p14:creationId xmlns:p14="http://schemas.microsoft.com/office/powerpoint/2010/main" val="41952615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42</a:t>
            </a:fld>
            <a:endParaRPr lang="zh-CN" altLang="en-US"/>
          </a:p>
        </p:txBody>
      </p:sp>
    </p:spTree>
    <p:extLst>
      <p:ext uri="{BB962C8B-B14F-4D97-AF65-F5344CB8AC3E}">
        <p14:creationId xmlns:p14="http://schemas.microsoft.com/office/powerpoint/2010/main" val="317619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7</a:t>
            </a:fld>
            <a:endParaRPr lang="zh-CN" altLang="en-US"/>
          </a:p>
        </p:txBody>
      </p:sp>
    </p:spTree>
    <p:extLst>
      <p:ext uri="{BB962C8B-B14F-4D97-AF65-F5344CB8AC3E}">
        <p14:creationId xmlns:p14="http://schemas.microsoft.com/office/powerpoint/2010/main" val="291140036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43</a:t>
            </a:fld>
            <a:endParaRPr lang="zh-CN" altLang="en-US"/>
          </a:p>
        </p:txBody>
      </p:sp>
    </p:spTree>
    <p:extLst>
      <p:ext uri="{BB962C8B-B14F-4D97-AF65-F5344CB8AC3E}">
        <p14:creationId xmlns:p14="http://schemas.microsoft.com/office/powerpoint/2010/main" val="70829250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44</a:t>
            </a:fld>
            <a:endParaRPr lang="zh-CN" altLang="en-US"/>
          </a:p>
        </p:txBody>
      </p:sp>
    </p:spTree>
    <p:extLst>
      <p:ext uri="{BB962C8B-B14F-4D97-AF65-F5344CB8AC3E}">
        <p14:creationId xmlns:p14="http://schemas.microsoft.com/office/powerpoint/2010/main" val="13287992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45</a:t>
            </a:fld>
            <a:endParaRPr lang="zh-CN" altLang="en-US"/>
          </a:p>
        </p:txBody>
      </p:sp>
    </p:spTree>
    <p:extLst>
      <p:ext uri="{BB962C8B-B14F-4D97-AF65-F5344CB8AC3E}">
        <p14:creationId xmlns:p14="http://schemas.microsoft.com/office/powerpoint/2010/main" val="122758753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46</a:t>
            </a:fld>
            <a:endParaRPr lang="zh-CN" altLang="en-US"/>
          </a:p>
        </p:txBody>
      </p:sp>
    </p:spTree>
    <p:extLst>
      <p:ext uri="{BB962C8B-B14F-4D97-AF65-F5344CB8AC3E}">
        <p14:creationId xmlns:p14="http://schemas.microsoft.com/office/powerpoint/2010/main" val="116076349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47</a:t>
            </a:fld>
            <a:endParaRPr lang="zh-CN" altLang="en-US"/>
          </a:p>
        </p:txBody>
      </p:sp>
    </p:spTree>
    <p:extLst>
      <p:ext uri="{BB962C8B-B14F-4D97-AF65-F5344CB8AC3E}">
        <p14:creationId xmlns:p14="http://schemas.microsoft.com/office/powerpoint/2010/main" val="90088872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48</a:t>
            </a:fld>
            <a:endParaRPr lang="zh-CN" altLang="en-US"/>
          </a:p>
        </p:txBody>
      </p:sp>
    </p:spTree>
    <p:extLst>
      <p:ext uri="{BB962C8B-B14F-4D97-AF65-F5344CB8AC3E}">
        <p14:creationId xmlns:p14="http://schemas.microsoft.com/office/powerpoint/2010/main" val="41355612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49</a:t>
            </a:fld>
            <a:endParaRPr lang="zh-CN" altLang="en-US"/>
          </a:p>
        </p:txBody>
      </p:sp>
    </p:spTree>
    <p:extLst>
      <p:ext uri="{BB962C8B-B14F-4D97-AF65-F5344CB8AC3E}">
        <p14:creationId xmlns:p14="http://schemas.microsoft.com/office/powerpoint/2010/main" val="3509944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8</a:t>
            </a:fld>
            <a:endParaRPr lang="zh-CN" altLang="en-US"/>
          </a:p>
        </p:txBody>
      </p:sp>
    </p:spTree>
    <p:extLst>
      <p:ext uri="{BB962C8B-B14F-4D97-AF65-F5344CB8AC3E}">
        <p14:creationId xmlns:p14="http://schemas.microsoft.com/office/powerpoint/2010/main" val="18260586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9</a:t>
            </a:fld>
            <a:endParaRPr lang="zh-CN" altLang="en-US"/>
          </a:p>
        </p:txBody>
      </p:sp>
    </p:spTree>
    <p:extLst>
      <p:ext uri="{BB962C8B-B14F-4D97-AF65-F5344CB8AC3E}">
        <p14:creationId xmlns:p14="http://schemas.microsoft.com/office/powerpoint/2010/main" val="949590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10</a:t>
            </a:fld>
            <a:endParaRPr lang="zh-CN" altLang="en-US"/>
          </a:p>
        </p:txBody>
      </p:sp>
    </p:spTree>
    <p:extLst>
      <p:ext uri="{BB962C8B-B14F-4D97-AF65-F5344CB8AC3E}">
        <p14:creationId xmlns:p14="http://schemas.microsoft.com/office/powerpoint/2010/main" val="3915011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11</a:t>
            </a:fld>
            <a:endParaRPr lang="zh-CN" altLang="en-US"/>
          </a:p>
        </p:txBody>
      </p:sp>
    </p:spTree>
    <p:extLst>
      <p:ext uri="{BB962C8B-B14F-4D97-AF65-F5344CB8AC3E}">
        <p14:creationId xmlns:p14="http://schemas.microsoft.com/office/powerpoint/2010/main" val="446137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12</a:t>
            </a:fld>
            <a:endParaRPr lang="zh-CN" altLang="en-US"/>
          </a:p>
        </p:txBody>
      </p:sp>
    </p:spTree>
    <p:extLst>
      <p:ext uri="{BB962C8B-B14F-4D97-AF65-F5344CB8AC3E}">
        <p14:creationId xmlns:p14="http://schemas.microsoft.com/office/powerpoint/2010/main" val="17828668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C2BA2EA-0DB4-5484-FBFC-0E71A12AFACA}"/>
              </a:ext>
            </a:extLst>
          </p:cNvPr>
          <p:cNvGrpSpPr/>
          <p:nvPr/>
        </p:nvGrpSpPr>
        <p:grpSpPr>
          <a:xfrm>
            <a:off x="0" y="1"/>
            <a:ext cx="12192000" cy="6857999"/>
            <a:chOff x="0" y="1"/>
            <a:chExt cx="12192000" cy="6857999"/>
          </a:xfrm>
        </p:grpSpPr>
        <p:sp>
          <p:nvSpPr>
            <p:cNvPr id="12" name="Freeform: Shape 11">
              <a:extLst>
                <a:ext uri="{FF2B5EF4-FFF2-40B4-BE49-F238E27FC236}">
                  <a16:creationId xmlns:a16="http://schemas.microsoft.com/office/drawing/2014/main" id="{EEE2ED10-78F5-13A7-DD81-BFEB77FCE9B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dirty="0"/>
            </a:p>
          </p:txBody>
        </p:sp>
        <p:sp>
          <p:nvSpPr>
            <p:cNvPr id="21" name="Freeform: Shape 20">
              <a:extLst>
                <a:ext uri="{FF2B5EF4-FFF2-40B4-BE49-F238E27FC236}">
                  <a16:creationId xmlns:a16="http://schemas.microsoft.com/office/drawing/2014/main" id="{ADEA8044-42DC-E6A5-7F83-DF79EAA3C4C9}"/>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Shape 24">
              <a:extLst>
                <a:ext uri="{FF2B5EF4-FFF2-40B4-BE49-F238E27FC236}">
                  <a16:creationId xmlns:a16="http://schemas.microsoft.com/office/drawing/2014/main" id="{136728BC-88E3-D787-D79C-3841C503C956}"/>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20" name="Freeform: Shape 19">
              <a:extLst>
                <a:ext uri="{FF2B5EF4-FFF2-40B4-BE49-F238E27FC236}">
                  <a16:creationId xmlns:a16="http://schemas.microsoft.com/office/drawing/2014/main" id="{248A414C-56B7-1507-E8C4-D688EAAFF3E6}"/>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ctrTitle" hasCustomPrompt="1"/>
          </p:nvPr>
        </p:nvSpPr>
        <p:spPr>
          <a:xfrm>
            <a:off x="660399" y="1271123"/>
            <a:ext cx="5435601" cy="2628147"/>
          </a:xfrm>
          <a:prstGeom prst="rect">
            <a:avLst/>
          </a:prstGeom>
        </p:spPr>
        <p:txBody>
          <a:bodyPr wrap="square" anchor="b">
            <a:normAutofit/>
          </a:bodyPr>
          <a:lstStyle>
            <a:lvl1pPr>
              <a:lnSpc>
                <a:spcPct val="100000"/>
              </a:lnSpc>
              <a:defRPr sz="5400">
                <a:ln w="19050">
                  <a:noFill/>
                </a:ln>
                <a:solidFill>
                  <a:schemeClr val="tx1"/>
                </a:solidFill>
              </a:defRPr>
            </a:lvl1pPr>
          </a:lstStyle>
          <a:p>
            <a:pPr lvl="0"/>
            <a:r>
              <a:rPr lang="en-US"/>
              <a:t>Click to add title</a:t>
            </a:r>
          </a:p>
        </p:txBody>
      </p:sp>
      <p:sp>
        <p:nvSpPr>
          <p:cNvPr id="9" name="Subtitle 8"/>
          <p:cNvSpPr>
            <a:spLocks noGrp="1"/>
          </p:cNvSpPr>
          <p:nvPr>
            <p:ph type="subTitle" sz="quarter" idx="1" hasCustomPrompt="1"/>
          </p:nvPr>
        </p:nvSpPr>
        <p:spPr>
          <a:xfrm>
            <a:off x="660400" y="4123350"/>
            <a:ext cx="3962400" cy="707672"/>
          </a:xfrm>
          <a:prstGeom prst="snip2DiagRect">
            <a:avLst>
              <a:gd name="adj1" fmla="val 0"/>
              <a:gd name="adj2" fmla="val 36408"/>
            </a:avLst>
          </a:prstGeom>
          <a:solidFill>
            <a:schemeClr val="accent1"/>
          </a:solidFill>
          <a:ln>
            <a:noFill/>
          </a:ln>
        </p:spPr>
        <p:txBody>
          <a:bodyPr vert="horz" wrap="square" lIns="91440" tIns="45720" rIns="91440" bIns="45720" rtlCol="0" anchor="ctr" anchorCtr="0">
            <a:normAutofit/>
          </a:bodyPr>
          <a:lstStyle>
            <a:lvl1pPr marL="0" indent="0" algn="ctr">
              <a:lnSpc>
                <a:spcPct val="100000"/>
              </a:lnSpc>
              <a:buNone/>
              <a:defRPr lang="en-US" sz="1800" dirty="0">
                <a:solidFill>
                  <a:srgbClr val="FFFFFF"/>
                </a:solidFill>
                <a:latin typeface="+mj-lt"/>
              </a:defRPr>
            </a:lvl1pPr>
          </a:lstStyle>
          <a:p>
            <a:pPr lvl="0"/>
            <a:r>
              <a:rPr lang="en-US"/>
              <a:t>Click to add subtitle</a:t>
            </a:r>
          </a:p>
        </p:txBody>
      </p:sp>
      <p:sp>
        <p:nvSpPr>
          <p:cNvPr id="4" name="Text Placeholder 3"/>
          <p:cNvSpPr>
            <a:spLocks noGrp="1"/>
          </p:cNvSpPr>
          <p:nvPr>
            <p:ph type="body" sz="quarter" idx="13" hasCustomPrompt="1"/>
          </p:nvPr>
        </p:nvSpPr>
        <p:spPr>
          <a:xfrm>
            <a:off x="9817099" y="5857100"/>
            <a:ext cx="1701801" cy="276999"/>
          </a:xfrm>
          <a:prstGeom prst="rect">
            <a:avLst/>
          </a:prstGeom>
        </p:spPr>
        <p:txBody>
          <a:bodyPr wrap="square" lIns="90000">
            <a:normAutofit/>
          </a:bodyPr>
          <a:lstStyle>
            <a:lvl1pPr marL="0" indent="0" algn="r">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9817099" y="5569554"/>
            <a:ext cx="1701801" cy="276999"/>
          </a:xfrm>
          <a:prstGeom prst="rect">
            <a:avLst/>
          </a:prstGeom>
        </p:spPr>
        <p:txBody>
          <a:bodyPr wrap="none">
            <a:normAutofit/>
          </a:bodyPr>
          <a:lstStyle>
            <a:lvl1pPr marL="0" indent="0" algn="r">
              <a:lnSpc>
                <a:spcPct val="100000"/>
              </a:lnSpc>
              <a:buNone/>
              <a:defRPr sz="1200"/>
            </a:lvl1pPr>
          </a:lstStyle>
          <a:p>
            <a:pPr lvl="0"/>
            <a:r>
              <a:rPr lang="en-US"/>
              <a:t>www.officeplus.cn</a:t>
            </a:r>
          </a:p>
        </p:txBody>
      </p:sp>
      <p:sp>
        <p:nvSpPr>
          <p:cNvPr id="6" name="Subtitle 8">
            <a:extLst>
              <a:ext uri="{FF2B5EF4-FFF2-40B4-BE49-F238E27FC236}">
                <a16:creationId xmlns:a16="http://schemas.microsoft.com/office/drawing/2014/main" id="{9F15F119-D26A-D311-17E9-7A1C29D3B78C}"/>
              </a:ext>
            </a:extLst>
          </p:cNvPr>
          <p:cNvSpPr txBox="1">
            <a:spLocks/>
          </p:cNvSpPr>
          <p:nvPr userDrawn="1"/>
        </p:nvSpPr>
        <p:spPr>
          <a:xfrm>
            <a:off x="1312408" y="3769514"/>
            <a:ext cx="3962400" cy="707672"/>
          </a:xfrm>
          <a:prstGeom prst="rect">
            <a:avLst/>
          </a:prstGeom>
        </p:spPr>
        <p:txBody>
          <a:bodyPr vert="horz" wrap="square"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郭  琨     </a:t>
            </a:r>
            <a:r>
              <a:rPr lang="en-US" altLang="zh-CN"/>
              <a:t>guokun@ucas.ac.cn </a:t>
            </a:r>
            <a:endParaRPr lang="zh-CN" altLang="en-US" dirty="0"/>
          </a:p>
        </p:txBody>
      </p:sp>
      <p:sp>
        <p:nvSpPr>
          <p:cNvPr id="8" name="文本框 7">
            <a:extLst>
              <a:ext uri="{FF2B5EF4-FFF2-40B4-BE49-F238E27FC236}">
                <a16:creationId xmlns:a16="http://schemas.microsoft.com/office/drawing/2014/main" id="{7FB85CC8-313A-6EEC-13A2-1B0A3A02978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92005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C691D85A-5B52-8986-1853-15643400A7BA}"/>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E2C0923B-B9EB-06EE-80E2-639790517447}"/>
                </a:ext>
              </a:extLst>
            </p:cNvPr>
            <p:cNvSpPr/>
            <p:nvPr/>
          </p:nvSpPr>
          <p:spPr>
            <a:xfrm>
              <a:off x="0" y="0"/>
              <a:ext cx="12192000" cy="6858000"/>
            </a:xfrm>
            <a:prstGeom prst="rect">
              <a:avLst/>
            </a:prstGeom>
            <a:blipFill rotWithShape="0">
              <a:blip r:embed="rId2"/>
              <a:srcRect/>
              <a:stretch>
                <a:fillRect r="-36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p>
          </p:txBody>
        </p:sp>
        <p:sp>
          <p:nvSpPr>
            <p:cNvPr id="10" name="Rectangle 9">
              <a:extLst>
                <a:ext uri="{FF2B5EF4-FFF2-40B4-BE49-F238E27FC236}">
                  <a16:creationId xmlns:a16="http://schemas.microsoft.com/office/drawing/2014/main" id="{DFDE82C8-4C60-2D4E-F0D7-C941C357D4EE}"/>
                </a:ext>
              </a:extLst>
            </p:cNvPr>
            <p:cNvSpPr/>
            <p:nvPr/>
          </p:nvSpPr>
          <p:spPr>
            <a:xfrm>
              <a:off x="0" y="0"/>
              <a:ext cx="12192000" cy="6858000"/>
            </a:xfrm>
            <a:prstGeom prst="rect">
              <a:avLst/>
            </a:prstGeom>
            <a:solidFill>
              <a:schemeClr val="bg1">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Title 8"/>
          <p:cNvSpPr>
            <a:spLocks noGrp="1"/>
          </p:cNvSpPr>
          <p:nvPr>
            <p:ph type="title" hasCustomPrompt="1"/>
          </p:nvPr>
        </p:nvSpPr>
        <p:spPr>
          <a:xfrm>
            <a:off x="660400" y="0"/>
            <a:ext cx="10858500" cy="1028700"/>
          </a:xfrm>
          <a:prstGeom prst="rect">
            <a:avLst/>
          </a:prstGeom>
        </p:spPr>
        <p:txBody>
          <a:bodyPr anchor="b">
            <a:normAutofit/>
          </a:bodyPr>
          <a:lstStyle>
            <a:lvl1pPr>
              <a:lnSpc>
                <a:spcPct val="100000"/>
              </a:lnSpc>
              <a:defRPr>
                <a:solidFill>
                  <a:schemeClr val="tx1"/>
                </a:solidFill>
              </a:defRPr>
            </a:lvl1pPr>
          </a:lstStyle>
          <a:p>
            <a:pPr lvl="0"/>
            <a:r>
              <a:rPr lang="en-US" dirty="0"/>
              <a:t>Click to add title</a:t>
            </a:r>
          </a:p>
        </p:txBody>
      </p:sp>
      <p:sp>
        <p:nvSpPr>
          <p:cNvPr id="8" name="Content Placeholder 7"/>
          <p:cNvSpPr>
            <a:spLocks noGrp="1"/>
          </p:cNvSpPr>
          <p:nvPr>
            <p:ph idx="1"/>
          </p:nvPr>
        </p:nvSpPr>
        <p:spPr>
          <a:xfrm>
            <a:off x="660400" y="1092200"/>
            <a:ext cx="10858500" cy="5041900"/>
          </a:xfrm>
          <a:prstGeom prst="rect">
            <a:avLst/>
          </a:prstGeom>
        </p:spPr>
        <p:txBody>
          <a:bodyPr vert="horz" lIns="91440" tIns="45720" rIns="91440" bIns="45720" rtlCol="0">
            <a:normAutofit/>
          </a:bodyPr>
          <a:lstStyle>
            <a:lvl1pPr marL="285750" indent="-285750">
              <a:buFont typeface="Arial" panose="020B0604020202020204" pitchFamily="34" charset="0"/>
              <a:buChar char="•"/>
              <a:defRPr/>
            </a:lvl1pPr>
            <a:lvl2pPr marL="742950" indent="-28575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E2982A54-1ED4-49C6-8154-FC2019FF8FB3}"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11" name="文本框 10">
            <a:extLst>
              <a:ext uri="{FF2B5EF4-FFF2-40B4-BE49-F238E27FC236}">
                <a16:creationId xmlns:a16="http://schemas.microsoft.com/office/drawing/2014/main" id="{858D79E4-52AF-3359-106D-E3AE8DBC837E}"/>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362154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bg>
      <p:bgRef idx="1001">
        <a:schemeClr val="bg1"/>
      </p:bgRef>
    </p:bg>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660400" y="1500188"/>
            <a:ext cx="2836800" cy="914400"/>
          </a:xfrm>
          <a:prstGeom prst="rect">
            <a:avLst/>
          </a:prstGeom>
        </p:spPr>
        <p:txBody>
          <a:bodyPr wrap="none" anchor="t">
            <a:normAutofit/>
          </a:bodyPr>
          <a:lstStyle>
            <a:lvl1pPr algn="r">
              <a:lnSpc>
                <a:spcPct val="100000"/>
              </a:lnSpc>
              <a:defRPr sz="2800">
                <a:solidFill>
                  <a:schemeClr val="accent1"/>
                </a:solidFill>
              </a:defRPr>
            </a:lvl1pPr>
          </a:lstStyle>
          <a:p>
            <a:pPr lvl="0"/>
            <a:r>
              <a:rPr lang="en-US"/>
              <a:t>Agenda</a:t>
            </a:r>
          </a:p>
        </p:txBody>
      </p:sp>
      <p:sp>
        <p:nvSpPr>
          <p:cNvPr id="7" name="Content Placeholder 6"/>
          <p:cNvSpPr>
            <a:spLocks noGrp="1"/>
          </p:cNvSpPr>
          <p:nvPr>
            <p:ph sz="quarter" idx="1" hasCustomPrompt="1"/>
          </p:nvPr>
        </p:nvSpPr>
        <p:spPr>
          <a:xfrm>
            <a:off x="3746500" y="1500187"/>
            <a:ext cx="7772400" cy="4633200"/>
          </a:xfrm>
          <a:prstGeom prst="rect">
            <a:avLst/>
          </a:prstGeom>
        </p:spPr>
        <p:txBody>
          <a:bodyPr wrap="square">
            <a:normAutofit/>
          </a:bodyPr>
          <a:lstStyle>
            <a:lvl1pPr marL="457200" indent="-457200">
              <a:lnSpc>
                <a:spcPct val="130000"/>
              </a:lnSpc>
              <a:buFont typeface="+mj-lt"/>
              <a:buAutoNum type="arabicPeriod"/>
              <a:defRPr sz="2400" b="0">
                <a:solidFill>
                  <a:schemeClr val="tx1"/>
                </a:solidFill>
                <a:latin typeface="+mn-lt"/>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en-US" altLang="zh-CN" smtClean="0"/>
              <a:pPr/>
              <a:t>‹#›</a:t>
            </a:fld>
            <a:endParaRPr lang="en-US" altLang="zh-CN"/>
          </a:p>
        </p:txBody>
      </p:sp>
      <p:grpSp>
        <p:nvGrpSpPr>
          <p:cNvPr id="6" name="Group 5"/>
          <p:cNvGrpSpPr/>
          <p:nvPr/>
        </p:nvGrpSpPr>
        <p:grpSpPr>
          <a:xfrm>
            <a:off x="2626456" y="1500188"/>
            <a:ext cx="994563" cy="4634686"/>
            <a:chOff x="2626456" y="1500188"/>
            <a:chExt cx="994563" cy="4634686"/>
          </a:xfrm>
        </p:grpSpPr>
        <p:cxnSp>
          <p:nvCxnSpPr>
            <p:cNvPr id="8" name="Straight Connector 7"/>
            <p:cNvCxnSpPr>
              <a:cxnSpLocks/>
            </p:cNvCxnSpPr>
            <p:nvPr/>
          </p:nvCxnSpPr>
          <p:spPr>
            <a:xfrm>
              <a:off x="3621019" y="1500188"/>
              <a:ext cx="0" cy="4633913"/>
            </a:xfrm>
            <a:prstGeom prst="line">
              <a:avLst/>
            </a:prstGeom>
            <a:solidFill>
              <a:srgbClr val="FFCC00"/>
            </a:solidFill>
            <a:ln w="3175" cap="flat" cmpd="sng" algn="ctr">
              <a:solidFill>
                <a:schemeClr val="tx1">
                  <a:alpha val="50000"/>
                </a:schemeClr>
              </a:solidFill>
              <a:prstDash val="solid"/>
              <a:round/>
              <a:headEnd type="none" w="med" len="med"/>
              <a:tailEnd type="none" w="med" len="med"/>
            </a:ln>
            <a:effectLst/>
          </p:spPr>
        </p:cxnSp>
        <p:sp>
          <p:nvSpPr>
            <p:cNvPr id="9" name="Freeform: Shape 8"/>
            <p:cNvSpPr>
              <a:spLocks noChangeAspect="1"/>
            </p:cNvSpPr>
            <p:nvPr/>
          </p:nvSpPr>
          <p:spPr bwMode="auto">
            <a:xfrm>
              <a:off x="2626456" y="5219207"/>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tx1">
                <a:alpha val="15000"/>
              </a:schemeClr>
            </a:solidFill>
            <a:ln>
              <a:noFill/>
            </a:ln>
          </p:spPr>
          <p:txBody>
            <a:bodyPr/>
            <a:lstStyle/>
            <a:p>
              <a:endParaRPr lang="zh-CN" altLang="en-US">
                <a:cs typeface="+mn-ea"/>
                <a:sym typeface="+mn-lt"/>
              </a:endParaRPr>
            </a:p>
          </p:txBody>
        </p:sp>
      </p:grpSp>
      <p:sp>
        <p:nvSpPr>
          <p:cNvPr id="11" name="文本框 10">
            <a:extLst>
              <a:ext uri="{FF2B5EF4-FFF2-40B4-BE49-F238E27FC236}">
                <a16:creationId xmlns:a16="http://schemas.microsoft.com/office/drawing/2014/main" id="{E4FA37E3-37AE-7987-AED2-8FDB9DADD825}"/>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275877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A425F195-132B-F73E-9E2A-627C8019A57A}"/>
              </a:ext>
            </a:extLst>
          </p:cNvPr>
          <p:cNvGrpSpPr/>
          <p:nvPr/>
        </p:nvGrpSpPr>
        <p:grpSpPr>
          <a:xfrm flipH="1">
            <a:off x="0" y="1"/>
            <a:ext cx="12192000" cy="6857999"/>
            <a:chOff x="0" y="1"/>
            <a:chExt cx="12192000" cy="6857999"/>
          </a:xfrm>
        </p:grpSpPr>
        <p:sp>
          <p:nvSpPr>
            <p:cNvPr id="12" name="Freeform: Shape 11">
              <a:extLst>
                <a:ext uri="{FF2B5EF4-FFF2-40B4-BE49-F238E27FC236}">
                  <a16:creationId xmlns:a16="http://schemas.microsoft.com/office/drawing/2014/main" id="{3C30612D-2E54-BA62-F777-B991357E895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028BCDCB-6009-1C16-FD91-7E045015899F}"/>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Shape 13">
              <a:extLst>
                <a:ext uri="{FF2B5EF4-FFF2-40B4-BE49-F238E27FC236}">
                  <a16:creationId xmlns:a16="http://schemas.microsoft.com/office/drawing/2014/main" id="{4B2165AC-F67E-647D-D369-DF56E9487B48}"/>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5" name="Freeform: Shape 14">
              <a:extLst>
                <a:ext uri="{FF2B5EF4-FFF2-40B4-BE49-F238E27FC236}">
                  <a16:creationId xmlns:a16="http://schemas.microsoft.com/office/drawing/2014/main" id="{7D406329-1BF8-C8CD-DCCB-A6343A341803}"/>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64778" y="2349500"/>
            <a:ext cx="4854121" cy="997615"/>
          </a:xfrm>
          <a:prstGeom prst="rect">
            <a:avLst/>
          </a:prstGeom>
        </p:spPr>
        <p:txBody>
          <a:bodyPr>
            <a:noAutofit/>
          </a:bodyPr>
          <a:lstStyle>
            <a:lvl1pPr algn="l">
              <a:lnSpc>
                <a:spcPct val="100000"/>
              </a:lnSpc>
              <a:defRPr sz="3600"/>
            </a:lvl1pPr>
          </a:lstStyle>
          <a:p>
            <a:pPr lvl="0"/>
            <a:r>
              <a:rPr lang="en-US" dirty="0"/>
              <a:t>Click to add title</a:t>
            </a:r>
          </a:p>
        </p:txBody>
      </p:sp>
      <p:sp>
        <p:nvSpPr>
          <p:cNvPr id="25" name="Text Placeholder 24"/>
          <p:cNvSpPr>
            <a:spLocks noGrp="1"/>
          </p:cNvSpPr>
          <p:nvPr>
            <p:ph type="body" sz="quarter" idx="1" hasCustomPrompt="1"/>
          </p:nvPr>
        </p:nvSpPr>
        <p:spPr>
          <a:xfrm>
            <a:off x="6664778" y="3358969"/>
            <a:ext cx="4854121" cy="1213031"/>
          </a:xfrm>
          <a:prstGeom prst="rect">
            <a:avLst/>
          </a:prstGeom>
        </p:spPr>
        <p:txBody>
          <a:bodyPr anchor="t">
            <a:normAutofit/>
          </a:bodyPr>
          <a:lstStyle>
            <a:lvl1pPr marL="0" indent="0" algn="l">
              <a:lnSpc>
                <a:spcPct val="120000"/>
              </a:lnSpc>
              <a:buFont typeface="+mj-lt"/>
              <a:buNone/>
              <a:defRPr sz="1600" b="0">
                <a:solidFill>
                  <a:schemeClr val="tx1"/>
                </a:solidFill>
                <a:latin typeface="+mn-lt"/>
              </a:defRPr>
            </a:lvl1pPr>
          </a:lstStyle>
          <a:p>
            <a:pPr lvl="0"/>
            <a:r>
              <a:rPr lang="en-US" dirty="0"/>
              <a:t>Click to add text</a:t>
            </a:r>
          </a:p>
        </p:txBody>
      </p:sp>
      <p:sp>
        <p:nvSpPr>
          <p:cNvPr id="4" name="Date Placeholder 3"/>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6" name="Footer Placeholder 5"/>
          <p:cNvSpPr>
            <a:spLocks noGrp="1"/>
          </p:cNvSpPr>
          <p:nvPr>
            <p:ph type="ftr" sz="quarter" idx="11"/>
          </p:nvPr>
        </p:nvSpPr>
        <p:spPr/>
        <p:txBody>
          <a:bodyPr/>
          <a:lstStyle/>
          <a:p>
            <a:r>
              <a:rPr lang="af-ZA" altLang="zh-CN" dirty="0"/>
              <a:t>OfficePLUS</a:t>
            </a:r>
            <a:endParaRPr lang="zh-CN" altLang="en-US" dirty="0"/>
          </a:p>
        </p:txBody>
      </p:sp>
      <p:sp>
        <p:nvSpPr>
          <p:cNvPr id="8" name="Slide Number Placeholder 7"/>
          <p:cNvSpPr>
            <a:spLocks noGrp="1"/>
          </p:cNvSpPr>
          <p:nvPr>
            <p:ph type="sldNum" sz="quarter" idx="12"/>
          </p:nvPr>
        </p:nvSpPr>
        <p:spPr/>
        <p:txBody>
          <a:bodyPr/>
          <a:lstStyle/>
          <a:p>
            <a:fld id="{7F65B630-C7FF-41C0-9923-C5E5E29EED81}" type="slidenum">
              <a:rPr lang="en-US" altLang="zh-CN" smtClean="0"/>
              <a:pPr/>
              <a:t>‹#›</a:t>
            </a:fld>
            <a:endParaRPr lang="en-US" altLang="zh-CN"/>
          </a:p>
        </p:txBody>
      </p:sp>
      <p:sp>
        <p:nvSpPr>
          <p:cNvPr id="3" name="文本框 2">
            <a:extLst>
              <a:ext uri="{FF2B5EF4-FFF2-40B4-BE49-F238E27FC236}">
                <a16:creationId xmlns:a16="http://schemas.microsoft.com/office/drawing/2014/main" id="{EE6BC4AB-8106-C68C-CEBC-EEE82F7ADC73}"/>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345719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1"/>
      </p:bgRef>
    </p:bg>
    <p:spTree>
      <p:nvGrpSpPr>
        <p:cNvPr id="1" name=""/>
        <p:cNvGrpSpPr/>
        <p:nvPr/>
      </p:nvGrpSpPr>
      <p:grpSpPr>
        <a:xfrm>
          <a:off x="0" y="0"/>
          <a:ext cx="0" cy="0"/>
          <a:chOff x="0" y="0"/>
          <a:chExt cx="0" cy="0"/>
        </a:xfrm>
      </p:grpSpPr>
      <p:sp>
        <p:nvSpPr>
          <p:cNvPr id="6" name="Title 5"/>
          <p:cNvSpPr>
            <a:spLocks noGrp="1"/>
          </p:cNvSpPr>
          <p:nvPr>
            <p:ph type="title" hasCustomPrompt="1"/>
          </p:nvPr>
        </p:nvSpPr>
        <p:spPr>
          <a:xfrm>
            <a:off x="660399" y="0"/>
            <a:ext cx="10858500" cy="1028700"/>
          </a:xfrm>
          <a:prstGeom prst="rect">
            <a:avLst/>
          </a:prstGeom>
        </p:spPr>
        <p:txBody>
          <a:bodyPr anchor="b" anchorCtr="0">
            <a:normAutofit/>
          </a:bodyPr>
          <a:lstStyle>
            <a:lvl1pPr>
              <a:lnSpc>
                <a:spcPct val="100000"/>
              </a:lnSpc>
              <a:defRPr>
                <a:solidFill>
                  <a:schemeClr val="tx1"/>
                </a:solidFill>
              </a:defRPr>
            </a:lvl1pPr>
          </a:lstStyle>
          <a:p>
            <a:pPr lvl="0"/>
            <a:r>
              <a:rPr lang="en-US" dirty="0"/>
              <a:t>Click to add title</a:t>
            </a:r>
          </a:p>
        </p:txBody>
      </p:sp>
      <p:sp>
        <p:nvSpPr>
          <p:cNvPr id="2" name="Date Placeholder 1"/>
          <p:cNvSpPr>
            <a:spLocks noGrp="1"/>
          </p:cNvSpPr>
          <p:nvPr>
            <p:ph type="dt" sz="half" idx="10"/>
          </p:nvPr>
        </p:nvSpPr>
        <p:spPr/>
        <p:txBody>
          <a:bodyPr/>
          <a:lstStyle/>
          <a:p>
            <a:fld id="{A9643B38-FCD2-4D0A-90BC-740ACC77290F}"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7" name="文本框 6">
            <a:extLst>
              <a:ext uri="{FF2B5EF4-FFF2-40B4-BE49-F238E27FC236}">
                <a16:creationId xmlns:a16="http://schemas.microsoft.com/office/drawing/2014/main" id="{AE245DE6-1689-4E22-95BE-855014FADF9F}"/>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968604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83D36A-0885-4071-9EF1-0FE4286E17CF}" type="datetime1">
              <a:rPr lang="zh-CN" altLang="en-US" smtClean="0"/>
              <a:t>2024-12-29</a:t>
            </a:fld>
            <a:endParaRPr lang="en-US"/>
          </a:p>
        </p:txBody>
      </p:sp>
      <p:sp>
        <p:nvSpPr>
          <p:cNvPr id="3" name="Footer Placeholder 2"/>
          <p:cNvSpPr>
            <a:spLocks noGrp="1"/>
          </p:cNvSpPr>
          <p:nvPr>
            <p:ph type="ftr" sz="quarter" idx="11"/>
          </p:nvPr>
        </p:nvSpPr>
        <p:spPr/>
        <p:txBody>
          <a:bodyPr/>
          <a:lstStyle/>
          <a:p>
            <a:r>
              <a:rPr lang="en-US"/>
              <a:t>OfficePLUS</a:t>
            </a:r>
            <a:endParaRPr lang="en-US" dirty="0"/>
          </a:p>
        </p:txBody>
      </p:sp>
      <p:sp>
        <p:nvSpPr>
          <p:cNvPr id="4" name="Slide Number Placeholder 3"/>
          <p:cNvSpPr>
            <a:spLocks noGrp="1"/>
          </p:cNvSpPr>
          <p:nvPr>
            <p:ph type="sldNum" sz="quarter" idx="12"/>
          </p:nvPr>
        </p:nvSpPr>
        <p:spPr/>
        <p:txBody>
          <a:bodyPr/>
          <a:lstStyle/>
          <a:p>
            <a:fld id="{C8BB1146-E542-4D4E-B8E9-6919A11DDD48}" type="slidenum">
              <a:rPr lang="en-US" smtClean="0"/>
              <a:pPr/>
              <a:t>‹#›</a:t>
            </a:fld>
            <a:endParaRPr lang="en-US"/>
          </a:p>
        </p:txBody>
      </p:sp>
      <p:sp>
        <p:nvSpPr>
          <p:cNvPr id="6" name="文本框 5">
            <a:extLst>
              <a:ext uri="{FF2B5EF4-FFF2-40B4-BE49-F238E27FC236}">
                <a16:creationId xmlns:a16="http://schemas.microsoft.com/office/drawing/2014/main" id="{66C3783C-E0A4-CC10-D018-CCA49A37905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3826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Closing">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F1FE9EA-5E2A-9308-11A7-ABC923621175}"/>
              </a:ext>
            </a:extLst>
          </p:cNvPr>
          <p:cNvGrpSpPr/>
          <p:nvPr/>
        </p:nvGrpSpPr>
        <p:grpSpPr>
          <a:xfrm>
            <a:off x="0" y="1"/>
            <a:ext cx="12192000" cy="6857999"/>
            <a:chOff x="0" y="1"/>
            <a:chExt cx="12192000" cy="6857999"/>
          </a:xfrm>
        </p:grpSpPr>
        <p:sp>
          <p:nvSpPr>
            <p:cNvPr id="11" name="Freeform: Shape 10">
              <a:extLst>
                <a:ext uri="{FF2B5EF4-FFF2-40B4-BE49-F238E27FC236}">
                  <a16:creationId xmlns:a16="http://schemas.microsoft.com/office/drawing/2014/main" id="{0ACE01FE-899C-F89E-F85F-299517B39DA9}"/>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Shape 11">
              <a:extLst>
                <a:ext uri="{FF2B5EF4-FFF2-40B4-BE49-F238E27FC236}">
                  <a16:creationId xmlns:a16="http://schemas.microsoft.com/office/drawing/2014/main" id="{D9147833-8652-8FBB-E2FA-4C806C9B86F6}"/>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A0C303C3-FD97-B773-BE05-6357449E1705}"/>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4" name="Freeform: Shape 13">
              <a:extLst>
                <a:ext uri="{FF2B5EF4-FFF2-40B4-BE49-F238E27FC236}">
                  <a16:creationId xmlns:a16="http://schemas.microsoft.com/office/drawing/2014/main" id="{E9712FDB-526A-C4CC-384F-AC50265EC9BD}"/>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0401" y="1271123"/>
            <a:ext cx="4837791" cy="3347656"/>
          </a:xfrm>
          <a:prstGeom prst="rect">
            <a:avLst/>
          </a:prstGeom>
        </p:spPr>
        <p:txBody>
          <a:bodyPr wrap="square" anchor="b">
            <a:normAutofit/>
          </a:bodyPr>
          <a:lstStyle>
            <a:lvl1pPr>
              <a:lnSpc>
                <a:spcPct val="100000"/>
              </a:lnSpc>
              <a:defRPr sz="8000">
                <a:ln w="19050">
                  <a:noFill/>
                </a:ln>
                <a:solidFill>
                  <a:schemeClr val="tx1"/>
                </a:solidFill>
              </a:defRPr>
            </a:lvl1pPr>
          </a:lstStyle>
          <a:p>
            <a:pPr lvl="0"/>
            <a:r>
              <a:rPr lang="en-US"/>
              <a:t>Click to add title</a:t>
            </a:r>
          </a:p>
        </p:txBody>
      </p:sp>
      <p:sp>
        <p:nvSpPr>
          <p:cNvPr id="4" name="Text Placeholder 3"/>
          <p:cNvSpPr>
            <a:spLocks noGrp="1"/>
          </p:cNvSpPr>
          <p:nvPr>
            <p:ph type="body" sz="quarter" idx="13" hasCustomPrompt="1"/>
          </p:nvPr>
        </p:nvSpPr>
        <p:spPr>
          <a:xfrm>
            <a:off x="2359070" y="5857100"/>
            <a:ext cx="1698670" cy="276999"/>
          </a:xfrm>
          <a:prstGeom prst="rect">
            <a:avLst/>
          </a:prstGeom>
        </p:spPr>
        <p:txBody>
          <a:bodyPr wrap="square" lIns="90000">
            <a:normAutofit/>
          </a:bodyPr>
          <a:lstStyle>
            <a:lvl1pPr marL="0" indent="0" algn="l">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660400" y="5857101"/>
            <a:ext cx="1698670" cy="276999"/>
          </a:xfrm>
          <a:prstGeom prst="rect">
            <a:avLst/>
          </a:prstGeom>
        </p:spPr>
        <p:txBody>
          <a:bodyPr wrap="none">
            <a:normAutofit/>
          </a:bodyPr>
          <a:lstStyle>
            <a:lvl1pPr marL="0" indent="0" algn="l">
              <a:lnSpc>
                <a:spcPct val="100000"/>
              </a:lnSpc>
              <a:buNone/>
              <a:defRPr sz="1200"/>
            </a:lvl1pPr>
          </a:lstStyle>
          <a:p>
            <a:pPr lvl="0"/>
            <a:r>
              <a:rPr lang="en-US"/>
              <a:t>www.officeplus.cn</a:t>
            </a:r>
          </a:p>
        </p:txBody>
      </p:sp>
      <p:sp>
        <p:nvSpPr>
          <p:cNvPr id="3" name="文本框 2">
            <a:extLst>
              <a:ext uri="{FF2B5EF4-FFF2-40B4-BE49-F238E27FC236}">
                <a16:creationId xmlns:a16="http://schemas.microsoft.com/office/drawing/2014/main" id="{F12F68C3-A51C-C556-278C-A6D634E6FF80}"/>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475873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0400" y="128587"/>
            <a:ext cx="10858500" cy="900112"/>
          </a:xfrm>
          <a:prstGeom prst="rect">
            <a:avLst/>
          </a:prstGeom>
        </p:spPr>
        <p:txBody>
          <a:bodyPr vert="horz" lIns="91440" tIns="45720" rIns="91440" bIns="45720" rtlCol="0" anchor="b">
            <a:normAutofit/>
          </a:bodyPr>
          <a:lstStyle/>
          <a:p>
            <a:r>
              <a:rPr lang="en-US" dirty="0"/>
              <a:t>Click to add title</a:t>
            </a:r>
          </a:p>
        </p:txBody>
      </p:sp>
      <p:sp>
        <p:nvSpPr>
          <p:cNvPr id="3" name="文本占位符 2"/>
          <p:cNvSpPr>
            <a:spLocks noGrp="1"/>
          </p:cNvSpPr>
          <p:nvPr>
            <p:ph type="body" idx="1"/>
          </p:nvPr>
        </p:nvSpPr>
        <p:spPr>
          <a:xfrm>
            <a:off x="660400" y="1130300"/>
            <a:ext cx="10858500" cy="5003800"/>
          </a:xfrm>
          <a:prstGeom prst="rect">
            <a:avLst/>
          </a:prstGeom>
        </p:spPr>
        <p:txBody>
          <a:bodyPr vert="horz" lIns="91440" tIns="45720" rIns="91440" bIns="45720" rtlCol="0">
            <a:normAutofit/>
          </a:bodyPr>
          <a:lstStyle/>
          <a:p>
            <a:pPr lvl="0"/>
            <a:r>
              <a:rPr lang="en-US" dirty="0"/>
              <a:t>Click to </a:t>
            </a:r>
            <a:r>
              <a:rPr lang="en-US" altLang="zh-CN" dirty="0"/>
              <a:t>add text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日期占位符 3"/>
          <p:cNvSpPr>
            <a:spLocks noGrp="1"/>
          </p:cNvSpPr>
          <p:nvPr>
            <p:ph type="dt" sz="half" idx="2"/>
          </p:nvPr>
        </p:nvSpPr>
        <p:spPr>
          <a:xfrm>
            <a:off x="4718050" y="6409690"/>
            <a:ext cx="2743200" cy="274320"/>
          </a:xfrm>
          <a:prstGeom prst="rect">
            <a:avLst/>
          </a:prstGeom>
        </p:spPr>
        <p:txBody>
          <a:bodyPr vert="horz" lIns="91440" tIns="45720" rIns="91440" bIns="45720" rtlCol="0" anchor="ctr"/>
          <a:lstStyle>
            <a:lvl1pPr algn="ctr">
              <a:defRPr sz="1000">
                <a:solidFill>
                  <a:schemeClr val="tx1">
                    <a:tint val="75000"/>
                  </a:schemeClr>
                </a:solidFill>
              </a:defRPr>
            </a:lvl1pPr>
          </a:lstStyle>
          <a:p>
            <a:fld id="{E68AEBC5-1D0D-411D-9EE3-C6F41EFD080C}" type="datetime1">
              <a:rPr lang="zh-CN" altLang="en-US" smtClean="0"/>
              <a:t>2024-12-29</a:t>
            </a:fld>
            <a:endParaRPr lang="en-US"/>
          </a:p>
        </p:txBody>
      </p:sp>
      <p:sp>
        <p:nvSpPr>
          <p:cNvPr id="5" name="页脚占位符 4"/>
          <p:cNvSpPr>
            <a:spLocks noGrp="1"/>
          </p:cNvSpPr>
          <p:nvPr>
            <p:ph type="ftr" sz="quarter" idx="3"/>
          </p:nvPr>
        </p:nvSpPr>
        <p:spPr>
          <a:xfrm>
            <a:off x="660399" y="6409690"/>
            <a:ext cx="3657600" cy="274320"/>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OfficePLUS</a:t>
            </a:r>
            <a:endParaRPr lang="en-US" dirty="0"/>
          </a:p>
        </p:txBody>
      </p:sp>
      <p:sp>
        <p:nvSpPr>
          <p:cNvPr id="6" name="灯片编号占位符 5"/>
          <p:cNvSpPr>
            <a:spLocks noGrp="1"/>
          </p:cNvSpPr>
          <p:nvPr>
            <p:ph type="sldNum" sz="quarter" idx="4"/>
          </p:nvPr>
        </p:nvSpPr>
        <p:spPr>
          <a:xfrm>
            <a:off x="7861300" y="6409690"/>
            <a:ext cx="3657600" cy="274320"/>
          </a:xfrm>
          <a:prstGeom prst="rect">
            <a:avLst/>
          </a:prstGeom>
        </p:spPr>
        <p:txBody>
          <a:bodyPr vert="horz" lIns="91440" tIns="45720" rIns="91440" bIns="45720" rtlCol="0" anchor="ctr"/>
          <a:lstStyle>
            <a:lvl1pPr algn="r">
              <a:defRPr sz="1000">
                <a:solidFill>
                  <a:schemeClr val="tx1">
                    <a:tint val="75000"/>
                  </a:schemeClr>
                </a:solidFill>
              </a:defRPr>
            </a:lvl1pPr>
          </a:lstStyle>
          <a:p>
            <a:fld id="{C8BB1146-E542-4D4E-B8E9-6919A11DDD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Lst>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115727" y="1495203"/>
            <a:ext cx="5435601" cy="2628147"/>
          </a:xfrm>
        </p:spPr>
        <p:txBody>
          <a:bodyPr wrap="square">
            <a:normAutofit/>
          </a:bodyPr>
          <a:lstStyle/>
          <a:p>
            <a:r>
              <a:rPr lang="zh-CN" altLang="en-US" sz="6400" b="1" dirty="0">
                <a:solidFill>
                  <a:schemeClr val="accent1">
                    <a:lumMod val="75000"/>
                  </a:schemeClr>
                </a:solidFill>
              </a:rPr>
              <a:t>气候金融</a:t>
            </a:r>
            <a:br>
              <a:rPr lang="en-US" altLang="zh-CN" dirty="0"/>
            </a:br>
            <a:r>
              <a:rPr lang="en-US" altLang="zh-CN" dirty="0"/>
              <a:t> </a:t>
            </a:r>
            <a:endParaRPr lang="zh-CN" altLang="en-US" dirty="0"/>
          </a:p>
        </p:txBody>
      </p:sp>
      <p:sp>
        <p:nvSpPr>
          <p:cNvPr id="12" name="Subtitle 8">
            <a:extLst>
              <a:ext uri="{FF2B5EF4-FFF2-40B4-BE49-F238E27FC236}">
                <a16:creationId xmlns:a16="http://schemas.microsoft.com/office/drawing/2014/main" id="{E8AA8EEF-0D5A-3C54-59E4-715109BF324C}"/>
              </a:ext>
            </a:extLst>
          </p:cNvPr>
          <p:cNvSpPr>
            <a:spLocks noGrp="1"/>
          </p:cNvSpPr>
          <p:nvPr>
            <p:ph type="subTitle" sz="quarter" idx="1"/>
          </p:nvPr>
        </p:nvSpPr>
        <p:spPr>
          <a:xfrm>
            <a:off x="1312408" y="3769514"/>
            <a:ext cx="3962400" cy="707672"/>
          </a:xfrm>
        </p:spPr>
        <p:txBody>
          <a:bodyPr wrap="square">
            <a:normAutofit lnSpcReduction="10000"/>
          </a:bodyPr>
          <a:lstStyle/>
          <a:p>
            <a:pPr lvl="0"/>
            <a:r>
              <a:rPr lang="zh-CN" altLang="en-US" sz="2400" b="1" dirty="0"/>
              <a:t>第十一章</a:t>
            </a:r>
          </a:p>
        </p:txBody>
      </p:sp>
    </p:spTree>
    <p:custDataLst>
      <p:tags r:id="rId1"/>
    </p:custDataLst>
    <p:extLst>
      <p:ext uri="{BB962C8B-B14F-4D97-AF65-F5344CB8AC3E}">
        <p14:creationId xmlns:p14="http://schemas.microsoft.com/office/powerpoint/2010/main" val="3106444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1095397"/>
            <a:ext cx="11195287" cy="5485604"/>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企业气候投资策略的构成</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企业气候投资策略构成主要包括以下</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7</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大类</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规范筛选</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优质筛选</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负面排除</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可持续主题投资</a:t>
            </a:r>
          </a:p>
          <a:p>
            <a:pPr marL="1257300" lvl="2" indent="-342900">
              <a:lnSpc>
                <a:spcPct val="150000"/>
              </a:lnSpc>
              <a:buFont typeface="Wingdings" panose="05000000000000000000" pitchFamily="2" charset="2"/>
              <a:buChar char="n"/>
              <a:defRPr/>
            </a:pP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 </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整合</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影响力投资</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股东参与</a:t>
            </a:r>
          </a:p>
          <a:p>
            <a:pPr marL="1257300" lvl="2" indent="-342900">
              <a:lnSpc>
                <a:spcPct val="150000"/>
              </a:lnSpc>
              <a:buFont typeface="Wingdings" panose="05000000000000000000" pitchFamily="2" charset="2"/>
              <a:buChar char="n"/>
              <a:defRPr/>
            </a:pPr>
            <a:endPar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340615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1095397"/>
            <a:ext cx="11195287" cy="557793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企业气候投资策略的构成</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规范筛选</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规范筛选内容</a:t>
            </a:r>
          </a:p>
          <a:p>
            <a:pPr marL="1714500" lvl="3"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涉及评估和选择符合特定环境、社会和治理（</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）标准的公司或项目</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筛选目的</a:t>
            </a:r>
          </a:p>
          <a:p>
            <a:pPr marL="1714500" lvl="3"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确保企业投资者投资的标的公司在环境和社会责任方面表现良好，并符合可持续发展的原则</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筛选参考</a:t>
            </a:r>
          </a:p>
          <a:p>
            <a:pPr marL="1714500" lvl="3"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碳排放水平、能源利用效率、废物管理、水资源管理、劳动力关系、供应链透明度等</a:t>
            </a:r>
          </a:p>
          <a:p>
            <a:pPr marL="1257300" lvl="2" indent="-342900">
              <a:lnSpc>
                <a:spcPct val="150000"/>
              </a:lnSpc>
              <a:buFont typeface="Wingdings" panose="05000000000000000000" pitchFamily="2" charset="2"/>
              <a:buChar char="n"/>
              <a:defRPr/>
            </a:pPr>
            <a:endPar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978328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1095397"/>
            <a:ext cx="11195287" cy="382361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企业气候投资策略的构成</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优质筛选</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选择具备长期增长潜力、稳定盈利能力和良好治理结构的企业强调长期增长潜力</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投资者会评估企业的战略规划、产品创新能力、市场竞争力等因素，以确定企业是否能够持续发展并在气候变化背景下获得增长机会。</a:t>
            </a:r>
          </a:p>
          <a:p>
            <a:pPr marL="1257300" lvl="2" indent="-342900">
              <a:lnSpc>
                <a:spcPct val="150000"/>
              </a:lnSpc>
              <a:buFont typeface="Wingdings" panose="05000000000000000000" pitchFamily="2" charset="2"/>
              <a:buChar char="n"/>
              <a:defRPr/>
            </a:pPr>
            <a:endPar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944873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1095397"/>
            <a:ext cx="11195287" cy="502393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企业气候投资策略的构成</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负面排除</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负面排除的目的</a:t>
            </a:r>
          </a:p>
          <a:p>
            <a:pPr marL="1714500" lvl="3"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排除与气候变化相关的高风险行业或公司。通过将这些行业或公司从投资组合中排除出去，投资者可以降低碳排放和气候风险，并提高整体投资组合的可持续性。</a:t>
            </a: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负面排除的过程</a:t>
            </a:r>
          </a:p>
          <a:p>
            <a:pPr marL="1714500" lvl="3"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针对高碳排放行业进行筛选，例如煤炭、石油和天然气开采等。</a:t>
            </a:r>
          </a:p>
          <a:p>
            <a:pPr marL="1714500" lvl="3"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考虑与气候变化无关但具备其他环境和社会问题的行业或公司。例如，投资者可能排除参与森林砍伐、水资源污染、人权侵犯等行为的公司。</a:t>
            </a:r>
          </a:p>
          <a:p>
            <a:pPr marL="1257300" lvl="2" indent="-342900">
              <a:lnSpc>
                <a:spcPct val="150000"/>
              </a:lnSpc>
              <a:buFont typeface="Wingdings" panose="05000000000000000000" pitchFamily="2" charset="2"/>
              <a:buChar char="n"/>
              <a:defRPr/>
            </a:pPr>
            <a:endPar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079238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1095397"/>
            <a:ext cx="11195287" cy="6039602"/>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企业气候投资策略的构成</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可持续主题投资</a:t>
            </a:r>
          </a:p>
          <a:p>
            <a:pPr marL="1257300" lvl="2" indent="-342900">
              <a:lnSpc>
                <a:spcPct val="150000"/>
              </a:lnSpc>
              <a:buFont typeface="Wingdings" panose="05000000000000000000" pitchFamily="2" charset="2"/>
              <a:buChar char="n"/>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可再生能源</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：投资者可以选择在太阳能、风能、水力能源等领域中的企业</a:t>
            </a:r>
          </a:p>
          <a:p>
            <a:pPr marL="1257300" lvl="2" indent="-342900">
              <a:lnSpc>
                <a:spcPct val="150000"/>
              </a:lnSpc>
              <a:buFont typeface="Wingdings" panose="05000000000000000000" pitchFamily="2" charset="2"/>
              <a:buChar char="n"/>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清洁技术</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：投资于清洁技术行业的公司，如能源储存、能源效率改进、智能网格等</a:t>
            </a:r>
          </a:p>
          <a:p>
            <a:pPr marL="1257300" lvl="2" indent="-342900">
              <a:lnSpc>
                <a:spcPct val="150000"/>
              </a:lnSpc>
              <a:buFont typeface="Wingdings" panose="05000000000000000000" pitchFamily="2" charset="2"/>
              <a:buChar char="n"/>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节能环保</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：投资于节能环保行业的企业，如可持续建筑、节能设备制造等</a:t>
            </a:r>
          </a:p>
          <a:p>
            <a:pPr marL="1257300" lvl="2" indent="-342900">
              <a:lnSpc>
                <a:spcPct val="150000"/>
              </a:lnSpc>
              <a:buFont typeface="Wingdings" panose="05000000000000000000" pitchFamily="2" charset="2"/>
              <a:buChar char="n"/>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可持续农业和食品</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：投资于可持续农业和食品行业的企业，如有机农业、可持续渔业等</a:t>
            </a:r>
          </a:p>
          <a:p>
            <a:pPr marL="1257300" lvl="2" indent="-342900">
              <a:lnSpc>
                <a:spcPct val="150000"/>
              </a:lnSpc>
              <a:buFont typeface="Wingdings" panose="05000000000000000000" pitchFamily="2" charset="2"/>
              <a:buChar char="n"/>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环境服务</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：投资于提供环境监测、碳排放核算、生态恢复等环境服务的企业</a:t>
            </a:r>
          </a:p>
          <a:p>
            <a:pPr lvl="2">
              <a:lnSpc>
                <a:spcPct val="150000"/>
              </a:lnSpc>
              <a:defRPr/>
            </a:pPr>
            <a:endPar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856189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1095397"/>
            <a:ext cx="11195287" cy="530093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企业气候投资策略的构成</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en-US" altLang="zh-CN"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整合</a:t>
            </a:r>
          </a:p>
          <a:p>
            <a:pPr marL="1257300" lvl="2" indent="-342900">
              <a:lnSpc>
                <a:spcPct val="150000"/>
              </a:lnSpc>
              <a:buFont typeface="Wingdings" panose="05000000000000000000" pitchFamily="2" charset="2"/>
              <a:buChar char="n"/>
              <a:defRPr/>
            </a:pP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整合是企业气候投资策略中的一个关键要素，它指的是将环境、社会和治理（</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）因素纳入投资决策和资产管理过程中。通过综合考虑这些因素，投资者可以更全面地评估企业的绩效、风险和潜力，并促使企业实施更可持续的经营和管理。</a:t>
            </a:r>
          </a:p>
          <a:p>
            <a:pPr marL="1257300" lvl="2" indent="-342900">
              <a:lnSpc>
                <a:spcPct val="150000"/>
              </a:lnSpc>
              <a:buFont typeface="Wingdings" panose="05000000000000000000" pitchFamily="2" charset="2"/>
              <a:buChar char="n"/>
              <a:defRPr/>
            </a:pPr>
            <a:r>
              <a:rPr lang="en-US" altLang="zh-CN"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评级和数据</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：投资者可以利用供应商提供的</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评级和数据，对企业的</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表现进行量化评估</a:t>
            </a:r>
          </a:p>
          <a:p>
            <a:pPr marL="1257300" lvl="2" indent="-342900">
              <a:lnSpc>
                <a:spcPct val="150000"/>
              </a:lnSpc>
              <a:buFont typeface="Wingdings" panose="05000000000000000000" pitchFamily="2" charset="2"/>
              <a:buChar char="n"/>
              <a:defRPr/>
            </a:pPr>
            <a:r>
              <a:rPr lang="en-US" altLang="zh-CN"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集成分析</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集成分析是将</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因素与财务因素结合，进行综合性的投资分析产业和行业比较</a:t>
            </a:r>
          </a:p>
          <a:p>
            <a:pPr marL="1257300" lvl="2" indent="-342900">
              <a:lnSpc>
                <a:spcPct val="150000"/>
              </a:lnSpc>
              <a:buFont typeface="Wingdings" panose="05000000000000000000" pitchFamily="2" charset="2"/>
              <a:buChar char="n"/>
              <a:defRPr/>
            </a:pPr>
            <a:r>
              <a:rPr lang="zh-CN" altLang="en-US"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主动对话和股东提案</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：投资者可以与企业进行主动对话，并提出</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相关问题或股东提案</a:t>
            </a:r>
          </a:p>
        </p:txBody>
      </p:sp>
    </p:spTree>
    <p:extLst>
      <p:ext uri="{BB962C8B-B14F-4D97-AF65-F5344CB8AC3E}">
        <p14:creationId xmlns:p14="http://schemas.microsoft.com/office/powerpoint/2010/main" val="2241584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35872"/>
            <a:ext cx="11101973" cy="5491055"/>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企业气候投资策略的构成</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影响力投资</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影响力投资是企业气候投资策略中的一种方法，其目的是通过投资和参与来推动企业改善其气候表现和实践可持续发展。</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与传统的金融回报为主的投资不同，影响力投资旨在同时追求环境、社会和治理（</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）方面的积极变革。可采取多种方式：</a:t>
            </a:r>
          </a:p>
          <a:p>
            <a:pPr marL="1714500" lvl="3" indent="-342900">
              <a:lnSpc>
                <a:spcPct val="150000"/>
              </a:lnSpc>
              <a:buFont typeface="Wingdings" panose="05000000000000000000" pitchFamily="2" charset="2"/>
              <a:buChar char="n"/>
              <a:defRPr/>
            </a:pPr>
            <a:r>
              <a:rPr lang="zh-CN" altLang="en-US"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对话和合作</a:t>
            </a:r>
            <a:r>
              <a:rPr lang="zh-CN" altLang="en-US"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：投资者可以与所投资企业进行对话和合作，就气候变化和可持续发展问题提出建议和共同解决方案</a:t>
            </a:r>
          </a:p>
          <a:p>
            <a:pPr marL="1714500" lvl="3" indent="-342900">
              <a:lnSpc>
                <a:spcPct val="150000"/>
              </a:lnSpc>
              <a:buFont typeface="Wingdings" panose="05000000000000000000" pitchFamily="2" charset="2"/>
              <a:buChar char="n"/>
              <a:defRPr/>
            </a:pPr>
            <a:r>
              <a:rPr lang="zh-CN" altLang="en-US"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提供资源和支持</a:t>
            </a:r>
            <a:r>
              <a:rPr lang="zh-CN" altLang="en-US"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：影响力投资者可以为企业提供资源和支持，帮助它们向绿色低碳转型</a:t>
            </a:r>
          </a:p>
          <a:p>
            <a:pPr marL="1714500" lvl="3" indent="-342900">
              <a:lnSpc>
                <a:spcPct val="150000"/>
              </a:lnSpc>
              <a:buFont typeface="Wingdings" panose="05000000000000000000" pitchFamily="2" charset="2"/>
              <a:buChar char="n"/>
              <a:defRPr/>
            </a:pPr>
            <a:r>
              <a:rPr lang="zh-CN" altLang="en-US"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股东权益行使</a:t>
            </a:r>
            <a:r>
              <a:rPr lang="zh-CN" altLang="en-US"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：作为股东，影响力投资者可以行使其权益，参与企业决策和管理层监督</a:t>
            </a:r>
          </a:p>
          <a:p>
            <a:pPr marL="1714500" lvl="3" indent="-342900">
              <a:lnSpc>
                <a:spcPct val="150000"/>
              </a:lnSpc>
              <a:buFont typeface="Wingdings" panose="05000000000000000000" pitchFamily="2" charset="2"/>
              <a:buChar char="n"/>
              <a:defRPr/>
            </a:pPr>
            <a:r>
              <a:rPr lang="zh-CN" altLang="en-US"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社会影响力投资</a:t>
            </a:r>
            <a:r>
              <a:rPr lang="zh-CN" altLang="en-US"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：影响力投资还可以包括对非营利组织或社会项目的投资。这种投资方法旨在通过支持参与社会创新和解决社会问题的机构，推动社会变革和可持续发展</a:t>
            </a:r>
          </a:p>
        </p:txBody>
      </p:sp>
    </p:spTree>
    <p:extLst>
      <p:ext uri="{BB962C8B-B14F-4D97-AF65-F5344CB8AC3E}">
        <p14:creationId xmlns:p14="http://schemas.microsoft.com/office/powerpoint/2010/main" val="3444385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1095397"/>
            <a:ext cx="11101973" cy="437760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企业气候投资策略的构成</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股东参与</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股东参与是企业气候投资策略的一部分，它强调投资者在企业决策和管理层决策中的积极参与。作为股东，投资者拥有一定的权益和影响力，可以通过参加股东大会、提出决议和对企业管理层进行监督等方式，参与并影响企业的战略决策和</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实践。</a:t>
            </a:r>
          </a:p>
          <a:p>
            <a:pPr marL="1714500" lvl="3"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参加股东大会</a:t>
            </a:r>
          </a:p>
          <a:p>
            <a:pPr marL="1714500" lvl="3"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提出决议</a:t>
            </a:r>
          </a:p>
          <a:p>
            <a:pPr marL="1714500" lvl="3"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对董事会进行监督</a:t>
            </a:r>
          </a:p>
          <a:p>
            <a:pPr marL="1714500" lvl="3"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长期对话和合作</a:t>
            </a:r>
            <a:endParaRPr lang="zh-CN" altLang="en-US"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810839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1095397"/>
            <a:ext cx="11101973" cy="483927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企业气候投资策略发展措施</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战略层面：制定减排目标和行动规划</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企业以及投资机构在对自身的碳排放水平进行测算的基础上，参照相应的国际标准，制定投资组合的减排目标和规划。</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2015</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2016 </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年的</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巴黎协定</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为各国提供了气候变化行动的总体目标。以此为依据，</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2019</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年，欧盟可持续金融技术专家组发布了两种气候基准及对应的减排技术指标，为成员机构投资者提供建议。 </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近年来，越来越多的养老基金和主权财富基金开始对基金的碳排放进行测算，并在年度报告中披露和跟踪碳排放情况变化。常用的指标包括碳足迹（</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carbon footprint</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）、碳排放量（</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carbon emission</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）、碳强度（</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carbon intensity</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）等。</a:t>
            </a:r>
            <a:endParaRPr lang="zh-CN" altLang="en-US"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577846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1095397"/>
            <a:ext cx="11101973" cy="483927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企业气候投资策略发展措施</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执行层面：资产配置考虑气候因素</a:t>
            </a:r>
          </a:p>
          <a:p>
            <a:pPr marL="1257300" lvl="2" indent="-342900">
              <a:lnSpc>
                <a:spcPct val="150000"/>
              </a:lnSpc>
              <a:buFont typeface="Wingdings" panose="05000000000000000000" pitchFamily="2" charset="2"/>
              <a:buChar char="n"/>
              <a:defRPr/>
            </a:pPr>
            <a:r>
              <a:rPr lang="zh-CN" altLang="en-US"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一是运用气候情景分析和压力测试</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变化会影响各类资产的风险收益特征，在资本市场假设中应充分考虑气候变化给各类资产带来的风险和机会，针对未来不同的气候变化路径对投资组合进行情景分析和压力测试，以确保投资组合有足够的韧性应对气候变化问题。 </a:t>
            </a:r>
          </a:p>
          <a:p>
            <a:pPr marL="1257300" lvl="2" indent="-342900">
              <a:lnSpc>
                <a:spcPct val="150000"/>
              </a:lnSpc>
              <a:buFont typeface="Wingdings" panose="05000000000000000000" pitchFamily="2" charset="2"/>
              <a:buChar char="n"/>
              <a:defRPr/>
            </a:pPr>
            <a:r>
              <a:rPr lang="zh-CN" altLang="en-US"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二是在投资目标中加入气候变化目标</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除了传统的收益率、波动率等指标之外，加入气候变化指标，如碳足迹、碳强度、化石燃料储备敞口、投资组合中净零排放比例等。投资组合在资产类别多样化的基础上，从气候角度考虑，对能源投资组合进行多样化能源配置，逐步提高可再生能源比例，降低化石燃料比例。 </a:t>
            </a:r>
            <a:endParaRPr lang="zh-CN" altLang="en-US"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230746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688632" y="2810675"/>
            <a:ext cx="5368250" cy="997615"/>
          </a:xfrm>
        </p:spPr>
        <p:txBody>
          <a:bodyPr wrap="square">
            <a:noAutofit/>
          </a:bodyPr>
          <a:lstStyle/>
          <a:p>
            <a:pPr lvl="0">
              <a:lnSpc>
                <a:spcPct val="150000"/>
              </a:lnSpc>
            </a:pPr>
            <a:r>
              <a:rPr lang="zh-CN" altLang="en-US" dirty="0"/>
              <a:t>第十一章</a:t>
            </a:r>
            <a:br>
              <a:rPr lang="en-US" altLang="zh-CN" dirty="0"/>
            </a:br>
            <a:r>
              <a:rPr lang="zh-CN" altLang="en-US" dirty="0"/>
              <a:t>企业气候投资</a:t>
            </a:r>
            <a:endParaRPr lang="en-US" dirty="0"/>
          </a:p>
        </p:txBody>
      </p:sp>
    </p:spTree>
    <p:custDataLst>
      <p:tags r:id="rId1"/>
    </p:custDataLst>
    <p:extLst>
      <p:ext uri="{BB962C8B-B14F-4D97-AF65-F5344CB8AC3E}">
        <p14:creationId xmlns:p14="http://schemas.microsoft.com/office/powerpoint/2010/main" val="1362862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1095397"/>
            <a:ext cx="11101973" cy="483927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企业气候投资的影响因素</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技术和运营业绩的证明</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在新兴技术领域，展示技术和运营表现至关重要。</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这些新兴技术需要可靠的事实依据来支持它们所提供的解决方案是否符合市场需求（如电池技术的能量密度增加，或直接空气碳捕集技术的热量和水需求降低）。</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投资者通常希望尽可能接近真实世界的条件（如通过连续生产来复制产量性能，而不是在实验室进行一次性生产）。</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投资者还更倾向于接受客观的第三方验证结果，而不是企业内部测试结果。</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为了吸引后期的私募股权资本，新兴技术应该明确并确保其商业规模生产和应用的路径，即使尚未完全验证。</a:t>
            </a:r>
            <a:endParaRPr lang="zh-CN" altLang="en-US"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929466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691158"/>
            <a:ext cx="11101973" cy="585493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企业气候投资的影响因素</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成本竞争力</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与现有产品和其他颠覆者相比，任何解决方案都应具有实现成本优势（或在市场中持久的溢价地位）的可行途径。实现成本优势的关键因素包括学习速度加快、规模经济和设计改进。例如，与内燃机汽车相比，新型大众市场电动汽车在一些市场上具有成本优势。</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企业自身需求</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解决方案应满足客户的近期需求，使其愿意购买或做出承购承诺。例如，液化天然气开发商通常会与燃料生产和服务供应商签订</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5</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年以上（通常是</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10</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年到</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15</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年）的购买协议。在自愿碳市场，特别是碳清除，前沿气候公司已获得多家公司的预先购买承诺，以加快项目开发，改善创新者获得资本的途径。类似的趋势也体现在液体清洁燃料领域：电制液体燃料项目开发商（如用于航运业脱碳的电子甲醇）在设计第一个项目之前，就已经确定并锁定了承购。了解和利用下游脱碳需求和承诺往往是确保企业自身需求的关键。</a:t>
            </a:r>
            <a:endParaRPr lang="zh-CN" altLang="en-US"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511758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85493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企业气候投资的影响因素</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领导业绩和吸引人才的能力</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领导团队应具备驾驭下一轮快速增长的经验和技能。例如，应该有一个吸引和培养人才的令人信服的计划。早期的高增长公司必须超越最初吸引投资者的技能组合，迅速建立有效部署下一轮资本的能力。对于资本密集型气候解决方案而言，这一要求涉及资本项目执行、项目融资、承购谈判和劳动力管理等能力。</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获得政策支持和激励的能力</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旨在促进各经济体能源转型的政策是当今评估以气候为重点的投资机会的核心考虑因素。这些政策对个别解决方案的经济可行性的影响也是如此。虽然以往的政策有助于气候技术的历史性采用，但如果没有激励措施或政策，越来越多的技术将难以为投资者创造价值，这可能会在宏观层面（支持整个行业的采用）和微观层面（产品或资产层面）影响市场。</a:t>
            </a:r>
            <a:endParaRPr lang="zh-CN" altLang="en-US"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361288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企业气候投资策略管理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94726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企业气候投资的影响因素</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超大规模的准备</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具有颠覆性的气候技术公司往往因其技术创新而备受赞誉，但许多高管（以及他们的投资者）都认为，快速扩展执行能力对公司的成功更为关键。对气候技术的需求往往会超过处于成长阶段的公司的交付能力，这就需要扩大制造能力，建立高效而有弹性的供应链，简化运营流程，大规模招聘和录用人才，并建立外部合作伙伴关系。 </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融资路线和低成本资本目标</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气候技术公司应该明确其融资路线以及扩大企业的低成本资本，后者主要包括低成本股权、项目融资和大规模债务。</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创造和利用生态系统的能力</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复杂工业部门的去碳化需要改造整个价值链，这就需要跨行业联盟和合作，超越公司的典型界限。</a:t>
            </a:r>
            <a:endParaRPr lang="zh-CN" altLang="en-US"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715449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335104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企业气候投资风险的含义</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企业气候投资风险</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指的是由气候变化引起的一系列不确定因素，这些因素可能直接或间接影响企业的财务状况、运营状况、战略布局、声誉和法律合规性等。</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这些风险不仅包含了当前已经显现的影响，还包括了未来可能加剧的、尚未完全显现的趋势和影响。</a:t>
            </a:r>
            <a:endParaRPr lang="zh-CN" altLang="en-US"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018060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76260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企业气候投资风险的含义</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企业气候投资风险的来源与特征</a:t>
            </a:r>
            <a:endParaRPr lang="en-US" altLang="zh-CN"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物理风险</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这些风险源于气候变化直接造成的自然灾害。这些自然现象可能导致企业资产损失，影响企业的物理设施，甚至威胁员工安全。长期而言，物理风险还可能改变资源分布，导致原材料短缺，进而影响生产成本和商品价格。 </a:t>
            </a: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转型风险</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随着全球逐步向低碳经济转型，相关的政策、法规和技术变革将给所有行业带来深刻影响。企业需要投资新技术，调整业务模式和产品组合，以满足碳排放标准、环保要求和市场需求的变化。这不仅可能导致资本开支增加，还可能使某些现有资产和技能过时。 </a:t>
            </a: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责任风险</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由于气候变化，企业可能面临来自各方的诉讼。如果公司未能遵循新的环保法规，或未能充分披露气候风险，则可能会面临监管处罚和声誉损失。此外，企业的社会形象和市场定位可能因其在应对气候变化方面的表现而受到影响。</a:t>
            </a:r>
            <a:endParaRPr lang="zh-CN" altLang="en-US" sz="16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9123391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67572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企业气候投资风险的含义</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企业气候投资风险的影响范围</a:t>
            </a:r>
            <a:endParaRPr lang="en-US" altLang="zh-CN" sz="20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b="1" dirty="0">
                <a:latin typeface="微软雅黑" panose="020B0503020204020204" pitchFamily="34" charset="-122"/>
                <a:ea typeface="微软雅黑" panose="020B0503020204020204" pitchFamily="34" charset="-122"/>
                <a:cs typeface="Times New Roman" panose="02020603050405020304" pitchFamily="18" charset="0"/>
              </a:rPr>
              <a:t>直接影响：</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气候变化直接影响企业的运营和财务表现。例如，极端天气事件可能导致生产设施损坏，原材料短缺可能导致供应链中断，新的环保法规可能增加运营成本。 </a:t>
            </a:r>
          </a:p>
          <a:p>
            <a:pPr marL="1257300" lvl="2" indent="-342900">
              <a:lnSpc>
                <a:spcPct val="150000"/>
              </a:lnSpc>
              <a:buFont typeface="Wingdings" panose="05000000000000000000" pitchFamily="2" charset="2"/>
              <a:buChar char="n"/>
              <a:defRPr/>
            </a:pPr>
            <a:r>
              <a:rPr lang="zh-CN" altLang="en-US" b="1" dirty="0">
                <a:latin typeface="微软雅黑" panose="020B0503020204020204" pitchFamily="34" charset="-122"/>
                <a:ea typeface="微软雅黑" panose="020B0503020204020204" pitchFamily="34" charset="-122"/>
                <a:cs typeface="Times New Roman" panose="02020603050405020304" pitchFamily="18" charset="0"/>
              </a:rPr>
              <a:t>间接影响</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气候变化还可能通过影响企业的利益相关方间接影响企业。例如，如果供应商受到严重的气候影响，企业可能需要寻找替代供应来源，这会增加成本并影响生产效率。此外，企业的客户受气候变化影响而改变消费偏好，也可能影响企业的销售。 </a:t>
            </a:r>
            <a:endParaRPr lang="en-US" altLang="zh-CN"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企业气候投资风险的时间维度</a:t>
            </a:r>
            <a:endParaRPr lang="en-US" altLang="zh-CN" sz="20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b="1" dirty="0">
                <a:latin typeface="微软雅黑" panose="020B0503020204020204" pitchFamily="34" charset="-122"/>
                <a:ea typeface="微软雅黑" panose="020B0503020204020204" pitchFamily="34" charset="-122"/>
                <a:cs typeface="Times New Roman" panose="02020603050405020304" pitchFamily="18" charset="0"/>
              </a:rPr>
              <a:t>短期风险：</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一些气候风险可能迅速显现，给企业带来即时的财务和运营压力。例如，极端天气事件可能突然发生，企业需要立即应对设施损坏或运营中断的问题。 </a:t>
            </a:r>
          </a:p>
          <a:p>
            <a:pPr marL="1257300" lvl="2" indent="-342900">
              <a:lnSpc>
                <a:spcPct val="150000"/>
              </a:lnSpc>
              <a:buFont typeface="Wingdings" panose="05000000000000000000" pitchFamily="2" charset="2"/>
              <a:buChar char="n"/>
              <a:defRPr/>
            </a:pPr>
            <a:r>
              <a:rPr lang="zh-CN" altLang="en-US" b="1" dirty="0">
                <a:latin typeface="微软雅黑" panose="020B0503020204020204" pitchFamily="34" charset="-122"/>
                <a:ea typeface="微软雅黑" panose="020B0503020204020204" pitchFamily="34" charset="-122"/>
                <a:cs typeface="Times New Roman" panose="02020603050405020304" pitchFamily="18" charset="0"/>
              </a:rPr>
              <a:t>长期风险</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气候变化的某些影响可能是渐进的，其完整影响可能需要数年甚至数十年才能显现。例如，全球变暖可能导致某些地区的生态系统逐渐改变，影响当地的农业生产和水资源供应。企业需要预测这些长期变化，并在战略规划中加以考虑。</a:t>
            </a:r>
            <a:endParaRPr lang="zh-CN" altLang="en-US" sz="14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5920251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473604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企业气候投资风险的含义</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风险的复杂性和交叉影响</a:t>
            </a:r>
            <a:endParaRPr lang="en-US" altLang="zh-CN"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气候投资风险的复杂性在于，这些风险往往相互关联，形成复杂的影响网络。例如，政策和法规的变化可能推动技术革新，进而影响市场竞争格局；物理风险的显现可能加速社会对环境责任的关注，增加企业的责任风险。 </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因此，企业在评估和管理气候投资风险时，不能仅考虑单一风险的影响，而是需要全面分析各种风险如何通过复杂的路径影响企业，以及这些风险如何相互作用。这需要一个跨学科的方法，并结合科学、技术、经济和社会学的知识对企业气候投资风险的复杂性与交叉影响进行评估。</a:t>
            </a:r>
            <a:endParaRPr lang="zh-CN" altLang="en-US"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7072375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483927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企业气候投资风险的类别</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物理风险</a:t>
            </a:r>
            <a:endParaRPr lang="en-US" altLang="zh-CN"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急性物理风险</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这些风险源自气候变化引发的极端天气事件，如飓风、洪水、极端高温等。这类风险的特点是发生突然，影响集中，往往给企业的人员安全、设施、生产和供应链等方面带来直接损害。例如，洪水可能导致工厂设施受损，生产中断，甚至员工伤亡，给企业造成巨大的经济损失。 </a:t>
            </a: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慢性物理风险</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与急性物理风险不同，慢性物理风险是由气候变化长期趋势造成的，如海平面上升、温度变化和降水模式的改变等。这些风险可能导致一些地区的资源稀缺（如水资源），农业生产能力下降，甚至整个生态环境退化。企业可能面临原材料成本上升、运营地点重新评估等长期挑战。 </a:t>
            </a:r>
            <a:endParaRPr lang="zh-CN" altLang="en-US"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8430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30093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企业气候投资风险的类别</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转型风险</a:t>
            </a:r>
            <a:endParaRPr lang="en-US" altLang="zh-CN"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政策与法律风险：</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随着全球对气候变化问题的关注增加，各国政府可能出台更加严格的减排政策和法规，如碳税、排放交易制度和能效标准等。这些政策可能导致企业运营成本增加，需要更大的投资来应对政策要求，同时还可能因不合规而面临罚款或诉讼。 </a:t>
            </a: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市场与技术风险</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：气候变化和低碳转型可能改变市场需求和消费者偏好，促使新技术和解决方案出现。企业需要不断创新，适应市场的转变。那些不能及时调整战略的企业可能会失去市场份额，甚至面临被淘汰的风险。 </a:t>
            </a: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声誉风险</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公众、投资者和利益相关者对企业的气候行动越来越关注。企业的气候政策、碳排放情况、绿色产品等都可能影响其声誉和品牌价值。如果企业未能展现其气候行动的责任和决心，可能会损害其社会形象，影响消费者和投资者的信心。</a:t>
            </a:r>
            <a:endParaRPr lang="zh-CN" altLang="en-US"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295530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p:txBody>
          <a:bodyPr/>
          <a:lstStyle/>
          <a:p>
            <a:r>
              <a:rPr lang="zh-CN" altLang="en-US" dirty="0"/>
              <a:t>主要内容</a:t>
            </a:r>
          </a:p>
        </p:txBody>
      </p:sp>
      <p:grpSp>
        <p:nvGrpSpPr>
          <p:cNvPr id="3" name="组合 2"/>
          <p:cNvGrpSpPr/>
          <p:nvPr/>
        </p:nvGrpSpPr>
        <p:grpSpPr>
          <a:xfrm>
            <a:off x="2515720" y="1804097"/>
            <a:ext cx="7147859" cy="3790951"/>
            <a:chOff x="660399" y="1736724"/>
            <a:chExt cx="7147859" cy="3790951"/>
          </a:xfrm>
        </p:grpSpPr>
        <p:cxnSp>
          <p:nvCxnSpPr>
            <p:cNvPr id="112" name="直接连接符 111">
              <a:extLst>
                <a:ext uri="{FF2B5EF4-FFF2-40B4-BE49-F238E27FC236}">
                  <a16:creationId xmlns:a16="http://schemas.microsoft.com/office/drawing/2014/main" id="{9AA86507-044D-49AE-9E3A-3ED56475D2FC}"/>
                </a:ext>
              </a:extLst>
            </p:cNvPr>
            <p:cNvCxnSpPr>
              <a:cxnSpLocks/>
            </p:cNvCxnSpPr>
            <p:nvPr/>
          </p:nvCxnSpPr>
          <p:spPr>
            <a:xfrm>
              <a:off x="2660773" y="3632201"/>
              <a:ext cx="1905886" cy="0"/>
            </a:xfrm>
            <a:prstGeom prst="line">
              <a:avLst/>
            </a:prstGeom>
            <a:ln>
              <a:solidFill>
                <a:schemeClr val="tx1">
                  <a:lumMod val="50000"/>
                  <a:lumOff val="50000"/>
                  <a:alpha val="50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18" name="直接连接符 117">
              <a:extLst>
                <a:ext uri="{FF2B5EF4-FFF2-40B4-BE49-F238E27FC236}">
                  <a16:creationId xmlns:a16="http://schemas.microsoft.com/office/drawing/2014/main" id="{2FB15327-28B3-408E-B804-9D7D1EECBC98}"/>
                </a:ext>
              </a:extLst>
            </p:cNvPr>
            <p:cNvCxnSpPr>
              <a:cxnSpLocks/>
            </p:cNvCxnSpPr>
            <p:nvPr/>
          </p:nvCxnSpPr>
          <p:spPr>
            <a:xfrm>
              <a:off x="2469905" y="5114127"/>
              <a:ext cx="1905886" cy="1"/>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15" name="直接连接符 114">
              <a:extLst>
                <a:ext uri="{FF2B5EF4-FFF2-40B4-BE49-F238E27FC236}">
                  <a16:creationId xmlns:a16="http://schemas.microsoft.com/office/drawing/2014/main" id="{6DF0785F-DE63-44B8-8B9E-5702E3BA8CAC}"/>
                </a:ext>
              </a:extLst>
            </p:cNvPr>
            <p:cNvCxnSpPr>
              <a:cxnSpLocks/>
            </p:cNvCxnSpPr>
            <p:nvPr/>
          </p:nvCxnSpPr>
          <p:spPr>
            <a:xfrm>
              <a:off x="2510614" y="2144851"/>
              <a:ext cx="1905886" cy="0"/>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588C7862-CB2B-47DA-A788-7FC4C6EF8DD5}"/>
                </a:ext>
              </a:extLst>
            </p:cNvPr>
            <p:cNvCxnSpPr/>
            <p:nvPr/>
          </p:nvCxnSpPr>
          <p:spPr>
            <a:xfrm>
              <a:off x="6565718" y="2637794"/>
              <a:ext cx="0" cy="0"/>
            </a:xfrm>
            <a:prstGeom prst="line">
              <a:avLst/>
            </a:prstGeom>
            <a:ln>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58" name="矩形: 圆角 57">
              <a:extLst>
                <a:ext uri="{FF2B5EF4-FFF2-40B4-BE49-F238E27FC236}">
                  <a16:creationId xmlns:a16="http://schemas.microsoft.com/office/drawing/2014/main" id="{7A7D2522-0758-4B6D-BB89-5202E2BFC3F7}"/>
                </a:ext>
              </a:extLst>
            </p:cNvPr>
            <p:cNvSpPr/>
            <p:nvPr/>
          </p:nvSpPr>
          <p:spPr>
            <a:xfrm flipH="1">
              <a:off x="660399" y="1736724"/>
              <a:ext cx="7147856"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59" name="任意多边形: 形状 58">
              <a:extLst>
                <a:ext uri="{FF2B5EF4-FFF2-40B4-BE49-F238E27FC236}">
                  <a16:creationId xmlns:a16="http://schemas.microsoft.com/office/drawing/2014/main" id="{23D5441C-7B67-464E-910C-EBC02062BFAE}"/>
                </a:ext>
              </a:extLst>
            </p:cNvPr>
            <p:cNvSpPr/>
            <p:nvPr/>
          </p:nvSpPr>
          <p:spPr>
            <a:xfrm>
              <a:off x="660400" y="1737924"/>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63" name="文本框 62">
              <a:extLst>
                <a:ext uri="{FF2B5EF4-FFF2-40B4-BE49-F238E27FC236}">
                  <a16:creationId xmlns:a16="http://schemas.microsoft.com/office/drawing/2014/main" id="{1E30564B-F1B3-42EA-AA6D-C2CCF37FFF17}"/>
                </a:ext>
              </a:extLst>
            </p:cNvPr>
            <p:cNvSpPr txBox="1"/>
            <p:nvPr/>
          </p:nvSpPr>
          <p:spPr>
            <a:xfrm>
              <a:off x="1731153" y="1944796"/>
              <a:ext cx="5279247" cy="461665"/>
            </a:xfrm>
            <a:prstGeom prst="rect">
              <a:avLst/>
            </a:prstGeom>
            <a:noFill/>
          </p:spPr>
          <p:txBody>
            <a:bodyPr wrap="square" rtlCol="0">
              <a:spAutoFit/>
            </a:bodyPr>
            <a:lstStyle/>
            <a:p>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企业气候投资策略管理</a:t>
              </a:r>
            </a:p>
          </p:txBody>
        </p:sp>
        <p:sp>
          <p:nvSpPr>
            <p:cNvPr id="61" name="文本框 60">
              <a:extLst>
                <a:ext uri="{FF2B5EF4-FFF2-40B4-BE49-F238E27FC236}">
                  <a16:creationId xmlns:a16="http://schemas.microsoft.com/office/drawing/2014/main" id="{D99B6B23-21E9-423C-9B8E-BC1689CECA99}"/>
                </a:ext>
              </a:extLst>
            </p:cNvPr>
            <p:cNvSpPr txBox="1"/>
            <p:nvPr/>
          </p:nvSpPr>
          <p:spPr>
            <a:xfrm>
              <a:off x="743758" y="1888018"/>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01</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45" name="矩形: 圆角 44">
              <a:extLst>
                <a:ext uri="{FF2B5EF4-FFF2-40B4-BE49-F238E27FC236}">
                  <a16:creationId xmlns:a16="http://schemas.microsoft.com/office/drawing/2014/main" id="{3CF0CABA-7EA9-451D-B0DF-45BA2A3B0570}"/>
                </a:ext>
              </a:extLst>
            </p:cNvPr>
            <p:cNvSpPr/>
            <p:nvPr/>
          </p:nvSpPr>
          <p:spPr>
            <a:xfrm flipH="1">
              <a:off x="660399" y="3218546"/>
              <a:ext cx="7147859" cy="825809"/>
            </a:xfrm>
            <a:prstGeom prst="roundRect">
              <a:avLst>
                <a:gd name="adj" fmla="val 50000"/>
              </a:avLst>
            </a:prstGeom>
            <a:gradFill>
              <a:gsLst>
                <a:gs pos="0">
                  <a:schemeClr val="accent3">
                    <a:lumMod val="60000"/>
                    <a:lumOff val="40000"/>
                  </a:schemeClr>
                </a:gs>
                <a:gs pos="60000">
                  <a:schemeClr val="accent3"/>
                </a:gs>
              </a:gsLst>
              <a:lin ang="2700000" scaled="0"/>
            </a:gradFill>
            <a:ln w="57150" cap="rnd">
              <a:noFill/>
              <a:prstDash val="solid"/>
              <a:round/>
            </a:ln>
            <a:effectLst>
              <a:outerShdw blurRad="76200" dist="50800" dir="5400000" algn="ctr" rotWithShape="0">
                <a:schemeClr val="accent3">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46" name="任意多边形: 形状 45">
              <a:extLst>
                <a:ext uri="{FF2B5EF4-FFF2-40B4-BE49-F238E27FC236}">
                  <a16:creationId xmlns:a16="http://schemas.microsoft.com/office/drawing/2014/main" id="{E8C8AA4C-B8F7-439B-9FCB-4238DF14C504}"/>
                </a:ext>
              </a:extLst>
            </p:cNvPr>
            <p:cNvSpPr/>
            <p:nvPr/>
          </p:nvSpPr>
          <p:spPr>
            <a:xfrm>
              <a:off x="660400" y="3219746"/>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49" name="文本框 48">
              <a:extLst>
                <a:ext uri="{FF2B5EF4-FFF2-40B4-BE49-F238E27FC236}">
                  <a16:creationId xmlns:a16="http://schemas.microsoft.com/office/drawing/2014/main" id="{29E1A55B-F51C-4665-8F74-BE1CCE8B1A5B}"/>
                </a:ext>
              </a:extLst>
            </p:cNvPr>
            <p:cNvSpPr txBox="1"/>
            <p:nvPr/>
          </p:nvSpPr>
          <p:spPr>
            <a:xfrm>
              <a:off x="1731153" y="3378502"/>
              <a:ext cx="4580000" cy="461665"/>
            </a:xfrm>
            <a:prstGeom prst="rect">
              <a:avLst/>
            </a:prstGeom>
            <a:noFill/>
          </p:spPr>
          <p:txBody>
            <a:bodyPr wrap="square" rtlCol="0">
              <a:spAutoFit/>
            </a:bodyPr>
            <a:lstStyle/>
            <a:p>
              <a:r>
                <a:rPr lang="zh-CN" altLang="en-US" sz="2400" b="1" dirty="0">
                  <a:solidFill>
                    <a:srgbClr val="FFFFFF"/>
                  </a:solidFill>
                  <a:latin typeface="Arial" panose="020B0604020202020204" pitchFamily="34" charset="0"/>
                  <a:ea typeface="微软雅黑" panose="020B0503020204020204" pitchFamily="34" charset="-122"/>
                </a:rPr>
                <a:t>企业气候投资风险管理</a:t>
              </a:r>
            </a:p>
          </p:txBody>
        </p:sp>
        <p:sp>
          <p:nvSpPr>
            <p:cNvPr id="48" name="文本框 47">
              <a:extLst>
                <a:ext uri="{FF2B5EF4-FFF2-40B4-BE49-F238E27FC236}">
                  <a16:creationId xmlns:a16="http://schemas.microsoft.com/office/drawing/2014/main" id="{79AD4E20-9AFB-4B45-B318-DED8F429508D}"/>
                </a:ext>
              </a:extLst>
            </p:cNvPr>
            <p:cNvSpPr txBox="1"/>
            <p:nvPr/>
          </p:nvSpPr>
          <p:spPr>
            <a:xfrm>
              <a:off x="743757" y="3369840"/>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02</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67" name="矩形: 圆角 66">
              <a:extLst>
                <a:ext uri="{FF2B5EF4-FFF2-40B4-BE49-F238E27FC236}">
                  <a16:creationId xmlns:a16="http://schemas.microsoft.com/office/drawing/2014/main" id="{6C4C27C9-32EA-4058-83F5-95C8B4AFB7BC}"/>
                </a:ext>
              </a:extLst>
            </p:cNvPr>
            <p:cNvSpPr/>
            <p:nvPr/>
          </p:nvSpPr>
          <p:spPr>
            <a:xfrm flipH="1">
              <a:off x="660399" y="4700367"/>
              <a:ext cx="7147857"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68" name="任意多边形: 形状 67">
              <a:extLst>
                <a:ext uri="{FF2B5EF4-FFF2-40B4-BE49-F238E27FC236}">
                  <a16:creationId xmlns:a16="http://schemas.microsoft.com/office/drawing/2014/main" id="{282A46D5-A5DD-4C81-905A-CE2F52C70EB9}"/>
                </a:ext>
              </a:extLst>
            </p:cNvPr>
            <p:cNvSpPr/>
            <p:nvPr/>
          </p:nvSpPr>
          <p:spPr>
            <a:xfrm>
              <a:off x="660400" y="4701567"/>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74" name="文本框 73">
              <a:extLst>
                <a:ext uri="{FF2B5EF4-FFF2-40B4-BE49-F238E27FC236}">
                  <a16:creationId xmlns:a16="http://schemas.microsoft.com/office/drawing/2014/main" id="{A453D786-E4B8-4F09-A7F9-C85FBD155BDA}"/>
                </a:ext>
              </a:extLst>
            </p:cNvPr>
            <p:cNvSpPr txBox="1"/>
            <p:nvPr/>
          </p:nvSpPr>
          <p:spPr>
            <a:xfrm>
              <a:off x="1731153" y="4907052"/>
              <a:ext cx="5153741" cy="461665"/>
            </a:xfrm>
            <a:prstGeom prst="rect">
              <a:avLst/>
            </a:prstGeom>
            <a:noFill/>
          </p:spPr>
          <p:txBody>
            <a:bodyPr wrap="square" rtlCol="0">
              <a:spAutoFit/>
            </a:bodyPr>
            <a:lstStyle/>
            <a:p>
              <a:r>
                <a:rPr lang="zh-CN" altLang="en-US" sz="2400" b="1" dirty="0">
                  <a:solidFill>
                    <a:srgbClr val="FFFFFF"/>
                  </a:solidFill>
                  <a:latin typeface="Arial" panose="020B0604020202020204" pitchFamily="34" charset="0"/>
                  <a:ea typeface="微软雅黑" panose="020B0503020204020204" pitchFamily="34" charset="-122"/>
                </a:rPr>
                <a:t>企业气候投资业绩评价</a:t>
              </a:r>
            </a:p>
          </p:txBody>
        </p:sp>
        <p:sp>
          <p:nvSpPr>
            <p:cNvPr id="72" name="文本框 71">
              <a:extLst>
                <a:ext uri="{FF2B5EF4-FFF2-40B4-BE49-F238E27FC236}">
                  <a16:creationId xmlns:a16="http://schemas.microsoft.com/office/drawing/2014/main" id="{9642FA19-90AA-4345-B6B2-1CB76187F8F9}"/>
                </a:ext>
              </a:extLst>
            </p:cNvPr>
            <p:cNvSpPr txBox="1"/>
            <p:nvPr/>
          </p:nvSpPr>
          <p:spPr>
            <a:xfrm>
              <a:off x="743757" y="4851661"/>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03</a:t>
              </a:r>
              <a:endParaRPr lang="zh-CN" altLang="en-US" sz="3200" b="1" dirty="0">
                <a:solidFill>
                  <a:srgbClr val="FFFFFF"/>
                </a:solidFill>
                <a:latin typeface="Arial" panose="020B0604020202020204" pitchFamily="34" charset="0"/>
                <a:ea typeface="微软雅黑" panose="020B0503020204020204" pitchFamily="34" charset="-122"/>
              </a:endParaRPr>
            </a:p>
          </p:txBody>
        </p:sp>
      </p:grpSp>
    </p:spTree>
    <p:extLst>
      <p:ext uri="{BB962C8B-B14F-4D97-AF65-F5344CB8AC3E}">
        <p14:creationId xmlns:p14="http://schemas.microsoft.com/office/powerpoint/2010/main" val="1306697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445904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企业气候投资风险的类别</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责任风险</a:t>
            </a:r>
            <a:endParaRPr lang="en-US" altLang="zh-CN"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诉讼风险：</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随着气候意识的觉醒和法律体系的完善，企业可能面临未能妥善应对气候变化引发的诉讼。例如，如果企业的环境信息披露不充分或具有误导性，投资者和利益相关方可能会采取法律行动，寻求赔偿。 </a:t>
            </a:r>
          </a:p>
          <a:p>
            <a:pPr marL="1257300" lvl="2" indent="-342900">
              <a:lnSpc>
                <a:spcPct val="150000"/>
              </a:lnSpc>
              <a:buFont typeface="Wingdings" panose="05000000000000000000" pitchFamily="2" charset="2"/>
              <a:buChar char="n"/>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合规风险</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：合规风险涉及企业在全球不同地区运营时必须遵守的法律和规定。随着各国政府强化气候相关的法规，企业可能需要投入更多资源来确保各项活动符合新的法规要求，减少合规风险。</a:t>
            </a:r>
            <a:endParaRPr lang="zh-CN" altLang="en-US"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0900451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445904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企业气候投资风险的识别</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识别的重要性</a:t>
            </a:r>
            <a:endParaRPr lang="en-US" altLang="zh-CN"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气候变化带来的不确定性和多变性使得企业必须采取行动，识别潜在的气候风险，确保企业能够在不断变化的环境中保持韧性并抓住由此产生的机遇。</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只有通过系统性和持续的风险识别，企业才能够理解哪些业务部门、地理区域、供应链环节或战略决策可能受气候变化的影响，从而采取合适的预防和缓解措施。</a:t>
            </a:r>
            <a:endParaRPr lang="zh-CN" altLang="en-US"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867370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609121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企业气候投资风险的识别</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识别的过程</a:t>
            </a:r>
            <a:endParaRPr lang="en-US" altLang="zh-CN" sz="20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1600" b="1" dirty="0">
                <a:latin typeface="微软雅黑" panose="020B0503020204020204" pitchFamily="34" charset="-122"/>
                <a:ea typeface="微软雅黑" panose="020B0503020204020204" pitchFamily="34" charset="-122"/>
                <a:cs typeface="Times New Roman" panose="02020603050405020304" pitchFamily="18" charset="0"/>
              </a:rPr>
              <a:t>建立跨部门团队</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：识别气候风险需要多学科知识，因此首先需要组建一个包括环境科学、财务、运营、法律和战略规划等领域的专家团队。这个团队负责梳理企业的核心业务活动，确定可能受气候变化影响的区域。 </a:t>
            </a:r>
          </a:p>
          <a:p>
            <a:pPr marL="1257300" lvl="2" indent="-342900">
              <a:lnSpc>
                <a:spcPct val="150000"/>
              </a:lnSpc>
              <a:buFont typeface="Wingdings" panose="05000000000000000000" pitchFamily="2" charset="2"/>
              <a:buChar char="n"/>
              <a:defRPr/>
            </a:pPr>
            <a:r>
              <a:rPr lang="zh-CN" altLang="en-US" sz="1600" b="1" dirty="0">
                <a:latin typeface="微软雅黑" panose="020B0503020204020204" pitchFamily="34" charset="-122"/>
                <a:ea typeface="微软雅黑" panose="020B0503020204020204" pitchFamily="34" charset="-122"/>
                <a:cs typeface="Times New Roman" panose="02020603050405020304" pitchFamily="18" charset="0"/>
              </a:rPr>
              <a:t>数据收集</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团队需要收集与企业运营相关的气候数据，这可能包括历史和预测的气候模式、极端天气统计、碳排放报告、行业基准，以及相关的政策和法规变化等。这些数据可以来自公共部门、科研机构或第三方服务提供者。 </a:t>
            </a:r>
          </a:p>
          <a:p>
            <a:pPr marL="1257300" lvl="2" indent="-342900">
              <a:lnSpc>
                <a:spcPct val="150000"/>
              </a:lnSpc>
              <a:buFont typeface="Wingdings" panose="05000000000000000000" pitchFamily="2" charset="2"/>
              <a:buChar char="n"/>
              <a:defRPr/>
            </a:pPr>
            <a:r>
              <a:rPr lang="zh-CN" altLang="en-US" sz="1600" b="1" dirty="0">
                <a:latin typeface="微软雅黑" panose="020B0503020204020204" pitchFamily="34" charset="-122"/>
                <a:ea typeface="微软雅黑" panose="020B0503020204020204" pitchFamily="34" charset="-122"/>
                <a:cs typeface="Times New Roman" panose="02020603050405020304" pitchFamily="18" charset="0"/>
              </a:rPr>
              <a:t>初步风险筛选</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通过分析收集的数据，团队可以识别出一系列潜在的气候风险。这个阶段不追求完整性，而是尽可能广泛地标识风险点。例如，通过对比历史数据和未来预测，可能发现某些生产区域正面临日益严重的水资源短缺。 </a:t>
            </a:r>
          </a:p>
          <a:p>
            <a:pPr marL="1257300" lvl="2" indent="-342900">
              <a:lnSpc>
                <a:spcPct val="150000"/>
              </a:lnSpc>
              <a:buFont typeface="Wingdings" panose="05000000000000000000" pitchFamily="2" charset="2"/>
              <a:buChar char="n"/>
              <a:defRPr/>
            </a:pPr>
            <a:r>
              <a:rPr lang="zh-CN" altLang="en-US" sz="1600" b="1" dirty="0">
                <a:latin typeface="微软雅黑" panose="020B0503020204020204" pitchFamily="34" charset="-122"/>
                <a:ea typeface="微软雅黑" panose="020B0503020204020204" pitchFamily="34" charset="-122"/>
                <a:cs typeface="Times New Roman" panose="02020603050405020304" pitchFamily="18" charset="0"/>
              </a:rPr>
              <a:t>深入分析与验证</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对初步筛选的风险点，团队需要进行更深入的分析。这可能涉及与地方团队、供应商、客户或行业伙伴的讨论，以验证风险的实际影响和可能性。这个阶段可能还需要专业的气候风险评估工具或模型来量化风险。 </a:t>
            </a:r>
          </a:p>
          <a:p>
            <a:pPr marL="1257300" lvl="2" indent="-342900">
              <a:lnSpc>
                <a:spcPct val="150000"/>
              </a:lnSpc>
              <a:buFont typeface="Wingdings" panose="05000000000000000000" pitchFamily="2" charset="2"/>
              <a:buChar char="n"/>
              <a:defRPr/>
            </a:pPr>
            <a:r>
              <a:rPr lang="zh-CN" altLang="en-US" sz="1600" b="1" dirty="0">
                <a:latin typeface="微软雅黑" panose="020B0503020204020204" pitchFamily="34" charset="-122"/>
                <a:ea typeface="微软雅黑" panose="020B0503020204020204" pitchFamily="34" charset="-122"/>
                <a:cs typeface="Times New Roman" panose="02020603050405020304" pitchFamily="18" charset="0"/>
              </a:rPr>
              <a:t>记录和分类</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：所有已识别的风险需要被详细记录下来，并根据其性质、影响程度、紧迫性等进行分类。这有助于企业优先考虑资源分配和风险应对措施。</a:t>
            </a:r>
            <a:endParaRPr lang="zh-CN" altLang="en-US" sz="14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7962017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493160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企业气候投资风险的识别</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内外部因素的考量</a:t>
            </a:r>
            <a:endParaRPr lang="en-US" altLang="zh-CN"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在风险识别过程中，企业不仅要考量内部因素，如企业资产的地理分布、技术能力、现有的应对措施等；还要深入了解外部环境因素，这包括政策变化、行业动态、市场需求、社会期望等。例如，政府的碳减排政策可能给高排放的企业带来额外的合规成本，而消费者对可持续产品的偏好也可能影响企业的产品策略。</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持续性与动态性</a:t>
            </a:r>
            <a:endParaRPr lang="en-US" altLang="zh-CN"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气候风险识别不应是一次性活动。由于气候科学、相关政策和技术的快速发展，企业需要定期重新评估气候风险，确保风险管理措施的及时性和有效性。同时，企业也应该利用先进的数据分析和人工智能技术，提高风险识别的精确度和预测能力。 </a:t>
            </a:r>
          </a:p>
        </p:txBody>
      </p:sp>
    </p:spTree>
    <p:extLst>
      <p:ext uri="{BB962C8B-B14F-4D97-AF65-F5344CB8AC3E}">
        <p14:creationId xmlns:p14="http://schemas.microsoft.com/office/powerpoint/2010/main" val="2451118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01303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企业气候投资风险的度量</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度量风险是整个风险管理过程中的核心部分，它涉及将定性的风险描述转化为</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可以量化</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的财务或非财务指标</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通过这种方式，企业可以更准确地理解气候变化对其业务的潜在影响，制定出更有针对性的策略，并将这些信息整合到其长期的商业规划和投资决策中</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对于企业来说，能够将风险量化，意味着可以更清晰地了解各种风险因素对业务的</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潜在负面影响</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，从而做出更明智的投资决策。此外，风险度量还可以帮助企业更有效地分配资源，加强风险管理，减少潜在的经济损失，并为利益相关者（包括投资者、监管机构等）提供必要的透明度。 </a:t>
            </a:r>
          </a:p>
        </p:txBody>
      </p:sp>
    </p:spTree>
    <p:extLst>
      <p:ext uri="{BB962C8B-B14F-4D97-AF65-F5344CB8AC3E}">
        <p14:creationId xmlns:p14="http://schemas.microsoft.com/office/powerpoint/2010/main" val="36398361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76260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企业气候投资风险的度量</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度量方法的选择</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风险度量不是一种单一的、固定的过程，而是需要根据企业的具体情况、行业特点、风险类型以及信息可用性来定制。常见的度量方法包括但不限于以下几点。 </a:t>
            </a:r>
          </a:p>
          <a:p>
            <a:pPr marL="1257300" lvl="2"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风险敏感性分析</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：通过分析不同气候相关变量（如温度升高、海平面上升）的变化对企业财务表现的影响，来评估企业对这些变量的敏感性。 </a:t>
            </a:r>
          </a:p>
          <a:p>
            <a:pPr marL="1257300" lvl="2"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情景分析</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：根据一系列假设的未来情景（如符合</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巴黎协定</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的低碳转型情景或更极端的气候变化情景），评估企业的表现和适应性。 </a:t>
            </a:r>
          </a:p>
          <a:p>
            <a:pPr marL="1257300" lvl="2"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价值链分析</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：深入分析企业的供应链，识别由气候变化导致的供应链中断、成本增加或资源短缺对企业的影响。 </a:t>
            </a:r>
          </a:p>
          <a:p>
            <a:pPr marL="1257300" lvl="2"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碳定价模型</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：用来评估不同的碳排放成本对企业盈利能力和投资回报的影响，特别是在碳税或排放交易制度下。 </a:t>
            </a:r>
          </a:p>
        </p:txBody>
      </p:sp>
    </p:spTree>
    <p:extLst>
      <p:ext uri="{BB962C8B-B14F-4D97-AF65-F5344CB8AC3E}">
        <p14:creationId xmlns:p14="http://schemas.microsoft.com/office/powerpoint/2010/main" val="30061074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691158"/>
            <a:ext cx="11101973" cy="604505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企业气候投资风险的度量</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度量过程</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确定度量目标和框架：</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明确度量风险的目的（如制订内部战略规划、遵守监管要求或向投资者披露风险信息）以及将要使用的度量框架或工具</a:t>
            </a:r>
            <a:endParaRPr lang="en-US" altLang="zh-CN"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数据收集与处理</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：包括收集与所评估风险相关的内部数据（如操作数据、财务数据）和外部数据（如气候模型、行业基准数据）。数据质量和完整性是至关重要的，直接影响度量结果的可靠性。 </a:t>
            </a:r>
          </a:p>
          <a:p>
            <a:pPr marL="1257300" lvl="2" indent="-342900">
              <a:lnSpc>
                <a:spcPct val="150000"/>
              </a:lnSpc>
              <a:buFont typeface="Wingdings" panose="05000000000000000000" pitchFamily="2" charset="2"/>
              <a:buChar char="n"/>
              <a:defRPr/>
            </a:pPr>
            <a:r>
              <a:rPr lang="zh-CN" altLang="en-US"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应用度量方法</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：使用选择的方法或工具进行实际的风险度量。这可能需要专业的分析技能和适当的技术支持。例如，进行情景分析可能会使用到高级的计算模型，并且需要基于不同情景的假设进行多次模拟。 </a:t>
            </a:r>
          </a:p>
          <a:p>
            <a:pPr marL="1257300" lvl="2" indent="-342900">
              <a:lnSpc>
                <a:spcPct val="150000"/>
              </a:lnSpc>
              <a:buFont typeface="Wingdings" panose="05000000000000000000" pitchFamily="2" charset="2"/>
              <a:buChar char="n"/>
              <a:defRPr/>
            </a:pPr>
            <a:r>
              <a:rPr lang="zh-CN" altLang="en-US"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分析和解释结果</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度量结果需要通过内部的讨论和分析来解释，这可以帮助企业理解这些风险是如何与其业务活动、战略目标或财务表现相关联的。在这一步，企业还需要考虑风险度量的限制和不确定性，这可能来自数据不完整、模型假设或外部环境的不确定性。 </a:t>
            </a:r>
          </a:p>
          <a:p>
            <a:pPr marL="1257300" lvl="2" indent="-342900">
              <a:lnSpc>
                <a:spcPct val="150000"/>
              </a:lnSpc>
              <a:buFont typeface="Wingdings" panose="05000000000000000000" pitchFamily="2" charset="2"/>
              <a:buChar char="n"/>
              <a:defRPr/>
            </a:pPr>
            <a:r>
              <a:rPr lang="zh-CN" altLang="en-US"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报告和行动计划</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：企业需要将度量结果整合到其风险管理和决策过程中。这可能包括制订风险响应计划、调整业务策略，或与利益相关者沟通风险信息。</a:t>
            </a:r>
            <a:endParaRPr lang="zh-CN" altLang="en-US"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468178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629554"/>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企业气候投资风险的度量</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度量的挑战和应对策略</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持续改进和验证：</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风险度量方法和工具需要不断更新和改进，以反映最新的科学发现、政策变化或市场条件。此外，企业应定期验证其风险度量结果，通过与历史数据或行业基准的比较，来检查其方法的准确性和可靠性。 </a:t>
            </a:r>
          </a:p>
          <a:p>
            <a:pPr marL="1257300" lvl="2" indent="-342900">
              <a:lnSpc>
                <a:spcPct val="150000"/>
              </a:lnSpc>
              <a:buFont typeface="Wingdings" panose="05000000000000000000" pitchFamily="2" charset="2"/>
              <a:buChar char="n"/>
              <a:defRPr/>
            </a:pPr>
            <a:r>
              <a:rPr lang="zh-CN" altLang="en-US"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跨部门合作</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：鉴于气候风险度量的复杂性，需要不同部门之间紧密合作。例如，风险管理部门、财务部门、运营部门和战略规划部门需要协同工作，以确保度量过程的完整性和准确性。 </a:t>
            </a:r>
          </a:p>
          <a:p>
            <a:pPr marL="1257300" lvl="2" indent="-342900">
              <a:lnSpc>
                <a:spcPct val="150000"/>
              </a:lnSpc>
              <a:buFont typeface="Wingdings" panose="05000000000000000000" pitchFamily="2" charset="2"/>
              <a:buChar char="n"/>
              <a:defRPr/>
            </a:pPr>
            <a:r>
              <a:rPr lang="zh-CN" altLang="en-US"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外部合作和学习</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：企业可以通过与外部咨询机构、学术机构或其他企业的合作，来提高其风险度量的质量和精度。这不仅可以帮助企业获得更专业的知识和资源，还可以通过学习和借鉴其他组织的最佳实践来提高其自身能力。 </a:t>
            </a:r>
          </a:p>
          <a:p>
            <a:pPr marL="1257300" lvl="2" indent="-342900">
              <a:lnSpc>
                <a:spcPct val="150000"/>
              </a:lnSpc>
              <a:buFont typeface="Wingdings" panose="05000000000000000000" pitchFamily="2" charset="2"/>
              <a:buChar char="n"/>
              <a:defRPr/>
            </a:pPr>
            <a:r>
              <a:rPr lang="zh-CN" altLang="en-US"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透明度和沟通</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企业需要建立一套有效的内部沟通机制，确保风险度量的结果被正确地理解和使用。同时，与外部利益相关者（如投资者、客户、监管机构等）的沟通也同样重要，这不仅有助于提高企业的信誉度，也有助于获得外部的支持和资源。 </a:t>
            </a:r>
            <a:endParaRPr lang="zh-CN" altLang="en-US"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7272314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企业气候投资风险管理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445904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企业气候投资风险管理措施</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综合风险管理框架的建立</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风险转移策略</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风险缓解措施</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适应性战略</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绿色和气候友好型投资</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持续监测和报告</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培训和文化建设</a:t>
            </a:r>
          </a:p>
        </p:txBody>
      </p:sp>
    </p:spTree>
    <p:extLst>
      <p:ext uri="{BB962C8B-B14F-4D97-AF65-F5344CB8AC3E}">
        <p14:creationId xmlns:p14="http://schemas.microsoft.com/office/powerpoint/2010/main" val="12553752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企业气候投资业绩评价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390504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企业气候投资业绩评价的含义及意义</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企业气候投资业绩评价涉及对企业在气候相关投资方面</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表现</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的系统分析和评估。这不仅包括</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财务层面</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的回报评估，更广泛地，还需要考量</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环境、社会和治理</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方面的综合影响。通过这种评价，企业可以量化和展示其气候投资对减缓气候变化、适应环境变化、提升社会福祉，并最终推动可持续发展的贡献。</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企业气候投资业绩评价并非单一指标的衡量。它是一个包含多个方面的</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综合评价体系</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，旨在全面反映企业气候投资的成果。 </a:t>
            </a:r>
          </a:p>
        </p:txBody>
      </p:sp>
    </p:spTree>
    <p:extLst>
      <p:ext uri="{BB962C8B-B14F-4D97-AF65-F5344CB8AC3E}">
        <p14:creationId xmlns:p14="http://schemas.microsoft.com/office/powerpoint/2010/main" val="2223959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65018" y="1186069"/>
            <a:ext cx="11195287" cy="529003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气候变化对企业的生产经营带来一系列的挑战</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频繁出现的极端天气给企业的生产和供应链的稳定带来了风险</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气候变化导致的能源价格波动对能源密集型行业造成严重的冲击</a:t>
            </a: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气候变化破坏企业实物资产的价值而出现大量搁浅资产，严重威胁到企业的稳定和发展</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为缓解气候问题，企业气候投资已成为一项有效的应对工具</a:t>
            </a:r>
            <a:endPar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气候投资的定义</a:t>
            </a:r>
            <a:endParaRPr lang="en-US" altLang="zh-CN"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指将资金投入到与气候变化相关的项目、倡议和技术中，旨在减轻气候变化的影响，推动低碳经济转型，促进可持续发展。</a:t>
            </a:r>
            <a:endPar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这一概念具有国际性特点，涉及到全球范围内的行动，与国际气候谈判、全球减排目标的设定以及全球应对气候变化的行动密切相关。</a:t>
            </a:r>
          </a:p>
        </p:txBody>
      </p:sp>
    </p:spTree>
    <p:extLst>
      <p:ext uri="{BB962C8B-B14F-4D97-AF65-F5344CB8AC3E}">
        <p14:creationId xmlns:p14="http://schemas.microsoft.com/office/powerpoint/2010/main" val="25311158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企业气候投资业绩评价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56703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企业气候投资业绩评价的含义及意义</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评价体系通常涵盖以下几个核心内容</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环境效益</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：评价企业气候投资项目是否有效减少温室气体排放，改善生态环境，提升资源利用效率，等等。 </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社会效益</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：衡量气候投资对社区、员工、消费者及更广泛利益相关者福祉的影响。 </a:t>
            </a:r>
          </a:p>
          <a:p>
            <a:pPr marL="1257300" lvl="2"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经济效益</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：分析气候投资对企业自身经济绩效的贡献，包括是否带来成本节约、是否开拓新的收入来源、是否增强了市场竞争力等。 </a:t>
            </a:r>
          </a:p>
          <a:p>
            <a:pPr marL="1257300" lvl="2"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风险管理</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：考察企业通过气候投资实施的风险缓解策略的有效性，以及对未来潜在气候相关风险的预见性和准备情况。</a:t>
            </a:r>
          </a:p>
        </p:txBody>
      </p:sp>
    </p:spTree>
    <p:extLst>
      <p:ext uri="{BB962C8B-B14F-4D97-AF65-F5344CB8AC3E}">
        <p14:creationId xmlns:p14="http://schemas.microsoft.com/office/powerpoint/2010/main" val="16647934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企业气候投资业绩评价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105372"/>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企业气候投资业绩评价的含义及意义</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评价还需要一个透明和可验证的过程，以确保数据的准确性和评价结果的可信度，从而为内外部利益相关者提供可靠的信息来源。</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在全球气候议程日益突出的今天，企业气候投资业绩评价具有多重重要意义</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加强企业责任和声誉</a:t>
            </a: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促进资源的有效配置</a:t>
            </a: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增强风险管理能力</a:t>
            </a: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推动持续改进和创新</a:t>
            </a: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满足监管和市场要求</a:t>
            </a:r>
          </a:p>
          <a:p>
            <a:pPr marL="1257300" lvl="2" indent="-342900">
              <a:lnSpc>
                <a:spcPct val="150000"/>
              </a:lnSpc>
              <a:buFont typeface="Wingdings" panose="05000000000000000000" pitchFamily="2" charset="2"/>
              <a:buChar char="n"/>
              <a:defRPr/>
            </a:pPr>
            <a:endParaRPr lang="zh-CN" altLang="en-US" sz="24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9748661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企业气候投资业绩评价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94726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企业气候投资业绩评价的基本原则</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在进行气候投资业绩评价时，公司必须遵循一些基本原则，以确保评价过程的公正性、透明性和准确性，从而做出更加可持续和负责任的决策。</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全面性</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评价不应仅仅集中在单一的气候目标（如减排）上，而是应该涵盖企业活动对气候的多方面影响，包括直接和间接的影响、正面和负面的影响。</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此外，全面性原则还要求企业要审视其投资项目是如何符合全球气候目标（如</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巴黎协定</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），以及与其他相关的环境和社会目标的一致性的。</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全面性原则要求企业不仅要分析当前的投资决策对气候的影响，还需要预测未来可能出现的风险和机遇。例如，随着新技术的出现和消费者偏好的变化，企业的某些气候相关投资可能变得不那么有利。全面的评价能帮助企业预见这些变化，做出更有远见的决策。 </a:t>
            </a:r>
          </a:p>
        </p:txBody>
      </p:sp>
    </p:spTree>
    <p:extLst>
      <p:ext uri="{BB962C8B-B14F-4D97-AF65-F5344CB8AC3E}">
        <p14:creationId xmlns:p14="http://schemas.microsoft.com/office/powerpoint/2010/main" val="14112622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企业气候投资业绩评价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691158"/>
            <a:ext cx="11101973" cy="585493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企业气候投资业绩评价的基本原则</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一致性</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为了使不同时间点和不同企业之间的评价结果具有可比性，需要企业遵循统一的标准或指南来评估效果，包括使用相同的度量和报告方法。通过这种方式，利益相关者可以更容易地理解和比较不同企业的气候投资绩效，从而做出更明智的决策。 </a:t>
            </a: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一致性也要求企业在不同时间点使用相同的评价标准和过程，以跟踪和比较其绩效的变化。这种长期的视角可以帮助企业理解其气候战略的效果，并据此调整战略。</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透明性</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企业需要清楚地说明其评价标准、方法和结果，包括其所依赖的数据和假设。这不仅可以提高评价的可信度，还可以使利益相关者更容易理解企业的气候绩效和挑战。 </a:t>
            </a: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透明性还要求企业公开其气候相关风险和不确定性，以及它们是如何影响评价结果的。这可以帮助利益相关者更全面地理解企业的气候投资绩效，并据此做出决策。 </a:t>
            </a:r>
          </a:p>
        </p:txBody>
      </p:sp>
    </p:spTree>
    <p:extLst>
      <p:ext uri="{BB962C8B-B14F-4D97-AF65-F5344CB8AC3E}">
        <p14:creationId xmlns:p14="http://schemas.microsoft.com/office/powerpoint/2010/main" val="35197005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企业气候投资业绩评价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85493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企业气候投资业绩评价的基本原则</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前瞻性</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气候投资的业绩评价不应只关注当前的成果，还应展望未来，这意味着企业需要分析其当前的气候投资是如何定位它们应对未来气候变化的挑战和机遇的。通过前瞻性分析，企业可以识别未来可能的风险和机遇，制定适应未来变化的战略。</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前瞻性原则也强调企业应对气候变化的长期承诺。企业应制定长期的气候战略，并将其融入商业模式和企业文化中。这可能包括设定长期的减排目标、投资研发新技术、培训员工以适应低碳经济等措施。</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科学性和客观性</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气候投资业绩评价必须基于科学的方法和客观的数据。这意味着企业在做评价时，需要使用验证过的方法，基于可靠的数据和假设。科学性和客观性原则要求企业不可因为主观偏见或短期利益而做出错误的投资决策。</a:t>
            </a:r>
          </a:p>
        </p:txBody>
      </p:sp>
    </p:spTree>
    <p:extLst>
      <p:ext uri="{BB962C8B-B14F-4D97-AF65-F5344CB8AC3E}">
        <p14:creationId xmlns:p14="http://schemas.microsoft.com/office/powerpoint/2010/main" val="14040371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企业气候投资业绩评价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437760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企业气候投资业绩评价的基本原则</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持续性</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企业需要定期审查和更新其评价标准和方法，以反映新的科学发现、政策变化或市场趋势。持续的评价过程可以帮助企业及时调整气候战略，持续改进其气候投资的绩效。</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例如，随着气候科学的进步，我们对气候变化的影响和成本有了更深入的理解。企业需要将这些新的信息纳入其评价过程，以确保其战略是基于最新的科学依据。同样，随着政策和市场的变化，企业的投资机会和风险也可能发生变化。通过持续的评价，企业可以更灵活地应对这些变化，抓住新的机遇。</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9838775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企业气候投资业绩评价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437760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企业气候投资业绩评价的方法</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财务评价指标</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财务评价指标在投资决策中起着不可替代的作用，特别是在气候相关的投资中，这些指标不仅反映了项目的经济效益，还体现了企业对气候变化挑战的响应能力。</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投资回报率（</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ROI</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净现值（</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NPV</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风险调整回报率（</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RAROC</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现金流量分析</a:t>
            </a:r>
          </a:p>
          <a:p>
            <a:pPr marL="1714500" lvl="3" indent="-342900">
              <a:lnSpc>
                <a:spcPct val="150000"/>
              </a:lnSpc>
              <a:buFont typeface="Wingdings" panose="05000000000000000000" pitchFamily="2" charset="2"/>
              <a:buChar char="n"/>
              <a:defRPr/>
            </a:pP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7346163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企业气候投资业绩评价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76260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企业气候投资业绩评价的方法</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非财务评价指标</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虽然财务指标是重要的评价工具，但它们无法全面反映气候投资的全部影响。非财务评价指标弥补了这一空白，提供了更全面的评估。非财务评价指标在评估企业气候投资的业绩时起着至关重要的作用，它们确保企业在追求经济利益的同时，也兼顾了环境、社会和公司治理等方面的影响。</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碳排放减少量</a:t>
            </a: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资源使用效率</a:t>
            </a: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气候风险抵御能力</a:t>
            </a: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社会和环境影响</a:t>
            </a: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员工和利益相关方的参与度</a:t>
            </a:r>
          </a:p>
          <a:p>
            <a:pPr marL="1714500" lvl="3" indent="-342900">
              <a:lnSpc>
                <a:spcPct val="150000"/>
              </a:lnSpc>
              <a:buFont typeface="Wingdings" panose="05000000000000000000" pitchFamily="2" charset="2"/>
              <a:buChar char="n"/>
              <a:defRPr/>
            </a:pP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2082518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企业气候投资业绩评价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700098"/>
            <a:ext cx="11101973" cy="576260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企业气候投资业绩评价的方法</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非财务评价指标</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碳排放减少量</a:t>
            </a: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需要通过实施各种减排措施，如提升能源效率、采用清洁能源等，来减少其温室气体排放。评估这一指标时，不仅要考虑直接减排量，还要估算项目实施可能带来的间接减排效果，例如改变消费者行为、推动供应链伙伴减排等。为此，企业可能需要采用生命周期分析等方法，全面计算项目的总体碳足迹。 </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资源使用效率</a:t>
            </a:r>
            <a:endParaRPr lang="en-US" altLang="zh-CN" sz="2000" b="1"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气候投资项目通常旨在提高资源利用的效率，包括能源、水资源、原材料等。通过减少资源浪费和提升循环利用率，企业不仅可以降低运营成本，还可以减小对环境的压力。因此，企业需要定期测量和报告相关的关键绩效指标，如单位产出的能源消耗、水回收率、废物循环使用率等，以评估项目在提高资源使用效率方面的成效。 </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0347307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企业气候投资业绩评价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72188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企业气候投资业绩评价的方法</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气候风险抵御能力</a:t>
            </a:r>
          </a:p>
          <a:p>
            <a:pPr marL="1714500" lvl="3"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随着气候变化的影响日益显著，企业必须提高其抵御极端天气事件和其他气候相关风险的能力。这可能涉及基础设施的强化、供应链的多元化、应急预案的制定等措施。企业应评估其气候投资项目在增强这一能力方面的贡献，如减少极端天气导致的生产中断次数、缩短恢复时间、降低相关的修复成本等。</a:t>
            </a:r>
            <a:endParaRPr lang="en-US" altLang="zh-CN"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社会和环境影响</a:t>
            </a:r>
            <a:endParaRPr lang="en-US" altLang="zh-CN" sz="2000" b="1"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企业的气候投资不仅会影响其经济表现，还会对周边社区和整个生态系统产生影响。这可能包括创造就业、改善当地居民的健康和安全、保护生物多样性等。企业需要通过社会影响评价和环境影响评价等工具，来识别和量化这些影响。</a:t>
            </a:r>
            <a:endParaRPr lang="en-US" altLang="zh-CN"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t>员工和利益相关方的参与度</a:t>
            </a:r>
            <a:endParaRPr lang="en-US" altLang="zh-CN" sz="2000" b="1"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设立特定的培训和教育计划，提高员工对气候变化和可持续发展问题的意识，鼓励他们积极参与到企业的绿色转型中来</a:t>
            </a:r>
            <a:endParaRPr lang="en-US" altLang="zh-CN"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004476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65018" y="1186069"/>
            <a:ext cx="11195287" cy="501303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气候投资的范围</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气候投资所涵盖的范围主要包括</a:t>
            </a: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减缓</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和</a:t>
            </a: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适应</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两个方面，分别是减轻气候变化影响以及应对气候变化的挑战。</a:t>
            </a:r>
          </a:p>
          <a:p>
            <a:pPr marL="1257300" lvl="2"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减缓气候变化方面</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：调整产业结构；优化能源结构；实施碳捕集、利用与封存试点示范项目；加强森林、草原等碳汇的保护与增加。</a:t>
            </a:r>
          </a:p>
          <a:p>
            <a:pPr marL="1257300" lvl="2" indent="-342900">
              <a:lnSpc>
                <a:spcPct val="150000"/>
              </a:lnSpc>
              <a:buFont typeface="Wingdings" panose="05000000000000000000" pitchFamily="2" charset="2"/>
              <a:buChar char="n"/>
              <a:defRPr/>
            </a:pPr>
            <a:r>
              <a:rPr lang="zh-CN" altLang="en-US" sz="2400" b="1" dirty="0">
                <a:solidFill>
                  <a:schemeClr val="accent4">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适应气候变化方面</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：重点集中在提升农业、水资源、林业、生态系统、海洋、气象、防灾减灾等关键领域的适应能力；同时也需要加强适应基础能力建设，推动基础设施建设、提升科技能力等。</a:t>
            </a:r>
          </a:p>
          <a:p>
            <a:pPr marL="800100" lvl="1" indent="-342900">
              <a:lnSpc>
                <a:spcPct val="150000"/>
              </a:lnSpc>
              <a:buFont typeface="Wingdings" panose="05000000000000000000" pitchFamily="2" charset="2"/>
              <a:buChar char="n"/>
              <a:defRPr/>
            </a:pP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017874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65018" y="1186069"/>
            <a:ext cx="11195287" cy="445904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气候投资的投资者</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天使投资者</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风险投资基金</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私募基金</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共同基金</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致力于气候友好事业的基金会</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国际多边机构和政府公共部门</a:t>
            </a:r>
          </a:p>
        </p:txBody>
      </p:sp>
    </p:spTree>
    <p:extLst>
      <p:ext uri="{BB962C8B-B14F-4D97-AF65-F5344CB8AC3E}">
        <p14:creationId xmlns:p14="http://schemas.microsoft.com/office/powerpoint/2010/main" val="354766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823254"/>
            <a:ext cx="11195287" cy="576260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气候投资的关键手段</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可持续投资</a:t>
            </a:r>
          </a:p>
          <a:p>
            <a:pPr marL="800100" lvl="1" indent="-342900">
              <a:lnSpc>
                <a:spcPct val="150000"/>
              </a:lnSpc>
              <a:buFont typeface="Wingdings" panose="05000000000000000000" pitchFamily="2" charset="2"/>
              <a:buChar char="n"/>
              <a:defRPr/>
            </a:pP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责任投资和影响力投资</a:t>
            </a:r>
            <a:endPar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342900"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在</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联合国气候变化框架公约</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下，气候投资被视为可持续投资的一个重要子集，致力于支持应对气候变化的减缓和适应行动。这一投资领域的资金来源丰富，主要包括公共和私营等多种融资渠道。</a:t>
            </a:r>
            <a:endPar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私营气候投资通常涵盖了一系列旨在应对气候变化的投资活动，主要集中在不受过多政府干预的经济领域。这一部分涵盖了多种行为主体，如个人、企业、机构投资者、金融机构以及慈善机构等。相比之下，公共气候投资则侧重于通过税收和政府收入来筹集资金，用于推动气候变化相关项目的开展，涵盖国际和国内范围的投资项目。</a:t>
            </a:r>
          </a:p>
        </p:txBody>
      </p:sp>
    </p:spTree>
    <p:extLst>
      <p:ext uri="{BB962C8B-B14F-4D97-AF65-F5344CB8AC3E}">
        <p14:creationId xmlns:p14="http://schemas.microsoft.com/office/powerpoint/2010/main" val="2690509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1095397"/>
            <a:ext cx="11195287" cy="5105372"/>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气候投资的发展的动因</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开展气候投融资业务符合企业的根本利益</a:t>
            </a:r>
            <a:endPar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企业积极开展气候投资业务的重要目标是将气候变化因素纳入其经营决策中。根据经济学分析的基本假设，企业的经营决策是基于收入、风险、成本和费用等因素来权衡的</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气候减缓和适应领域成为金融机构的新业务增长点</a:t>
            </a:r>
            <a:endPar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减少碳排放不光是企业承担社会责任的表现，更是提升经营效益和投资回报的有力措施。金融机构正在积极关注与探索减缓气候变化和适应气候变化领域的商业潜力，将其视为创造新的业务增长机会的领域。</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强化气候风险管理将促进金融稳定</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有效降低银行和客户的碳足迹有助于降低项目成本和费用</a:t>
            </a:r>
          </a:p>
        </p:txBody>
      </p:sp>
    </p:spTree>
    <p:extLst>
      <p:ext uri="{BB962C8B-B14F-4D97-AF65-F5344CB8AC3E}">
        <p14:creationId xmlns:p14="http://schemas.microsoft.com/office/powerpoint/2010/main" val="3636920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企业气候投资概述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0756" y="1095397"/>
            <a:ext cx="11195287" cy="445904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气候投资的发展的阻碍</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气候投资正外部性缺乏补偿</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投资规模大、收益率较低、回收期长</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项目需要额外融资认证</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政策与实施顶层设计不完善</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ESG</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信息披露机制尚需完善</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业务模式不健全，金融机构参与深度不足</a:t>
            </a:r>
          </a:p>
          <a:p>
            <a:pPr marL="800100" lvl="1"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碳市场机制不完善，金融产品减排作用有待发挥</a:t>
            </a:r>
          </a:p>
        </p:txBody>
      </p:sp>
    </p:spTree>
    <p:extLst>
      <p:ext uri="{BB962C8B-B14F-4D97-AF65-F5344CB8AC3E}">
        <p14:creationId xmlns:p14="http://schemas.microsoft.com/office/powerpoint/2010/main" val="39968557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FFICEPLUS.IMAGE" val="New_Batches_0222_Outline/20240222/images_object_2001_3000/bd840277-a4ff-482a-8f6e-25766d753cc6-4.source.default.zh-Hans.jpg"/>
  <p:tag name="OFFICEPLUS.THEME" val="New_Batches_0222_Outline/20240222/images_object_2001_3000/bd840277-a4ff-482a-8f6e-25766d753cc6-4.source.default.zh-Hans-1.pptx"/>
  <p:tag name="OFFICEPLUS.OUTLINE" val="1330871"/>
  <p:tag name="OFFICEPLUS.OUTLINEEXTERNAL" val="3d8947ef-68b3-0139-1a35-f4720e13e9ef"/>
</p:tagLst>
</file>

<file path=ppt/tags/tag2.xml><?xml version="1.0" encoding="utf-8"?>
<p:tagLst xmlns:a="http://schemas.openxmlformats.org/drawingml/2006/main" xmlns:r="http://schemas.openxmlformats.org/officeDocument/2006/relationships" xmlns:p="http://schemas.openxmlformats.org/presentationml/2006/main">
  <p:tag name="OFFICEPLUS.TAG" val="03a12446-4040-4dad-8d54-bb681f108928"/>
</p:tagLst>
</file>

<file path=ppt/tags/tag3.xml><?xml version="1.0" encoding="utf-8"?>
<p:tagLst xmlns:a="http://schemas.openxmlformats.org/drawingml/2006/main" xmlns:r="http://schemas.openxmlformats.org/officeDocument/2006/relationships" xmlns:p="http://schemas.openxmlformats.org/presentationml/2006/main">
  <p:tag name="OFFICEPLUS.TAG" val="43779941-ebb9-4272-ab0a-451395e9a0c0"/>
  <p:tag name="OFFICEPLUS.OUTLINESECTION" val="9278081"/>
</p:tagLst>
</file>

<file path=ppt/theme/theme1.xml><?xml version="1.0" encoding="utf-8"?>
<a:theme xmlns:a="http://schemas.openxmlformats.org/drawingml/2006/main" name="Designed by OfficePLUS">
  <a:themeElements>
    <a:clrScheme name="OfficePLUS">
      <a:dk1>
        <a:srgbClr val="000000"/>
      </a:dk1>
      <a:lt1>
        <a:srgbClr val="FFFFFF"/>
      </a:lt1>
      <a:dk2>
        <a:srgbClr val="778495"/>
      </a:dk2>
      <a:lt2>
        <a:srgbClr val="F0F0F0"/>
      </a:lt2>
      <a:accent1>
        <a:srgbClr val="168135"/>
      </a:accent1>
      <a:accent2>
        <a:srgbClr val="47C8FA"/>
      </a:accent2>
      <a:accent3>
        <a:srgbClr val="006BA3"/>
      </a:accent3>
      <a:accent4>
        <a:srgbClr val="19B1F2"/>
      </a:accent4>
      <a:accent5>
        <a:srgbClr val="0394D1"/>
      </a:accent5>
      <a:accent6>
        <a:srgbClr val="73D5F9"/>
      </a:accent6>
      <a:hlink>
        <a:srgbClr val="4472C4"/>
      </a:hlink>
      <a:folHlink>
        <a:srgbClr val="BFBFBF"/>
      </a:folHlink>
    </a:clrScheme>
    <a:fontScheme name="OfficePLUS">
      <a:majorFont>
        <a:latin typeface="Arial"/>
        <a:ea typeface="微软雅黑"/>
        <a:cs typeface=""/>
      </a:majorFont>
      <a:minorFont>
        <a:latin typeface="Arial"/>
        <a:ea typeface="微软雅黑"/>
        <a:cs typeface=""/>
      </a:minorFont>
    </a:fontScheme>
    <a:fmtScheme name="OfficePLU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PLUS"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545</TotalTime>
  <Words>6877</Words>
  <Application>Microsoft Office PowerPoint</Application>
  <PresentationFormat>宽屏</PresentationFormat>
  <Paragraphs>383</Paragraphs>
  <Slides>49</Slides>
  <Notes>46</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49</vt:i4>
      </vt:variant>
    </vt:vector>
  </HeadingPairs>
  <TitlesOfParts>
    <vt:vector size="55" baseType="lpstr">
      <vt:lpstr>等线</vt:lpstr>
      <vt:lpstr>微软雅黑</vt:lpstr>
      <vt:lpstr>Arial</vt:lpstr>
      <vt:lpstr>Calibri</vt:lpstr>
      <vt:lpstr>Wingdings</vt:lpstr>
      <vt:lpstr>Designed by OfficePLUS</vt:lpstr>
      <vt:lpstr>气候金融  </vt:lpstr>
      <vt:lpstr>第十一章 企业气候投资</vt:lpstr>
      <vt:lpstr>主要内容</vt:lpstr>
      <vt:lpstr>企业气候投资概述</vt:lpstr>
      <vt:lpstr>企业气候投资概述</vt:lpstr>
      <vt:lpstr>企业气候投资概述</vt:lpstr>
      <vt:lpstr>企业气候投资概述</vt:lpstr>
      <vt:lpstr>企业气候投资概述</vt:lpstr>
      <vt:lpstr>企业气候投资概述</vt:lpstr>
      <vt:lpstr>企业气候投资策略管理</vt:lpstr>
      <vt:lpstr>企业气候投资策略管理</vt:lpstr>
      <vt:lpstr>企业气候投资策略管理</vt:lpstr>
      <vt:lpstr>企业气候投资策略管理</vt:lpstr>
      <vt:lpstr>企业气候投资策略管理</vt:lpstr>
      <vt:lpstr>企业气候投资策略管理</vt:lpstr>
      <vt:lpstr>企业气候投资策略管理</vt:lpstr>
      <vt:lpstr>企业气候投资策略管理</vt:lpstr>
      <vt:lpstr>企业气候投资策略管理</vt:lpstr>
      <vt:lpstr>企业气候投资策略管理</vt:lpstr>
      <vt:lpstr>企业气候投资策略管理</vt:lpstr>
      <vt:lpstr>企业气候投资策略管理</vt:lpstr>
      <vt:lpstr>企业气候投资策略管理</vt:lpstr>
      <vt:lpstr>企业气候投资策略管理</vt:lpstr>
      <vt:lpstr>企业气候投资风险管理</vt:lpstr>
      <vt:lpstr>企业气候投资风险管理</vt:lpstr>
      <vt:lpstr>企业气候投资风险管理</vt:lpstr>
      <vt:lpstr>企业气候投资风险管理</vt:lpstr>
      <vt:lpstr>企业气候投资风险管理</vt:lpstr>
      <vt:lpstr>企业气候投资风险管理</vt:lpstr>
      <vt:lpstr>企业气候投资风险管理</vt:lpstr>
      <vt:lpstr>企业气候投资风险管理</vt:lpstr>
      <vt:lpstr>企业气候投资风险管理</vt:lpstr>
      <vt:lpstr>企业气候投资风险管理</vt:lpstr>
      <vt:lpstr>企业气候投资风险管理</vt:lpstr>
      <vt:lpstr>企业气候投资风险管理</vt:lpstr>
      <vt:lpstr>企业气候投资风险管理</vt:lpstr>
      <vt:lpstr>企业气候投资风险管理</vt:lpstr>
      <vt:lpstr>企业气候投资风险管理</vt:lpstr>
      <vt:lpstr>企业气候投资业绩评价</vt:lpstr>
      <vt:lpstr>企业气候投资业绩评价</vt:lpstr>
      <vt:lpstr>企业气候投资业绩评价</vt:lpstr>
      <vt:lpstr>企业气候投资业绩评价</vt:lpstr>
      <vt:lpstr>企业气候投资业绩评价</vt:lpstr>
      <vt:lpstr>企业气候投资业绩评价</vt:lpstr>
      <vt:lpstr>企业气候投资业绩评价</vt:lpstr>
      <vt:lpstr>企业气候投资业绩评价</vt:lpstr>
      <vt:lpstr>企业气候投资业绩评价</vt:lpstr>
      <vt:lpstr>企业气候投资业绩评价</vt:lpstr>
      <vt:lpstr>企业气候投资业绩评价</vt:lpstr>
    </vt:vector>
  </TitlesOfParts>
  <Company>OfficePLUS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OfficePLUS PowerPoint Template</dc:title>
  <dc:creator>OfficePLUS</dc:creator>
  <cp:lastModifiedBy>Kun Guo</cp:lastModifiedBy>
  <cp:revision>26</cp:revision>
  <dcterms:created xsi:type="dcterms:W3CDTF">2023-07-20T03:04:31Z</dcterms:created>
  <dcterms:modified xsi:type="dcterms:W3CDTF">2024-12-29T12:24:43Z</dcterms:modified>
</cp:coreProperties>
</file>