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1.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2.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43.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44.xml" ContentType="application/vnd.openxmlformats-officedocument.presentationml.tags+xml"/>
  <Override PartName="/ppt/notesSlides/notesSlide15.xml" ContentType="application/vnd.openxmlformats-officedocument.presentationml.notesSlide+xml"/>
  <Override PartName="/ppt/tags/tag45.xml" ContentType="application/vnd.openxmlformats-officedocument.presentationml.tags+xml"/>
  <Override PartName="/ppt/notesSlides/notesSlide16.xml" ContentType="application/vnd.openxmlformats-officedocument.presentationml.notesSlide+xml"/>
  <Override PartName="/ppt/tags/tag46.xml" ContentType="application/vnd.openxmlformats-officedocument.presentationml.tags+xml"/>
  <Override PartName="/ppt/notesSlides/notesSlide17.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18.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7" r:id="rId2"/>
    <p:sldId id="292" r:id="rId3"/>
    <p:sldId id="781" r:id="rId4"/>
    <p:sldId id="1603" r:id="rId5"/>
    <p:sldId id="1604" r:id="rId6"/>
    <p:sldId id="1605" r:id="rId7"/>
    <p:sldId id="1606" r:id="rId8"/>
    <p:sldId id="1607" r:id="rId9"/>
    <p:sldId id="1608" r:id="rId10"/>
    <p:sldId id="1609" r:id="rId11"/>
    <p:sldId id="1610" r:id="rId12"/>
    <p:sldId id="1611" r:id="rId13"/>
    <p:sldId id="1612" r:id="rId14"/>
    <p:sldId id="1613" r:id="rId15"/>
    <p:sldId id="1614" r:id="rId16"/>
    <p:sldId id="1615" r:id="rId17"/>
    <p:sldId id="1616" r:id="rId18"/>
    <p:sldId id="1617" r:id="rId19"/>
    <p:sldId id="1618" r:id="rId20"/>
    <p:sldId id="1619" r:id="rId21"/>
    <p:sldId id="1620" r:id="rId22"/>
    <p:sldId id="1621" r:id="rId23"/>
    <p:sldId id="1622" r:id="rId24"/>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2763" autoAdjust="0"/>
  </p:normalViewPr>
  <p:slideViewPr>
    <p:cSldViewPr snapToGrid="0" showGuides="1">
      <p:cViewPr varScale="1">
        <p:scale>
          <a:sx n="70" d="100"/>
          <a:sy n="70" d="100"/>
        </p:scale>
        <p:origin x="1075"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4" d="100"/>
          <a:sy n="64" d="100"/>
        </p:scale>
        <p:origin x="2962"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9A9E8B-8668-4EE9-81CF-39121E276770}" type="datetimeFigureOut">
              <a:rPr lang="zh-CN" altLang="en-US" smtClean="0"/>
              <a:t>2024-12-29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DABDA-89F0-4727-B28F-05A90B0069BB}" type="slidenum">
              <a:rPr lang="zh-CN" altLang="en-US" smtClean="0"/>
              <a:t>‹#›</a:t>
            </a:fld>
            <a:endParaRPr lang="zh-CN" altLang="en-US"/>
          </a:p>
        </p:txBody>
      </p:sp>
    </p:spTree>
    <p:extLst>
      <p:ext uri="{BB962C8B-B14F-4D97-AF65-F5344CB8AC3E}">
        <p14:creationId xmlns:p14="http://schemas.microsoft.com/office/powerpoint/2010/main" val="46989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a:t>
            </a:fld>
            <a:endParaRPr lang="zh-CN" altLang="en-US"/>
          </a:p>
        </p:txBody>
      </p:sp>
    </p:spTree>
    <p:extLst>
      <p:ext uri="{BB962C8B-B14F-4D97-AF65-F5344CB8AC3E}">
        <p14:creationId xmlns:p14="http://schemas.microsoft.com/office/powerpoint/2010/main" val="2559874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13</a:t>
            </a:fld>
            <a:endParaRPr lang="zh-CN" altLang="en-US"/>
          </a:p>
        </p:txBody>
      </p:sp>
    </p:spTree>
    <p:extLst>
      <p:ext uri="{BB962C8B-B14F-4D97-AF65-F5344CB8AC3E}">
        <p14:creationId xmlns:p14="http://schemas.microsoft.com/office/powerpoint/2010/main" val="40822873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14</a:t>
            </a:fld>
            <a:endParaRPr lang="zh-CN" altLang="en-US"/>
          </a:p>
        </p:txBody>
      </p:sp>
    </p:spTree>
    <p:extLst>
      <p:ext uri="{BB962C8B-B14F-4D97-AF65-F5344CB8AC3E}">
        <p14:creationId xmlns:p14="http://schemas.microsoft.com/office/powerpoint/2010/main" val="376986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15</a:t>
            </a:fld>
            <a:endParaRPr lang="zh-CN" altLang="en-US"/>
          </a:p>
        </p:txBody>
      </p:sp>
    </p:spTree>
    <p:extLst>
      <p:ext uri="{BB962C8B-B14F-4D97-AF65-F5344CB8AC3E}">
        <p14:creationId xmlns:p14="http://schemas.microsoft.com/office/powerpoint/2010/main" val="1732951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16</a:t>
            </a:fld>
            <a:endParaRPr lang="zh-CN" altLang="en-US"/>
          </a:p>
        </p:txBody>
      </p:sp>
    </p:spTree>
    <p:extLst>
      <p:ext uri="{BB962C8B-B14F-4D97-AF65-F5344CB8AC3E}">
        <p14:creationId xmlns:p14="http://schemas.microsoft.com/office/powerpoint/2010/main" val="9202209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17</a:t>
            </a:fld>
            <a:endParaRPr lang="zh-CN" altLang="en-US"/>
          </a:p>
        </p:txBody>
      </p:sp>
    </p:spTree>
    <p:extLst>
      <p:ext uri="{BB962C8B-B14F-4D97-AF65-F5344CB8AC3E}">
        <p14:creationId xmlns:p14="http://schemas.microsoft.com/office/powerpoint/2010/main" val="3667072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18</a:t>
            </a:fld>
            <a:endParaRPr lang="zh-CN" altLang="en-US"/>
          </a:p>
        </p:txBody>
      </p:sp>
    </p:spTree>
    <p:extLst>
      <p:ext uri="{BB962C8B-B14F-4D97-AF65-F5344CB8AC3E}">
        <p14:creationId xmlns:p14="http://schemas.microsoft.com/office/powerpoint/2010/main" val="2465282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19</a:t>
            </a:fld>
            <a:endParaRPr lang="zh-CN" altLang="en-US"/>
          </a:p>
        </p:txBody>
      </p:sp>
    </p:spTree>
    <p:extLst>
      <p:ext uri="{BB962C8B-B14F-4D97-AF65-F5344CB8AC3E}">
        <p14:creationId xmlns:p14="http://schemas.microsoft.com/office/powerpoint/2010/main" val="945386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20</a:t>
            </a:fld>
            <a:endParaRPr lang="zh-CN" altLang="en-US"/>
          </a:p>
        </p:txBody>
      </p:sp>
    </p:spTree>
    <p:extLst>
      <p:ext uri="{BB962C8B-B14F-4D97-AF65-F5344CB8AC3E}">
        <p14:creationId xmlns:p14="http://schemas.microsoft.com/office/powerpoint/2010/main" val="29970641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21</a:t>
            </a:fld>
            <a:endParaRPr lang="zh-CN" altLang="en-US"/>
          </a:p>
        </p:txBody>
      </p:sp>
    </p:spTree>
    <p:extLst>
      <p:ext uri="{BB962C8B-B14F-4D97-AF65-F5344CB8AC3E}">
        <p14:creationId xmlns:p14="http://schemas.microsoft.com/office/powerpoint/2010/main" val="40142009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22</a:t>
            </a:fld>
            <a:endParaRPr lang="zh-CN" altLang="en-US"/>
          </a:p>
        </p:txBody>
      </p:sp>
    </p:spTree>
    <p:extLst>
      <p:ext uri="{BB962C8B-B14F-4D97-AF65-F5344CB8AC3E}">
        <p14:creationId xmlns:p14="http://schemas.microsoft.com/office/powerpoint/2010/main" val="684017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5</a:t>
            </a:fld>
            <a:endParaRPr lang="zh-CN" altLang="en-US"/>
          </a:p>
        </p:txBody>
      </p:sp>
    </p:spTree>
    <p:extLst>
      <p:ext uri="{BB962C8B-B14F-4D97-AF65-F5344CB8AC3E}">
        <p14:creationId xmlns:p14="http://schemas.microsoft.com/office/powerpoint/2010/main" val="19375148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23</a:t>
            </a:fld>
            <a:endParaRPr lang="zh-CN" altLang="en-US"/>
          </a:p>
        </p:txBody>
      </p:sp>
    </p:spTree>
    <p:extLst>
      <p:ext uri="{BB962C8B-B14F-4D97-AF65-F5344CB8AC3E}">
        <p14:creationId xmlns:p14="http://schemas.microsoft.com/office/powerpoint/2010/main" val="266145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6</a:t>
            </a:fld>
            <a:endParaRPr lang="zh-CN" altLang="en-US"/>
          </a:p>
        </p:txBody>
      </p:sp>
    </p:spTree>
    <p:extLst>
      <p:ext uri="{BB962C8B-B14F-4D97-AF65-F5344CB8AC3E}">
        <p14:creationId xmlns:p14="http://schemas.microsoft.com/office/powerpoint/2010/main" val="3991147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7</a:t>
            </a:fld>
            <a:endParaRPr lang="zh-CN" altLang="en-US"/>
          </a:p>
        </p:txBody>
      </p:sp>
    </p:spTree>
    <p:extLst>
      <p:ext uri="{BB962C8B-B14F-4D97-AF65-F5344CB8AC3E}">
        <p14:creationId xmlns:p14="http://schemas.microsoft.com/office/powerpoint/2010/main" val="77137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8</a:t>
            </a:fld>
            <a:endParaRPr lang="zh-CN" altLang="en-US"/>
          </a:p>
        </p:txBody>
      </p:sp>
    </p:spTree>
    <p:extLst>
      <p:ext uri="{BB962C8B-B14F-4D97-AF65-F5344CB8AC3E}">
        <p14:creationId xmlns:p14="http://schemas.microsoft.com/office/powerpoint/2010/main" val="1210811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9</a:t>
            </a:fld>
            <a:endParaRPr lang="zh-CN" altLang="en-US"/>
          </a:p>
        </p:txBody>
      </p:sp>
    </p:spTree>
    <p:extLst>
      <p:ext uri="{BB962C8B-B14F-4D97-AF65-F5344CB8AC3E}">
        <p14:creationId xmlns:p14="http://schemas.microsoft.com/office/powerpoint/2010/main" val="2990255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10</a:t>
            </a:fld>
            <a:endParaRPr lang="zh-CN" altLang="en-US"/>
          </a:p>
        </p:txBody>
      </p:sp>
    </p:spTree>
    <p:extLst>
      <p:ext uri="{BB962C8B-B14F-4D97-AF65-F5344CB8AC3E}">
        <p14:creationId xmlns:p14="http://schemas.microsoft.com/office/powerpoint/2010/main" val="635065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11</a:t>
            </a:fld>
            <a:endParaRPr lang="zh-CN" altLang="en-US"/>
          </a:p>
        </p:txBody>
      </p:sp>
    </p:spTree>
    <p:extLst>
      <p:ext uri="{BB962C8B-B14F-4D97-AF65-F5344CB8AC3E}">
        <p14:creationId xmlns:p14="http://schemas.microsoft.com/office/powerpoint/2010/main" val="2970630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12</a:t>
            </a:fld>
            <a:endParaRPr lang="zh-CN" altLang="en-US"/>
          </a:p>
        </p:txBody>
      </p:sp>
    </p:spTree>
    <p:extLst>
      <p:ext uri="{BB962C8B-B14F-4D97-AF65-F5344CB8AC3E}">
        <p14:creationId xmlns:p14="http://schemas.microsoft.com/office/powerpoint/2010/main" val="18668887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C2BA2EA-0DB4-5484-FBFC-0E71A12AFACA}"/>
              </a:ext>
            </a:extLst>
          </p:cNvPr>
          <p:cNvGrpSpPr/>
          <p:nvPr/>
        </p:nvGrpSpPr>
        <p:grpSpPr>
          <a:xfrm>
            <a:off x="0" y="1"/>
            <a:ext cx="12192000" cy="6857999"/>
            <a:chOff x="0" y="1"/>
            <a:chExt cx="12192000" cy="6857999"/>
          </a:xfrm>
        </p:grpSpPr>
        <p:sp>
          <p:nvSpPr>
            <p:cNvPr id="12" name="Freeform: Shape 11">
              <a:extLst>
                <a:ext uri="{FF2B5EF4-FFF2-40B4-BE49-F238E27FC236}">
                  <a16:creationId xmlns:a16="http://schemas.microsoft.com/office/drawing/2014/main" id="{EEE2ED10-78F5-13A7-DD81-BFEB77FCE9B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dirty="0"/>
            </a:p>
          </p:txBody>
        </p:sp>
        <p:sp>
          <p:nvSpPr>
            <p:cNvPr id="21" name="Freeform: Shape 20">
              <a:extLst>
                <a:ext uri="{FF2B5EF4-FFF2-40B4-BE49-F238E27FC236}">
                  <a16:creationId xmlns:a16="http://schemas.microsoft.com/office/drawing/2014/main" id="{ADEA8044-42DC-E6A5-7F83-DF79EAA3C4C9}"/>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Shape 24">
              <a:extLst>
                <a:ext uri="{FF2B5EF4-FFF2-40B4-BE49-F238E27FC236}">
                  <a16:creationId xmlns:a16="http://schemas.microsoft.com/office/drawing/2014/main" id="{136728BC-88E3-D787-D79C-3841C503C956}"/>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20" name="Freeform: Shape 19">
              <a:extLst>
                <a:ext uri="{FF2B5EF4-FFF2-40B4-BE49-F238E27FC236}">
                  <a16:creationId xmlns:a16="http://schemas.microsoft.com/office/drawing/2014/main" id="{248A414C-56B7-1507-E8C4-D688EAAFF3E6}"/>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ctrTitle" hasCustomPrompt="1"/>
          </p:nvPr>
        </p:nvSpPr>
        <p:spPr>
          <a:xfrm>
            <a:off x="660399" y="1271123"/>
            <a:ext cx="5435601" cy="2628147"/>
          </a:xfrm>
          <a:prstGeom prst="rect">
            <a:avLst/>
          </a:prstGeom>
        </p:spPr>
        <p:txBody>
          <a:bodyPr wrap="square" anchor="b">
            <a:normAutofit/>
          </a:bodyPr>
          <a:lstStyle>
            <a:lvl1pPr>
              <a:lnSpc>
                <a:spcPct val="100000"/>
              </a:lnSpc>
              <a:defRPr sz="5400">
                <a:ln w="19050">
                  <a:noFill/>
                </a:ln>
                <a:solidFill>
                  <a:schemeClr val="tx1"/>
                </a:solidFill>
              </a:defRPr>
            </a:lvl1pPr>
          </a:lstStyle>
          <a:p>
            <a:pPr lvl="0"/>
            <a:r>
              <a:rPr lang="en-US"/>
              <a:t>Click to add title</a:t>
            </a:r>
          </a:p>
        </p:txBody>
      </p:sp>
      <p:sp>
        <p:nvSpPr>
          <p:cNvPr id="9" name="Subtitle 8"/>
          <p:cNvSpPr>
            <a:spLocks noGrp="1"/>
          </p:cNvSpPr>
          <p:nvPr>
            <p:ph type="subTitle" sz="quarter" idx="1" hasCustomPrompt="1"/>
          </p:nvPr>
        </p:nvSpPr>
        <p:spPr>
          <a:xfrm>
            <a:off x="660400" y="4123350"/>
            <a:ext cx="3962400" cy="707672"/>
          </a:xfrm>
          <a:prstGeom prst="snip2DiagRect">
            <a:avLst>
              <a:gd name="adj1" fmla="val 0"/>
              <a:gd name="adj2" fmla="val 36408"/>
            </a:avLst>
          </a:prstGeom>
          <a:solidFill>
            <a:schemeClr val="accent1"/>
          </a:solidFill>
          <a:ln>
            <a:noFill/>
          </a:ln>
        </p:spPr>
        <p:txBody>
          <a:bodyPr vert="horz" wrap="square" lIns="91440" tIns="45720" rIns="91440" bIns="45720" rtlCol="0" anchor="ctr" anchorCtr="0">
            <a:normAutofit/>
          </a:bodyPr>
          <a:lstStyle>
            <a:lvl1pPr marL="0" indent="0" algn="ctr">
              <a:lnSpc>
                <a:spcPct val="100000"/>
              </a:lnSpc>
              <a:buNone/>
              <a:defRPr lang="en-US" sz="1800" dirty="0">
                <a:solidFill>
                  <a:srgbClr val="FFFFFF"/>
                </a:solidFill>
                <a:latin typeface="+mj-lt"/>
              </a:defRPr>
            </a:lvl1pPr>
          </a:lstStyle>
          <a:p>
            <a:pPr lvl="0"/>
            <a:r>
              <a:rPr lang="en-US"/>
              <a:t>Click to add subtitle</a:t>
            </a:r>
          </a:p>
        </p:txBody>
      </p:sp>
      <p:sp>
        <p:nvSpPr>
          <p:cNvPr id="4" name="Text Placeholder 3"/>
          <p:cNvSpPr>
            <a:spLocks noGrp="1"/>
          </p:cNvSpPr>
          <p:nvPr>
            <p:ph type="body" sz="quarter" idx="13" hasCustomPrompt="1"/>
          </p:nvPr>
        </p:nvSpPr>
        <p:spPr>
          <a:xfrm>
            <a:off x="9817099" y="5857100"/>
            <a:ext cx="1701801" cy="276999"/>
          </a:xfrm>
          <a:prstGeom prst="rect">
            <a:avLst/>
          </a:prstGeom>
        </p:spPr>
        <p:txBody>
          <a:bodyPr wrap="square" lIns="90000">
            <a:normAutofit/>
          </a:bodyPr>
          <a:lstStyle>
            <a:lvl1pPr marL="0" indent="0" algn="r">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9817099" y="5569554"/>
            <a:ext cx="1701801" cy="276999"/>
          </a:xfrm>
          <a:prstGeom prst="rect">
            <a:avLst/>
          </a:prstGeom>
        </p:spPr>
        <p:txBody>
          <a:bodyPr wrap="none">
            <a:normAutofit/>
          </a:bodyPr>
          <a:lstStyle>
            <a:lvl1pPr marL="0" indent="0" algn="r">
              <a:lnSpc>
                <a:spcPct val="100000"/>
              </a:lnSpc>
              <a:buNone/>
              <a:defRPr sz="1200"/>
            </a:lvl1pPr>
          </a:lstStyle>
          <a:p>
            <a:pPr lvl="0"/>
            <a:r>
              <a:rPr lang="en-US"/>
              <a:t>www.officeplus.cn</a:t>
            </a:r>
          </a:p>
        </p:txBody>
      </p:sp>
      <p:sp>
        <p:nvSpPr>
          <p:cNvPr id="6" name="Subtitle 8">
            <a:extLst>
              <a:ext uri="{FF2B5EF4-FFF2-40B4-BE49-F238E27FC236}">
                <a16:creationId xmlns:a16="http://schemas.microsoft.com/office/drawing/2014/main" id="{9F15F119-D26A-D311-17E9-7A1C29D3B78C}"/>
              </a:ext>
            </a:extLst>
          </p:cNvPr>
          <p:cNvSpPr txBox="1">
            <a:spLocks/>
          </p:cNvSpPr>
          <p:nvPr userDrawn="1"/>
        </p:nvSpPr>
        <p:spPr>
          <a:xfrm>
            <a:off x="1312408" y="3769514"/>
            <a:ext cx="3962400" cy="707672"/>
          </a:xfrm>
          <a:prstGeom prst="rect">
            <a:avLst/>
          </a:prstGeom>
        </p:spPr>
        <p:txBody>
          <a:bodyPr vert="horz" wrap="square"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郭  琨     </a:t>
            </a:r>
            <a:r>
              <a:rPr lang="en-US" altLang="zh-CN"/>
              <a:t>guokun@ucas.ac.cn </a:t>
            </a:r>
            <a:endParaRPr lang="zh-CN" altLang="en-US" dirty="0"/>
          </a:p>
        </p:txBody>
      </p:sp>
      <p:sp>
        <p:nvSpPr>
          <p:cNvPr id="8" name="文本框 7">
            <a:extLst>
              <a:ext uri="{FF2B5EF4-FFF2-40B4-BE49-F238E27FC236}">
                <a16:creationId xmlns:a16="http://schemas.microsoft.com/office/drawing/2014/main" id="{7FB85CC8-313A-6EEC-13A2-1B0A3A02978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9200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C691D85A-5B52-8986-1853-15643400A7BA}"/>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E2C0923B-B9EB-06EE-80E2-639790517447}"/>
                </a:ext>
              </a:extLst>
            </p:cNvPr>
            <p:cNvSpPr/>
            <p:nvPr/>
          </p:nvSpPr>
          <p:spPr>
            <a:xfrm>
              <a:off x="0" y="0"/>
              <a:ext cx="12192000" cy="6858000"/>
            </a:xfrm>
            <a:prstGeom prst="rect">
              <a:avLst/>
            </a:prstGeom>
            <a:blipFill rotWithShape="0">
              <a:blip r:embed="rId2"/>
              <a:srcRect/>
              <a:stretch>
                <a:fillRect r="-36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p>
          </p:txBody>
        </p:sp>
        <p:sp>
          <p:nvSpPr>
            <p:cNvPr id="10" name="Rectangle 9">
              <a:extLst>
                <a:ext uri="{FF2B5EF4-FFF2-40B4-BE49-F238E27FC236}">
                  <a16:creationId xmlns:a16="http://schemas.microsoft.com/office/drawing/2014/main" id="{DFDE82C8-4C60-2D4E-F0D7-C941C357D4EE}"/>
                </a:ext>
              </a:extLst>
            </p:cNvPr>
            <p:cNvSpPr/>
            <p:nvPr/>
          </p:nvSpPr>
          <p:spPr>
            <a:xfrm>
              <a:off x="0" y="0"/>
              <a:ext cx="12192000" cy="6858000"/>
            </a:xfrm>
            <a:prstGeom prst="rect">
              <a:avLst/>
            </a:prstGeom>
            <a:solidFill>
              <a:schemeClr val="bg1">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Title 8"/>
          <p:cNvSpPr>
            <a:spLocks noGrp="1"/>
          </p:cNvSpPr>
          <p:nvPr>
            <p:ph type="title" hasCustomPrompt="1"/>
          </p:nvPr>
        </p:nvSpPr>
        <p:spPr>
          <a:xfrm>
            <a:off x="660400" y="0"/>
            <a:ext cx="10858500" cy="1028700"/>
          </a:xfrm>
          <a:prstGeom prst="rect">
            <a:avLst/>
          </a:prstGeom>
        </p:spPr>
        <p:txBody>
          <a:bodyPr anchor="b">
            <a:normAutofit/>
          </a:bodyPr>
          <a:lstStyle>
            <a:lvl1pPr>
              <a:lnSpc>
                <a:spcPct val="100000"/>
              </a:lnSpc>
              <a:defRPr>
                <a:solidFill>
                  <a:schemeClr val="tx1"/>
                </a:solidFill>
              </a:defRPr>
            </a:lvl1pPr>
          </a:lstStyle>
          <a:p>
            <a:pPr lvl="0"/>
            <a:r>
              <a:rPr lang="en-US" dirty="0"/>
              <a:t>Click to add title</a:t>
            </a:r>
          </a:p>
        </p:txBody>
      </p:sp>
      <p:sp>
        <p:nvSpPr>
          <p:cNvPr id="8" name="Content Placeholder 7"/>
          <p:cNvSpPr>
            <a:spLocks noGrp="1"/>
          </p:cNvSpPr>
          <p:nvPr>
            <p:ph idx="1"/>
          </p:nvPr>
        </p:nvSpPr>
        <p:spPr>
          <a:xfrm>
            <a:off x="660400" y="1092200"/>
            <a:ext cx="10858500" cy="5041900"/>
          </a:xfrm>
          <a:prstGeom prst="rect">
            <a:avLst/>
          </a:prstGeom>
        </p:spPr>
        <p:txBody>
          <a:bodyPr vert="horz" lIns="91440" tIns="45720" rIns="91440" bIns="45720" rtlCol="0">
            <a:normAutofit/>
          </a:bodyPr>
          <a:lstStyle>
            <a:lvl1pPr marL="285750" indent="-285750">
              <a:buFont typeface="Arial" panose="020B0604020202020204" pitchFamily="34" charset="0"/>
              <a:buChar char="•"/>
              <a:defRPr/>
            </a:lvl1pPr>
            <a:lvl2pPr marL="742950" indent="-28575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E2982A54-1ED4-49C6-8154-FC2019FF8FB3}"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11" name="文本框 10">
            <a:extLst>
              <a:ext uri="{FF2B5EF4-FFF2-40B4-BE49-F238E27FC236}">
                <a16:creationId xmlns:a16="http://schemas.microsoft.com/office/drawing/2014/main" id="{858D79E4-52AF-3359-106D-E3AE8DBC837E}"/>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362154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bg>
      <p:bgRef idx="1001">
        <a:schemeClr val="bg1"/>
      </p:bgRef>
    </p:bg>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660400" y="1500188"/>
            <a:ext cx="2836800" cy="914400"/>
          </a:xfrm>
          <a:prstGeom prst="rect">
            <a:avLst/>
          </a:prstGeom>
        </p:spPr>
        <p:txBody>
          <a:bodyPr wrap="none" anchor="t">
            <a:normAutofit/>
          </a:bodyPr>
          <a:lstStyle>
            <a:lvl1pPr algn="r">
              <a:lnSpc>
                <a:spcPct val="100000"/>
              </a:lnSpc>
              <a:defRPr sz="2800">
                <a:solidFill>
                  <a:schemeClr val="accent1"/>
                </a:solidFill>
              </a:defRPr>
            </a:lvl1pPr>
          </a:lstStyle>
          <a:p>
            <a:pPr lvl="0"/>
            <a:r>
              <a:rPr lang="en-US"/>
              <a:t>Agenda</a:t>
            </a:r>
          </a:p>
        </p:txBody>
      </p:sp>
      <p:sp>
        <p:nvSpPr>
          <p:cNvPr id="7" name="Content Placeholder 6"/>
          <p:cNvSpPr>
            <a:spLocks noGrp="1"/>
          </p:cNvSpPr>
          <p:nvPr>
            <p:ph sz="quarter" idx="1" hasCustomPrompt="1"/>
          </p:nvPr>
        </p:nvSpPr>
        <p:spPr>
          <a:xfrm>
            <a:off x="3746500" y="1500187"/>
            <a:ext cx="7772400" cy="4633200"/>
          </a:xfrm>
          <a:prstGeom prst="rect">
            <a:avLst/>
          </a:prstGeom>
        </p:spPr>
        <p:txBody>
          <a:bodyPr wrap="square">
            <a:normAutofit/>
          </a:bodyPr>
          <a:lstStyle>
            <a:lvl1pPr marL="457200" indent="-457200">
              <a:lnSpc>
                <a:spcPct val="130000"/>
              </a:lnSpc>
              <a:buFont typeface="+mj-lt"/>
              <a:buAutoNum type="arabicPeriod"/>
              <a:defRPr sz="2400" b="0">
                <a:solidFill>
                  <a:schemeClr val="tx1"/>
                </a:solidFill>
                <a:latin typeface="+mn-lt"/>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en-US" altLang="zh-CN" smtClean="0"/>
              <a:pPr/>
              <a:t>‹#›</a:t>
            </a:fld>
            <a:endParaRPr lang="en-US" altLang="zh-CN"/>
          </a:p>
        </p:txBody>
      </p:sp>
      <p:grpSp>
        <p:nvGrpSpPr>
          <p:cNvPr id="6" name="Group 5"/>
          <p:cNvGrpSpPr/>
          <p:nvPr/>
        </p:nvGrpSpPr>
        <p:grpSpPr>
          <a:xfrm>
            <a:off x="2626456" y="1500188"/>
            <a:ext cx="994563" cy="4634686"/>
            <a:chOff x="2626456" y="1500188"/>
            <a:chExt cx="994563" cy="4634686"/>
          </a:xfrm>
        </p:grpSpPr>
        <p:cxnSp>
          <p:nvCxnSpPr>
            <p:cNvPr id="8" name="Straight Connector 7"/>
            <p:cNvCxnSpPr>
              <a:cxnSpLocks/>
            </p:cNvCxnSpPr>
            <p:nvPr/>
          </p:nvCxnSpPr>
          <p:spPr>
            <a:xfrm>
              <a:off x="3621019" y="1500188"/>
              <a:ext cx="0" cy="4633913"/>
            </a:xfrm>
            <a:prstGeom prst="line">
              <a:avLst/>
            </a:prstGeom>
            <a:solidFill>
              <a:srgbClr val="FFCC00"/>
            </a:solidFill>
            <a:ln w="3175" cap="flat" cmpd="sng" algn="ctr">
              <a:solidFill>
                <a:schemeClr val="tx1">
                  <a:alpha val="50000"/>
                </a:schemeClr>
              </a:solidFill>
              <a:prstDash val="solid"/>
              <a:round/>
              <a:headEnd type="none" w="med" len="med"/>
              <a:tailEnd type="none" w="med" len="med"/>
            </a:ln>
            <a:effectLst/>
          </p:spPr>
        </p:cxnSp>
        <p:sp>
          <p:nvSpPr>
            <p:cNvPr id="9" name="Freeform: Shape 8"/>
            <p:cNvSpPr>
              <a:spLocks noChangeAspect="1"/>
            </p:cNvSpPr>
            <p:nvPr/>
          </p:nvSpPr>
          <p:spPr bwMode="auto">
            <a:xfrm>
              <a:off x="2626456" y="5219207"/>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tx1">
                <a:alpha val="15000"/>
              </a:schemeClr>
            </a:solidFill>
            <a:ln>
              <a:noFill/>
            </a:ln>
          </p:spPr>
          <p:txBody>
            <a:bodyPr/>
            <a:lstStyle/>
            <a:p>
              <a:endParaRPr lang="zh-CN" altLang="en-US">
                <a:cs typeface="+mn-ea"/>
                <a:sym typeface="+mn-lt"/>
              </a:endParaRPr>
            </a:p>
          </p:txBody>
        </p:sp>
      </p:grpSp>
      <p:sp>
        <p:nvSpPr>
          <p:cNvPr id="11" name="文本框 10">
            <a:extLst>
              <a:ext uri="{FF2B5EF4-FFF2-40B4-BE49-F238E27FC236}">
                <a16:creationId xmlns:a16="http://schemas.microsoft.com/office/drawing/2014/main" id="{E4FA37E3-37AE-7987-AED2-8FDB9DADD825}"/>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75877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A425F195-132B-F73E-9E2A-627C8019A57A}"/>
              </a:ext>
            </a:extLst>
          </p:cNvPr>
          <p:cNvGrpSpPr/>
          <p:nvPr/>
        </p:nvGrpSpPr>
        <p:grpSpPr>
          <a:xfrm flipH="1">
            <a:off x="0" y="1"/>
            <a:ext cx="12192000" cy="6857999"/>
            <a:chOff x="0" y="1"/>
            <a:chExt cx="12192000" cy="6857999"/>
          </a:xfrm>
        </p:grpSpPr>
        <p:sp>
          <p:nvSpPr>
            <p:cNvPr id="12" name="Freeform: Shape 11">
              <a:extLst>
                <a:ext uri="{FF2B5EF4-FFF2-40B4-BE49-F238E27FC236}">
                  <a16:creationId xmlns:a16="http://schemas.microsoft.com/office/drawing/2014/main" id="{3C30612D-2E54-BA62-F777-B991357E895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028BCDCB-6009-1C16-FD91-7E045015899F}"/>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Shape 13">
              <a:extLst>
                <a:ext uri="{FF2B5EF4-FFF2-40B4-BE49-F238E27FC236}">
                  <a16:creationId xmlns:a16="http://schemas.microsoft.com/office/drawing/2014/main" id="{4B2165AC-F67E-647D-D369-DF56E9487B48}"/>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5" name="Freeform: Shape 14">
              <a:extLst>
                <a:ext uri="{FF2B5EF4-FFF2-40B4-BE49-F238E27FC236}">
                  <a16:creationId xmlns:a16="http://schemas.microsoft.com/office/drawing/2014/main" id="{7D406329-1BF8-C8CD-DCCB-A6343A341803}"/>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64778" y="2349500"/>
            <a:ext cx="4854121" cy="997615"/>
          </a:xfrm>
          <a:prstGeom prst="rect">
            <a:avLst/>
          </a:prstGeom>
        </p:spPr>
        <p:txBody>
          <a:bodyPr>
            <a:noAutofit/>
          </a:bodyPr>
          <a:lstStyle>
            <a:lvl1pPr algn="l">
              <a:lnSpc>
                <a:spcPct val="100000"/>
              </a:lnSpc>
              <a:defRPr sz="3600"/>
            </a:lvl1pPr>
          </a:lstStyle>
          <a:p>
            <a:pPr lvl="0"/>
            <a:r>
              <a:rPr lang="en-US" dirty="0"/>
              <a:t>Click to add title</a:t>
            </a:r>
          </a:p>
        </p:txBody>
      </p:sp>
      <p:sp>
        <p:nvSpPr>
          <p:cNvPr id="25" name="Text Placeholder 24"/>
          <p:cNvSpPr>
            <a:spLocks noGrp="1"/>
          </p:cNvSpPr>
          <p:nvPr>
            <p:ph type="body" sz="quarter" idx="1" hasCustomPrompt="1"/>
          </p:nvPr>
        </p:nvSpPr>
        <p:spPr>
          <a:xfrm>
            <a:off x="6664778" y="3358969"/>
            <a:ext cx="4854121" cy="1213031"/>
          </a:xfrm>
          <a:prstGeom prst="rect">
            <a:avLst/>
          </a:prstGeom>
        </p:spPr>
        <p:txBody>
          <a:bodyPr anchor="t">
            <a:normAutofit/>
          </a:bodyPr>
          <a:lstStyle>
            <a:lvl1pPr marL="0" indent="0" algn="l">
              <a:lnSpc>
                <a:spcPct val="120000"/>
              </a:lnSpc>
              <a:buFont typeface="+mj-lt"/>
              <a:buNone/>
              <a:defRPr sz="1600" b="0">
                <a:solidFill>
                  <a:schemeClr val="tx1"/>
                </a:solidFill>
                <a:latin typeface="+mn-lt"/>
              </a:defRPr>
            </a:lvl1pPr>
          </a:lstStyle>
          <a:p>
            <a:pPr lvl="0"/>
            <a:r>
              <a:rPr lang="en-US" dirty="0"/>
              <a:t>Click to add text</a:t>
            </a:r>
          </a:p>
        </p:txBody>
      </p:sp>
      <p:sp>
        <p:nvSpPr>
          <p:cNvPr id="4" name="Date Placeholder 3"/>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6" name="Footer Placeholder 5"/>
          <p:cNvSpPr>
            <a:spLocks noGrp="1"/>
          </p:cNvSpPr>
          <p:nvPr>
            <p:ph type="ftr" sz="quarter" idx="11"/>
          </p:nvPr>
        </p:nvSpPr>
        <p:spPr/>
        <p:txBody>
          <a:bodyPr/>
          <a:lstStyle/>
          <a:p>
            <a:r>
              <a:rPr lang="af-ZA" altLang="zh-CN" dirty="0"/>
              <a:t>OfficePLUS</a:t>
            </a:r>
            <a:endParaRPr lang="zh-CN" altLang="en-US" dirty="0"/>
          </a:p>
        </p:txBody>
      </p:sp>
      <p:sp>
        <p:nvSpPr>
          <p:cNvPr id="8" name="Slide Number Placeholder 7"/>
          <p:cNvSpPr>
            <a:spLocks noGrp="1"/>
          </p:cNvSpPr>
          <p:nvPr>
            <p:ph type="sldNum" sz="quarter" idx="12"/>
          </p:nvPr>
        </p:nvSpPr>
        <p:spPr/>
        <p:txBody>
          <a:bodyPr/>
          <a:lstStyle/>
          <a:p>
            <a:fld id="{7F65B630-C7FF-41C0-9923-C5E5E29EED81}" type="slidenum">
              <a:rPr lang="en-US" altLang="zh-CN" smtClean="0"/>
              <a:pPr/>
              <a:t>‹#›</a:t>
            </a:fld>
            <a:endParaRPr lang="en-US" altLang="zh-CN"/>
          </a:p>
        </p:txBody>
      </p:sp>
      <p:sp>
        <p:nvSpPr>
          <p:cNvPr id="3" name="文本框 2">
            <a:extLst>
              <a:ext uri="{FF2B5EF4-FFF2-40B4-BE49-F238E27FC236}">
                <a16:creationId xmlns:a16="http://schemas.microsoft.com/office/drawing/2014/main" id="{EE6BC4AB-8106-C68C-CEBC-EEE82F7ADC73}"/>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345719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660399" y="0"/>
            <a:ext cx="10858500" cy="1028700"/>
          </a:xfrm>
          <a:prstGeom prst="rect">
            <a:avLst/>
          </a:prstGeom>
        </p:spPr>
        <p:txBody>
          <a:bodyPr anchor="b" anchorCtr="0">
            <a:normAutofit/>
          </a:bodyPr>
          <a:lstStyle>
            <a:lvl1pPr>
              <a:lnSpc>
                <a:spcPct val="100000"/>
              </a:lnSpc>
              <a:defRPr>
                <a:solidFill>
                  <a:schemeClr val="tx1"/>
                </a:solidFill>
              </a:defRPr>
            </a:lvl1pPr>
          </a:lstStyle>
          <a:p>
            <a:pPr lvl="0"/>
            <a:r>
              <a:rPr lang="en-US" dirty="0"/>
              <a:t>Click to add title</a:t>
            </a:r>
          </a:p>
        </p:txBody>
      </p:sp>
      <p:sp>
        <p:nvSpPr>
          <p:cNvPr id="2" name="Date Placeholder 1"/>
          <p:cNvSpPr>
            <a:spLocks noGrp="1"/>
          </p:cNvSpPr>
          <p:nvPr>
            <p:ph type="dt" sz="half" idx="10"/>
          </p:nvPr>
        </p:nvSpPr>
        <p:spPr/>
        <p:txBody>
          <a:bodyPr/>
          <a:lstStyle/>
          <a:p>
            <a:fld id="{A9643B38-FCD2-4D0A-90BC-740ACC77290F}"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7" name="文本框 6">
            <a:extLst>
              <a:ext uri="{FF2B5EF4-FFF2-40B4-BE49-F238E27FC236}">
                <a16:creationId xmlns:a16="http://schemas.microsoft.com/office/drawing/2014/main" id="{AE245DE6-1689-4E22-95BE-855014FADF9F}"/>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968604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83D36A-0885-4071-9EF1-0FE4286E17CF}" type="datetime1">
              <a:rPr lang="zh-CN" altLang="en-US" smtClean="0"/>
              <a:t>2024-12-29</a:t>
            </a:fld>
            <a:endParaRPr lang="en-US"/>
          </a:p>
        </p:txBody>
      </p:sp>
      <p:sp>
        <p:nvSpPr>
          <p:cNvPr id="3" name="Footer Placeholder 2"/>
          <p:cNvSpPr>
            <a:spLocks noGrp="1"/>
          </p:cNvSpPr>
          <p:nvPr>
            <p:ph type="ftr" sz="quarter" idx="11"/>
          </p:nvPr>
        </p:nvSpPr>
        <p:spPr/>
        <p:txBody>
          <a:bodyPr/>
          <a:lstStyle/>
          <a:p>
            <a:r>
              <a:rPr lang="en-US"/>
              <a:t>OfficePLUS</a:t>
            </a:r>
            <a:endParaRPr lang="en-US" dirty="0"/>
          </a:p>
        </p:txBody>
      </p:sp>
      <p:sp>
        <p:nvSpPr>
          <p:cNvPr id="4" name="Slide Number Placeholder 3"/>
          <p:cNvSpPr>
            <a:spLocks noGrp="1"/>
          </p:cNvSpPr>
          <p:nvPr>
            <p:ph type="sldNum" sz="quarter" idx="12"/>
          </p:nvPr>
        </p:nvSpPr>
        <p:spPr/>
        <p:txBody>
          <a:bodyPr/>
          <a:lstStyle/>
          <a:p>
            <a:fld id="{C8BB1146-E542-4D4E-B8E9-6919A11DDD48}" type="slidenum">
              <a:rPr lang="en-US" smtClean="0"/>
              <a:pPr/>
              <a:t>‹#›</a:t>
            </a:fld>
            <a:endParaRPr lang="en-US"/>
          </a:p>
        </p:txBody>
      </p:sp>
      <p:sp>
        <p:nvSpPr>
          <p:cNvPr id="6" name="文本框 5">
            <a:extLst>
              <a:ext uri="{FF2B5EF4-FFF2-40B4-BE49-F238E27FC236}">
                <a16:creationId xmlns:a16="http://schemas.microsoft.com/office/drawing/2014/main" id="{66C3783C-E0A4-CC10-D018-CCA49A37905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3826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Closing">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F1FE9EA-5E2A-9308-11A7-ABC923621175}"/>
              </a:ext>
            </a:extLst>
          </p:cNvPr>
          <p:cNvGrpSpPr/>
          <p:nvPr/>
        </p:nvGrpSpPr>
        <p:grpSpPr>
          <a:xfrm>
            <a:off x="0" y="1"/>
            <a:ext cx="12192000" cy="6857999"/>
            <a:chOff x="0" y="1"/>
            <a:chExt cx="12192000" cy="6857999"/>
          </a:xfrm>
        </p:grpSpPr>
        <p:sp>
          <p:nvSpPr>
            <p:cNvPr id="11" name="Freeform: Shape 10">
              <a:extLst>
                <a:ext uri="{FF2B5EF4-FFF2-40B4-BE49-F238E27FC236}">
                  <a16:creationId xmlns:a16="http://schemas.microsoft.com/office/drawing/2014/main" id="{0ACE01FE-899C-F89E-F85F-299517B39DA9}"/>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Shape 11">
              <a:extLst>
                <a:ext uri="{FF2B5EF4-FFF2-40B4-BE49-F238E27FC236}">
                  <a16:creationId xmlns:a16="http://schemas.microsoft.com/office/drawing/2014/main" id="{D9147833-8652-8FBB-E2FA-4C806C9B86F6}"/>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A0C303C3-FD97-B773-BE05-6357449E1705}"/>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4" name="Freeform: Shape 13">
              <a:extLst>
                <a:ext uri="{FF2B5EF4-FFF2-40B4-BE49-F238E27FC236}">
                  <a16:creationId xmlns:a16="http://schemas.microsoft.com/office/drawing/2014/main" id="{E9712FDB-526A-C4CC-384F-AC50265EC9BD}"/>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0401" y="1271123"/>
            <a:ext cx="4837791" cy="3347656"/>
          </a:xfrm>
          <a:prstGeom prst="rect">
            <a:avLst/>
          </a:prstGeom>
        </p:spPr>
        <p:txBody>
          <a:bodyPr wrap="square" anchor="b">
            <a:normAutofit/>
          </a:bodyPr>
          <a:lstStyle>
            <a:lvl1pPr>
              <a:lnSpc>
                <a:spcPct val="100000"/>
              </a:lnSpc>
              <a:defRPr sz="8000">
                <a:ln w="19050">
                  <a:noFill/>
                </a:ln>
                <a:solidFill>
                  <a:schemeClr val="tx1"/>
                </a:solidFill>
              </a:defRPr>
            </a:lvl1pPr>
          </a:lstStyle>
          <a:p>
            <a:pPr lvl="0"/>
            <a:r>
              <a:rPr lang="en-US"/>
              <a:t>Click to add title</a:t>
            </a:r>
          </a:p>
        </p:txBody>
      </p:sp>
      <p:sp>
        <p:nvSpPr>
          <p:cNvPr id="4" name="Text Placeholder 3"/>
          <p:cNvSpPr>
            <a:spLocks noGrp="1"/>
          </p:cNvSpPr>
          <p:nvPr>
            <p:ph type="body" sz="quarter" idx="13" hasCustomPrompt="1"/>
          </p:nvPr>
        </p:nvSpPr>
        <p:spPr>
          <a:xfrm>
            <a:off x="2359070" y="5857100"/>
            <a:ext cx="1698670" cy="276999"/>
          </a:xfrm>
          <a:prstGeom prst="rect">
            <a:avLst/>
          </a:prstGeom>
        </p:spPr>
        <p:txBody>
          <a:bodyPr wrap="square" lIns="90000">
            <a:normAutofit/>
          </a:bodyPr>
          <a:lstStyle>
            <a:lvl1pPr marL="0" indent="0" algn="l">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660400" y="5857101"/>
            <a:ext cx="1698670" cy="276999"/>
          </a:xfrm>
          <a:prstGeom prst="rect">
            <a:avLst/>
          </a:prstGeom>
        </p:spPr>
        <p:txBody>
          <a:bodyPr wrap="none">
            <a:normAutofit/>
          </a:bodyPr>
          <a:lstStyle>
            <a:lvl1pPr marL="0" indent="0" algn="l">
              <a:lnSpc>
                <a:spcPct val="100000"/>
              </a:lnSpc>
              <a:buNone/>
              <a:defRPr sz="1200"/>
            </a:lvl1pPr>
          </a:lstStyle>
          <a:p>
            <a:pPr lvl="0"/>
            <a:r>
              <a:rPr lang="en-US"/>
              <a:t>www.officeplus.cn</a:t>
            </a:r>
          </a:p>
        </p:txBody>
      </p:sp>
      <p:sp>
        <p:nvSpPr>
          <p:cNvPr id="3" name="文本框 2">
            <a:extLst>
              <a:ext uri="{FF2B5EF4-FFF2-40B4-BE49-F238E27FC236}">
                <a16:creationId xmlns:a16="http://schemas.microsoft.com/office/drawing/2014/main" id="{F12F68C3-A51C-C556-278C-A6D634E6FF80}"/>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475873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0400" y="128587"/>
            <a:ext cx="10858500" cy="900112"/>
          </a:xfrm>
          <a:prstGeom prst="rect">
            <a:avLst/>
          </a:prstGeom>
        </p:spPr>
        <p:txBody>
          <a:bodyPr vert="horz" lIns="91440" tIns="45720" rIns="91440" bIns="45720" rtlCol="0" anchor="b">
            <a:normAutofit/>
          </a:bodyPr>
          <a:lstStyle/>
          <a:p>
            <a:r>
              <a:rPr lang="en-US" dirty="0"/>
              <a:t>Click to add title</a:t>
            </a:r>
          </a:p>
        </p:txBody>
      </p:sp>
      <p:sp>
        <p:nvSpPr>
          <p:cNvPr id="3" name="文本占位符 2"/>
          <p:cNvSpPr>
            <a:spLocks noGrp="1"/>
          </p:cNvSpPr>
          <p:nvPr>
            <p:ph type="body" idx="1"/>
          </p:nvPr>
        </p:nvSpPr>
        <p:spPr>
          <a:xfrm>
            <a:off x="660400" y="1130300"/>
            <a:ext cx="10858500" cy="5003800"/>
          </a:xfrm>
          <a:prstGeom prst="rect">
            <a:avLst/>
          </a:prstGeom>
        </p:spPr>
        <p:txBody>
          <a:bodyPr vert="horz" lIns="91440" tIns="45720" rIns="91440" bIns="45720" rtlCol="0">
            <a:normAutofit/>
          </a:bodyPr>
          <a:lstStyle/>
          <a:p>
            <a:pPr lvl="0"/>
            <a:r>
              <a:rPr lang="en-US" dirty="0"/>
              <a:t>Click to </a:t>
            </a:r>
            <a:r>
              <a:rPr lang="en-US" altLang="zh-CN" dirty="0"/>
              <a:t>add text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日期占位符 3"/>
          <p:cNvSpPr>
            <a:spLocks noGrp="1"/>
          </p:cNvSpPr>
          <p:nvPr>
            <p:ph type="dt" sz="half" idx="2"/>
          </p:nvPr>
        </p:nvSpPr>
        <p:spPr>
          <a:xfrm>
            <a:off x="4718050" y="6409690"/>
            <a:ext cx="2743200" cy="274320"/>
          </a:xfrm>
          <a:prstGeom prst="rect">
            <a:avLst/>
          </a:prstGeom>
        </p:spPr>
        <p:txBody>
          <a:bodyPr vert="horz" lIns="91440" tIns="45720" rIns="91440" bIns="45720" rtlCol="0" anchor="ctr"/>
          <a:lstStyle>
            <a:lvl1pPr algn="ctr">
              <a:defRPr sz="1000">
                <a:solidFill>
                  <a:schemeClr val="tx1">
                    <a:tint val="75000"/>
                  </a:schemeClr>
                </a:solidFill>
              </a:defRPr>
            </a:lvl1pPr>
          </a:lstStyle>
          <a:p>
            <a:fld id="{E68AEBC5-1D0D-411D-9EE3-C6F41EFD080C}" type="datetime1">
              <a:rPr lang="zh-CN" altLang="en-US" smtClean="0"/>
              <a:t>2024-12-29</a:t>
            </a:fld>
            <a:endParaRPr lang="en-US"/>
          </a:p>
        </p:txBody>
      </p:sp>
      <p:sp>
        <p:nvSpPr>
          <p:cNvPr id="5" name="页脚占位符 4"/>
          <p:cNvSpPr>
            <a:spLocks noGrp="1"/>
          </p:cNvSpPr>
          <p:nvPr>
            <p:ph type="ftr" sz="quarter" idx="3"/>
          </p:nvPr>
        </p:nvSpPr>
        <p:spPr>
          <a:xfrm>
            <a:off x="660399" y="6409690"/>
            <a:ext cx="3657600" cy="274320"/>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OfficePLUS</a:t>
            </a:r>
            <a:endParaRPr lang="en-US" dirty="0"/>
          </a:p>
        </p:txBody>
      </p:sp>
      <p:sp>
        <p:nvSpPr>
          <p:cNvPr id="6" name="灯片编号占位符 5"/>
          <p:cNvSpPr>
            <a:spLocks noGrp="1"/>
          </p:cNvSpPr>
          <p:nvPr>
            <p:ph type="sldNum" sz="quarter" idx="4"/>
          </p:nvPr>
        </p:nvSpPr>
        <p:spPr>
          <a:xfrm>
            <a:off x="7861300" y="6409690"/>
            <a:ext cx="3657600" cy="274320"/>
          </a:xfrm>
          <a:prstGeom prst="rect">
            <a:avLst/>
          </a:prstGeom>
        </p:spPr>
        <p:txBody>
          <a:bodyPr vert="horz" lIns="91440" tIns="45720" rIns="91440" bIns="45720" rtlCol="0" anchor="ctr"/>
          <a:lstStyle>
            <a:lvl1pPr algn="r">
              <a:defRPr sz="1000">
                <a:solidFill>
                  <a:schemeClr val="tx1">
                    <a:tint val="75000"/>
                  </a:schemeClr>
                </a:solidFill>
              </a:defRPr>
            </a:lvl1pPr>
          </a:lstStyle>
          <a:p>
            <a:fld id="{C8BB1146-E542-4D4E-B8E9-6919A11DDD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Lst>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21.xml.rels><?xml version="1.0" encoding="UTF-8" standalone="yes"?>
<Relationships xmlns="http://schemas.openxmlformats.org/package/2006/relationships"><Relationship Id="rId8" Type="http://schemas.openxmlformats.org/officeDocument/2006/relationships/tags" Target="../tags/tag54.xml"/><Relationship Id="rId13" Type="http://schemas.openxmlformats.org/officeDocument/2006/relationships/image" Target="../media/image14.svg"/><Relationship Id="rId3" Type="http://schemas.openxmlformats.org/officeDocument/2006/relationships/tags" Target="../tags/tag49.xml"/><Relationship Id="rId7" Type="http://schemas.openxmlformats.org/officeDocument/2006/relationships/tags" Target="../tags/tag53.xml"/><Relationship Id="rId12" Type="http://schemas.openxmlformats.org/officeDocument/2006/relationships/image" Target="../media/image13.pn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11" Type="http://schemas.openxmlformats.org/officeDocument/2006/relationships/image" Target="../media/image12.png"/><Relationship Id="rId5" Type="http://schemas.openxmlformats.org/officeDocument/2006/relationships/tags" Target="../tags/tag51.xml"/><Relationship Id="rId15" Type="http://schemas.openxmlformats.org/officeDocument/2006/relationships/image" Target="../media/image16.svg"/><Relationship Id="rId10" Type="http://schemas.openxmlformats.org/officeDocument/2006/relationships/notesSlide" Target="../notesSlides/notesSlide18.xml"/><Relationship Id="rId4" Type="http://schemas.openxmlformats.org/officeDocument/2006/relationships/tags" Target="../tags/tag50.xml"/><Relationship Id="rId9" Type="http://schemas.openxmlformats.org/officeDocument/2006/relationships/slideLayout" Target="../slideLayouts/slideLayout2.xml"/><Relationship Id="rId14" Type="http://schemas.openxmlformats.org/officeDocument/2006/relationships/image" Target="../media/image15.png"/></Relationships>
</file>

<file path=ppt/slides/_rels/slide22.xml.rels><?xml version="1.0" encoding="UTF-8" standalone="yes"?>
<Relationships xmlns="http://schemas.openxmlformats.org/package/2006/relationships"><Relationship Id="rId8" Type="http://schemas.openxmlformats.org/officeDocument/2006/relationships/tags" Target="../tags/tag62.xml"/><Relationship Id="rId13" Type="http://schemas.openxmlformats.org/officeDocument/2006/relationships/image" Target="../media/image15.png"/><Relationship Id="rId3" Type="http://schemas.openxmlformats.org/officeDocument/2006/relationships/tags" Target="../tags/tag57.xml"/><Relationship Id="rId7" Type="http://schemas.openxmlformats.org/officeDocument/2006/relationships/tags" Target="../tags/tag61.xml"/><Relationship Id="rId12" Type="http://schemas.openxmlformats.org/officeDocument/2006/relationships/image" Target="../media/image14.svg"/><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11" Type="http://schemas.openxmlformats.org/officeDocument/2006/relationships/image" Target="../media/image13.png"/><Relationship Id="rId5" Type="http://schemas.openxmlformats.org/officeDocument/2006/relationships/tags" Target="../tags/tag59.xml"/><Relationship Id="rId10" Type="http://schemas.openxmlformats.org/officeDocument/2006/relationships/notesSlide" Target="../notesSlides/notesSlide19.xml"/><Relationship Id="rId4" Type="http://schemas.openxmlformats.org/officeDocument/2006/relationships/tags" Target="../tags/tag58.xml"/><Relationship Id="rId9" Type="http://schemas.openxmlformats.org/officeDocument/2006/relationships/slideLayout" Target="../slideLayouts/slideLayout2.xml"/><Relationship Id="rId14" Type="http://schemas.openxmlformats.org/officeDocument/2006/relationships/image" Target="../media/image16.sv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tags" Target="../tags/tag11.xml"/><Relationship Id="rId13" Type="http://schemas.openxmlformats.org/officeDocument/2006/relationships/tags" Target="../tags/tag16.xml"/><Relationship Id="rId18" Type="http://schemas.openxmlformats.org/officeDocument/2006/relationships/slideLayout" Target="../slideLayouts/slideLayout2.xml"/><Relationship Id="rId26" Type="http://schemas.openxmlformats.org/officeDocument/2006/relationships/image" Target="../media/image8.png"/><Relationship Id="rId3" Type="http://schemas.openxmlformats.org/officeDocument/2006/relationships/tags" Target="../tags/tag6.xml"/><Relationship Id="rId21" Type="http://schemas.openxmlformats.org/officeDocument/2006/relationships/image" Target="../media/image3.svg"/><Relationship Id="rId7" Type="http://schemas.openxmlformats.org/officeDocument/2006/relationships/tags" Target="../tags/tag10.xml"/><Relationship Id="rId12" Type="http://schemas.openxmlformats.org/officeDocument/2006/relationships/tags" Target="../tags/tag15.xml"/><Relationship Id="rId17" Type="http://schemas.openxmlformats.org/officeDocument/2006/relationships/tags" Target="../tags/tag20.xml"/><Relationship Id="rId25" Type="http://schemas.openxmlformats.org/officeDocument/2006/relationships/image" Target="../media/image7.svg"/><Relationship Id="rId2" Type="http://schemas.openxmlformats.org/officeDocument/2006/relationships/tags" Target="../tags/tag5.xml"/><Relationship Id="rId16" Type="http://schemas.openxmlformats.org/officeDocument/2006/relationships/tags" Target="../tags/tag19.xml"/><Relationship Id="rId20" Type="http://schemas.openxmlformats.org/officeDocument/2006/relationships/image" Target="../media/image2.png"/><Relationship Id="rId1" Type="http://schemas.openxmlformats.org/officeDocument/2006/relationships/tags" Target="../tags/tag4.xml"/><Relationship Id="rId6" Type="http://schemas.openxmlformats.org/officeDocument/2006/relationships/tags" Target="../tags/tag9.xml"/><Relationship Id="rId11" Type="http://schemas.openxmlformats.org/officeDocument/2006/relationships/tags" Target="../tags/tag14.xml"/><Relationship Id="rId24" Type="http://schemas.openxmlformats.org/officeDocument/2006/relationships/image" Target="../media/image6.png"/><Relationship Id="rId5" Type="http://schemas.openxmlformats.org/officeDocument/2006/relationships/tags" Target="../tags/tag8.xml"/><Relationship Id="rId15" Type="http://schemas.openxmlformats.org/officeDocument/2006/relationships/tags" Target="../tags/tag18.xml"/><Relationship Id="rId23" Type="http://schemas.openxmlformats.org/officeDocument/2006/relationships/image" Target="../media/image5.svg"/><Relationship Id="rId10" Type="http://schemas.openxmlformats.org/officeDocument/2006/relationships/tags" Target="../tags/tag13.xml"/><Relationship Id="rId19" Type="http://schemas.openxmlformats.org/officeDocument/2006/relationships/notesSlide" Target="../notesSlides/notesSlide1.xml"/><Relationship Id="rId4" Type="http://schemas.openxmlformats.org/officeDocument/2006/relationships/tags" Target="../tags/tag7.xml"/><Relationship Id="rId9" Type="http://schemas.openxmlformats.org/officeDocument/2006/relationships/tags" Target="../tags/tag12.xml"/><Relationship Id="rId14" Type="http://schemas.openxmlformats.org/officeDocument/2006/relationships/tags" Target="../tags/tag17.xml"/><Relationship Id="rId22" Type="http://schemas.openxmlformats.org/officeDocument/2006/relationships/image" Target="../media/image4.png"/><Relationship Id="rId27" Type="http://schemas.openxmlformats.org/officeDocument/2006/relationships/image" Target="../media/image9.svg"/></Relationships>
</file>

<file path=ppt/slides/_rels/slide5.xml.rels><?xml version="1.0" encoding="UTF-8" standalone="yes"?>
<Relationships xmlns="http://schemas.openxmlformats.org/package/2006/relationships"><Relationship Id="rId8" Type="http://schemas.openxmlformats.org/officeDocument/2006/relationships/tags" Target="../tags/tag28.xml"/><Relationship Id="rId13" Type="http://schemas.openxmlformats.org/officeDocument/2006/relationships/tags" Target="../tags/tag33.xml"/><Relationship Id="rId18" Type="http://schemas.openxmlformats.org/officeDocument/2006/relationships/tags" Target="../tags/tag38.xml"/><Relationship Id="rId3" Type="http://schemas.openxmlformats.org/officeDocument/2006/relationships/tags" Target="../tags/tag23.xml"/><Relationship Id="rId21" Type="http://schemas.openxmlformats.org/officeDocument/2006/relationships/tags" Target="../tags/tag41.xml"/><Relationship Id="rId7" Type="http://schemas.openxmlformats.org/officeDocument/2006/relationships/tags" Target="../tags/tag27.xml"/><Relationship Id="rId12" Type="http://schemas.openxmlformats.org/officeDocument/2006/relationships/tags" Target="../tags/tag32.xml"/><Relationship Id="rId17" Type="http://schemas.openxmlformats.org/officeDocument/2006/relationships/tags" Target="../tags/tag37.xml"/><Relationship Id="rId2" Type="http://schemas.openxmlformats.org/officeDocument/2006/relationships/tags" Target="../tags/tag22.xml"/><Relationship Id="rId16" Type="http://schemas.openxmlformats.org/officeDocument/2006/relationships/tags" Target="../tags/tag36.xml"/><Relationship Id="rId20" Type="http://schemas.openxmlformats.org/officeDocument/2006/relationships/tags" Target="../tags/tag40.xml"/><Relationship Id="rId1" Type="http://schemas.openxmlformats.org/officeDocument/2006/relationships/tags" Target="../tags/tag21.xml"/><Relationship Id="rId6" Type="http://schemas.openxmlformats.org/officeDocument/2006/relationships/tags" Target="../tags/tag26.xml"/><Relationship Id="rId11" Type="http://schemas.openxmlformats.org/officeDocument/2006/relationships/tags" Target="../tags/tag31.xml"/><Relationship Id="rId5" Type="http://schemas.openxmlformats.org/officeDocument/2006/relationships/tags" Target="../tags/tag25.xml"/><Relationship Id="rId15" Type="http://schemas.openxmlformats.org/officeDocument/2006/relationships/tags" Target="../tags/tag35.xml"/><Relationship Id="rId23" Type="http://schemas.openxmlformats.org/officeDocument/2006/relationships/notesSlide" Target="../notesSlides/notesSlide2.xml"/><Relationship Id="rId10" Type="http://schemas.openxmlformats.org/officeDocument/2006/relationships/tags" Target="../tags/tag30.xml"/><Relationship Id="rId19" Type="http://schemas.openxmlformats.org/officeDocument/2006/relationships/tags" Target="../tags/tag39.xml"/><Relationship Id="rId4" Type="http://schemas.openxmlformats.org/officeDocument/2006/relationships/tags" Target="../tags/tag24.xml"/><Relationship Id="rId9" Type="http://schemas.openxmlformats.org/officeDocument/2006/relationships/tags" Target="../tags/tag29.xml"/><Relationship Id="rId14" Type="http://schemas.openxmlformats.org/officeDocument/2006/relationships/tags" Target="../tags/tag34.xml"/><Relationship Id="rId2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115727" y="1495203"/>
            <a:ext cx="5435601" cy="2628147"/>
          </a:xfrm>
        </p:spPr>
        <p:txBody>
          <a:bodyPr wrap="square">
            <a:normAutofit/>
          </a:bodyPr>
          <a:lstStyle/>
          <a:p>
            <a:r>
              <a:rPr lang="zh-CN" altLang="en-US" sz="6400" b="1" dirty="0">
                <a:solidFill>
                  <a:schemeClr val="accent1">
                    <a:lumMod val="75000"/>
                  </a:schemeClr>
                </a:solidFill>
              </a:rPr>
              <a:t>气候金融</a:t>
            </a:r>
            <a:br>
              <a:rPr lang="en-US" altLang="zh-CN" dirty="0"/>
            </a:br>
            <a:r>
              <a:rPr lang="en-US" altLang="zh-CN" dirty="0"/>
              <a:t> </a:t>
            </a:r>
            <a:endParaRPr lang="zh-CN" altLang="en-US" dirty="0"/>
          </a:p>
        </p:txBody>
      </p:sp>
      <p:sp>
        <p:nvSpPr>
          <p:cNvPr id="12" name="Subtitle 8">
            <a:extLst>
              <a:ext uri="{FF2B5EF4-FFF2-40B4-BE49-F238E27FC236}">
                <a16:creationId xmlns:a16="http://schemas.microsoft.com/office/drawing/2014/main" id="{E8AA8EEF-0D5A-3C54-59E4-715109BF324C}"/>
              </a:ext>
            </a:extLst>
          </p:cNvPr>
          <p:cNvSpPr>
            <a:spLocks noGrp="1"/>
          </p:cNvSpPr>
          <p:nvPr>
            <p:ph type="subTitle" sz="quarter" idx="1"/>
          </p:nvPr>
        </p:nvSpPr>
        <p:spPr>
          <a:xfrm>
            <a:off x="1312408" y="3769514"/>
            <a:ext cx="3962400" cy="707672"/>
          </a:xfrm>
        </p:spPr>
        <p:txBody>
          <a:bodyPr wrap="square">
            <a:normAutofit lnSpcReduction="10000"/>
          </a:bodyPr>
          <a:lstStyle/>
          <a:p>
            <a:pPr lvl="0"/>
            <a:r>
              <a:rPr lang="zh-CN" altLang="en-US" sz="2400" b="1" dirty="0"/>
              <a:t>第十五章</a:t>
            </a:r>
          </a:p>
        </p:txBody>
      </p:sp>
    </p:spTree>
    <p:custDataLst>
      <p:tags r:id="rId1"/>
    </p:custDataLst>
    <p:extLst>
      <p:ext uri="{BB962C8B-B14F-4D97-AF65-F5344CB8AC3E}">
        <p14:creationId xmlns:p14="http://schemas.microsoft.com/office/powerpoint/2010/main" val="3106444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en-US" altLang="zh-CN" dirty="0"/>
              <a:t>ESG</a:t>
            </a:r>
            <a:r>
              <a:rPr lang="zh-CN" altLang="en-US" dirty="0"/>
              <a:t>体系的发展</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586583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全球</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体系的发展</a:t>
            </a: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rPr>
              <a:t>第二阶段：社会责任投资（</a:t>
            </a:r>
            <a:r>
              <a:rPr lang="en-US" altLang="zh-CN" sz="2000" b="1" dirty="0">
                <a:solidFill>
                  <a:srgbClr val="00B050"/>
                </a:solidFill>
                <a:latin typeface="微软雅黑" panose="020B0503020204020204" pitchFamily="34" charset="-122"/>
                <a:ea typeface="微软雅黑" panose="020B0503020204020204" pitchFamily="34" charset="-122"/>
              </a:rPr>
              <a:t>20</a:t>
            </a:r>
            <a:r>
              <a:rPr lang="zh-CN" altLang="en-US" sz="2000" b="1" dirty="0">
                <a:solidFill>
                  <a:srgbClr val="00B050"/>
                </a:solidFill>
                <a:latin typeface="微软雅黑" panose="020B0503020204020204" pitchFamily="34" charset="-122"/>
                <a:ea typeface="微软雅黑" panose="020B0503020204020204" pitchFamily="34" charset="-122"/>
              </a:rPr>
              <a:t>世纪</a:t>
            </a:r>
            <a:r>
              <a:rPr lang="en-US" altLang="zh-CN" sz="2000" b="1" dirty="0">
                <a:solidFill>
                  <a:srgbClr val="00B050"/>
                </a:solidFill>
                <a:latin typeface="微软雅黑" panose="020B0503020204020204" pitchFamily="34" charset="-122"/>
                <a:ea typeface="微软雅黑" panose="020B0503020204020204" pitchFamily="34" charset="-122"/>
              </a:rPr>
              <a:t>60</a:t>
            </a:r>
            <a:r>
              <a:rPr lang="zh-CN" altLang="en-US" sz="2000" b="1" dirty="0">
                <a:solidFill>
                  <a:srgbClr val="00B050"/>
                </a:solidFill>
                <a:latin typeface="微软雅黑" panose="020B0503020204020204" pitchFamily="34" charset="-122"/>
                <a:ea typeface="微软雅黑" panose="020B0503020204020204" pitchFamily="34" charset="-122"/>
              </a:rPr>
              <a:t>年代至</a:t>
            </a:r>
            <a:r>
              <a:rPr lang="en-US" altLang="zh-CN" sz="2000" b="1" dirty="0">
                <a:solidFill>
                  <a:srgbClr val="00B050"/>
                </a:solidFill>
                <a:latin typeface="微软雅黑" panose="020B0503020204020204" pitchFamily="34" charset="-122"/>
                <a:ea typeface="微软雅黑" panose="020B0503020204020204" pitchFamily="34" charset="-122"/>
              </a:rPr>
              <a:t>21</a:t>
            </a:r>
            <a:r>
              <a:rPr lang="zh-CN" altLang="en-US" sz="2000" b="1" dirty="0">
                <a:solidFill>
                  <a:srgbClr val="00B050"/>
                </a:solidFill>
                <a:latin typeface="微软雅黑" panose="020B0503020204020204" pitchFamily="34" charset="-122"/>
                <a:ea typeface="微软雅黑" panose="020B0503020204020204" pitchFamily="34" charset="-122"/>
              </a:rPr>
              <a:t>世纪初）</a:t>
            </a:r>
            <a:endParaRPr lang="en-US" altLang="zh-CN" sz="2000" b="1" dirty="0">
              <a:solidFill>
                <a:srgbClr val="00B050"/>
              </a:solidFill>
              <a:latin typeface="微软雅黑" panose="020B0503020204020204" pitchFamily="34" charset="-122"/>
              <a:ea typeface="微软雅黑" panose="020B0503020204020204" pitchFamily="34" charset="-122"/>
            </a:endParaRP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20</a:t>
            </a:r>
            <a:r>
              <a:rPr lang="zh-CN" altLang="en-US" sz="1600" dirty="0">
                <a:latin typeface="微软雅黑" panose="020B0503020204020204" pitchFamily="34" charset="-122"/>
                <a:ea typeface="微软雅黑" panose="020B0503020204020204" pitchFamily="34" charset="-122"/>
              </a:rPr>
              <a:t>世纪</a:t>
            </a:r>
            <a:r>
              <a:rPr lang="en-US" altLang="zh-CN" sz="1600" dirty="0">
                <a:latin typeface="微软雅黑" panose="020B0503020204020204" pitchFamily="34" charset="-122"/>
                <a:ea typeface="微软雅黑" panose="020B0503020204020204" pitchFamily="34" charset="-122"/>
              </a:rPr>
              <a:t>60</a:t>
            </a:r>
            <a:r>
              <a:rPr lang="zh-CN" altLang="en-US" sz="1600" dirty="0">
                <a:latin typeface="微软雅黑" panose="020B0503020204020204" pitchFamily="34" charset="-122"/>
                <a:ea typeface="微软雅黑" panose="020B0503020204020204" pitchFamily="34" charset="-122"/>
              </a:rPr>
              <a:t>年代末，美国公众对越南战争的不满直接推动了社会责任投资发展。</a:t>
            </a:r>
          </a:p>
          <a:p>
            <a:pPr marL="1257300" lvl="2" indent="-342900">
              <a:lnSpc>
                <a:spcPct val="150000"/>
              </a:lnSpc>
              <a:buFont typeface="Wingdings" panose="05000000000000000000" pitchFamily="2" charset="2"/>
              <a:buChar char="n"/>
              <a:defRPr/>
            </a:pPr>
            <a:r>
              <a:rPr lang="zh-CN" altLang="en-US" sz="1600" dirty="0">
                <a:latin typeface="微软雅黑" panose="020B0503020204020204" pitchFamily="34" charset="-122"/>
                <a:ea typeface="微软雅黑" panose="020B0503020204020204" pitchFamily="34" charset="-122"/>
              </a:rPr>
              <a:t>越战期间，一种名为“橙剂（</a:t>
            </a:r>
            <a:r>
              <a:rPr lang="en-US" altLang="zh-CN" sz="1600" dirty="0">
                <a:latin typeface="微软雅黑" panose="020B0503020204020204" pitchFamily="34" charset="-122"/>
                <a:ea typeface="微软雅黑" panose="020B0503020204020204" pitchFamily="34" charset="-122"/>
              </a:rPr>
              <a:t>Agent Orange</a:t>
            </a:r>
            <a:r>
              <a:rPr lang="zh-CN" altLang="en-US" sz="1600" dirty="0">
                <a:latin typeface="微软雅黑" panose="020B0503020204020204" pitchFamily="34" charset="-122"/>
                <a:ea typeface="微软雅黑" panose="020B0503020204020204" pitchFamily="34" charset="-122"/>
              </a:rPr>
              <a:t>）”的致命毒剂夺去了无数的生命。具有社会意识的投资者意识到他们的投资组合很可能正在支持战争的发展，因此一些人开始寻求避免投资组合从战争中获利的方法。</a:t>
            </a: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1971</a:t>
            </a:r>
            <a:r>
              <a:rPr lang="zh-CN" altLang="en-US" sz="1600" dirty="0">
                <a:latin typeface="微软雅黑" panose="020B0503020204020204" pitchFamily="34" charset="-122"/>
                <a:ea typeface="微软雅黑" panose="020B0503020204020204" pitchFamily="34" charset="-122"/>
              </a:rPr>
              <a:t>年，美国首支社会责任基金派克斯世界基金成立，旨在拒绝投资于利用越南战争获利的公司。</a:t>
            </a: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1972</a:t>
            </a:r>
            <a:r>
              <a:rPr lang="zh-CN" altLang="en-US" sz="1600" dirty="0">
                <a:latin typeface="微软雅黑" panose="020B0503020204020204" pitchFamily="34" charset="-122"/>
                <a:ea typeface="微软雅黑" panose="020B0503020204020204" pitchFamily="34" charset="-122"/>
              </a:rPr>
              <a:t>年，联合国人类环境会议通过了世界上第一个保护环境的纲领性文件</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人类环境宣言</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a:t>
            </a: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1988</a:t>
            </a:r>
            <a:r>
              <a:rPr lang="zh-CN" altLang="en-US" sz="1600" dirty="0">
                <a:latin typeface="微软雅黑" panose="020B0503020204020204" pitchFamily="34" charset="-122"/>
                <a:ea typeface="微软雅黑" panose="020B0503020204020204" pitchFamily="34" charset="-122"/>
              </a:rPr>
              <a:t>年，英国的梅林生态基金成立，该基金只投资于注重环境保护的公司。</a:t>
            </a: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1989</a:t>
            </a:r>
            <a:r>
              <a:rPr lang="zh-CN" altLang="en-US" sz="1600" dirty="0">
                <a:latin typeface="微软雅黑" panose="020B0503020204020204" pitchFamily="34" charset="-122"/>
                <a:ea typeface="微软雅黑" panose="020B0503020204020204" pitchFamily="34" charset="-122"/>
              </a:rPr>
              <a:t>年，美国各大投资团体及环境组织联盟发起一项绿色商业行为准则（</a:t>
            </a:r>
            <a:r>
              <a:rPr lang="en-US" altLang="zh-CN" sz="1600" dirty="0">
                <a:latin typeface="微软雅黑" panose="020B0503020204020204" pitchFamily="34" charset="-122"/>
                <a:ea typeface="微软雅黑" panose="020B0503020204020204" pitchFamily="34" charset="-122"/>
              </a:rPr>
              <a:t>CERES</a:t>
            </a:r>
            <a:r>
              <a:rPr lang="zh-CN" altLang="en-US" sz="1600" dirty="0">
                <a:latin typeface="微软雅黑" panose="020B0503020204020204" pitchFamily="34" charset="-122"/>
                <a:ea typeface="微软雅黑" panose="020B0503020204020204" pitchFamily="34" charset="-122"/>
              </a:rPr>
              <a:t>），倡导企业界采用更环保、更新颖的技术与管理方式，该组织也是全球报告倡议（</a:t>
            </a:r>
            <a:r>
              <a:rPr lang="en-US" altLang="zh-CN" sz="1600" dirty="0">
                <a:latin typeface="微软雅黑" panose="020B0503020204020204" pitchFamily="34" charset="-122"/>
                <a:ea typeface="微软雅黑" panose="020B0503020204020204" pitchFamily="34" charset="-122"/>
              </a:rPr>
              <a:t>GRI</a:t>
            </a:r>
            <a:r>
              <a:rPr lang="zh-CN" altLang="en-US" sz="1600" dirty="0">
                <a:latin typeface="微软雅黑" panose="020B0503020204020204" pitchFamily="34" charset="-122"/>
                <a:ea typeface="微软雅黑" panose="020B0503020204020204" pitchFamily="34" charset="-122"/>
              </a:rPr>
              <a:t>）的成立方。</a:t>
            </a: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1990</a:t>
            </a:r>
            <a:r>
              <a:rPr lang="zh-CN" altLang="en-US" sz="1600" dirty="0">
                <a:latin typeface="微软雅黑" panose="020B0503020204020204" pitchFamily="34" charset="-122"/>
                <a:ea typeface="微软雅黑" panose="020B0503020204020204" pitchFamily="34" charset="-122"/>
              </a:rPr>
              <a:t>年，首个追踪责任投资的市值加权指数多米尼</a:t>
            </a:r>
            <a:r>
              <a:rPr lang="en-US" altLang="zh-CN" sz="1600" dirty="0">
                <a:latin typeface="微软雅黑" panose="020B0503020204020204" pitchFamily="34" charset="-122"/>
                <a:ea typeface="微软雅黑" panose="020B0503020204020204" pitchFamily="34" charset="-122"/>
              </a:rPr>
              <a:t>400</a:t>
            </a:r>
            <a:r>
              <a:rPr lang="zh-CN" altLang="en-US" sz="1600" dirty="0">
                <a:latin typeface="微软雅黑" panose="020B0503020204020204" pitchFamily="34" charset="-122"/>
                <a:ea typeface="微软雅黑" panose="020B0503020204020204" pitchFamily="34" charset="-122"/>
              </a:rPr>
              <a:t>社会指数发布。</a:t>
            </a: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1992</a:t>
            </a:r>
            <a:r>
              <a:rPr lang="zh-CN" altLang="en-US" sz="1600" dirty="0">
                <a:latin typeface="微软雅黑" panose="020B0503020204020204" pitchFamily="34" charset="-122"/>
                <a:ea typeface="微软雅黑" panose="020B0503020204020204" pitchFamily="34" charset="-122"/>
              </a:rPr>
              <a:t>年，联合国环境规划署金融行动机构在地球峰会上成立金融倡议，倡导金融机构将环境、社会 和公司治理问题纳入投融资决策。</a:t>
            </a: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1997</a:t>
            </a:r>
            <a:r>
              <a:rPr lang="zh-CN" altLang="en-US" sz="1600" dirty="0">
                <a:latin typeface="微软雅黑" panose="020B0503020204020204" pitchFamily="34" charset="-122"/>
                <a:ea typeface="微软雅黑" panose="020B0503020204020204" pitchFamily="34" charset="-122"/>
              </a:rPr>
              <a:t>年，</a:t>
            </a:r>
            <a:r>
              <a:rPr lang="en-US" altLang="zh-CN" sz="1600" dirty="0">
                <a:latin typeface="微软雅黑" panose="020B0503020204020204" pitchFamily="34" charset="-122"/>
                <a:ea typeface="微软雅黑" panose="020B0503020204020204" pitchFamily="34" charset="-122"/>
              </a:rPr>
              <a:t>GRI</a:t>
            </a:r>
            <a:r>
              <a:rPr lang="zh-CN" altLang="en-US" sz="1600" dirty="0">
                <a:latin typeface="微软雅黑" panose="020B0503020204020204" pitchFamily="34" charset="-122"/>
                <a:ea typeface="微软雅黑" panose="020B0503020204020204" pitchFamily="34" charset="-122"/>
              </a:rPr>
              <a:t>成立，旨在提高商业组织可持续发展报告的质量，该组织发布的可持续发展报告编制标准也是如今最为普遍认可的报告体系之一。</a:t>
            </a:r>
            <a:endParaRPr lang="zh-CN" altLang="en-US" sz="2000" b="1" dirty="0">
              <a:solidFill>
                <a:srgbClr val="00B05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44572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en-US" altLang="zh-CN" dirty="0"/>
              <a:t>ESG</a:t>
            </a:r>
            <a:r>
              <a:rPr lang="zh-CN" altLang="en-US" dirty="0"/>
              <a:t>体系的发展</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586583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全球</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体系的发展</a:t>
            </a: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rPr>
              <a:t>第三阶段：现代</a:t>
            </a:r>
            <a:r>
              <a:rPr lang="en-US" altLang="zh-CN" sz="2000" b="1" dirty="0">
                <a:solidFill>
                  <a:srgbClr val="00B050"/>
                </a:solidFill>
                <a:latin typeface="微软雅黑" panose="020B0503020204020204" pitchFamily="34" charset="-122"/>
                <a:ea typeface="微软雅黑" panose="020B0503020204020204" pitchFamily="34" charset="-122"/>
              </a:rPr>
              <a:t>ESG</a:t>
            </a:r>
            <a:r>
              <a:rPr lang="zh-CN" altLang="en-US" sz="2000" b="1" dirty="0">
                <a:solidFill>
                  <a:srgbClr val="00B050"/>
                </a:solidFill>
                <a:latin typeface="微软雅黑" panose="020B0503020204020204" pitchFamily="34" charset="-122"/>
                <a:ea typeface="微软雅黑" panose="020B0503020204020204" pitchFamily="34" charset="-122"/>
              </a:rPr>
              <a:t>投资（</a:t>
            </a:r>
            <a:r>
              <a:rPr lang="en-US" altLang="zh-CN" sz="2000" b="1" dirty="0">
                <a:solidFill>
                  <a:srgbClr val="00B050"/>
                </a:solidFill>
                <a:latin typeface="微软雅黑" panose="020B0503020204020204" pitchFamily="34" charset="-122"/>
                <a:ea typeface="微软雅黑" panose="020B0503020204020204" pitchFamily="34" charset="-122"/>
              </a:rPr>
              <a:t>21</a:t>
            </a:r>
            <a:r>
              <a:rPr lang="zh-CN" altLang="en-US" sz="2000" b="1" dirty="0">
                <a:solidFill>
                  <a:srgbClr val="00B050"/>
                </a:solidFill>
                <a:latin typeface="微软雅黑" panose="020B0503020204020204" pitchFamily="34" charset="-122"/>
                <a:ea typeface="微软雅黑" panose="020B0503020204020204" pitchFamily="34" charset="-122"/>
              </a:rPr>
              <a:t>世纪初至今）</a:t>
            </a:r>
          </a:p>
          <a:p>
            <a:pPr marL="1257300" lvl="2" indent="-342900">
              <a:lnSpc>
                <a:spcPct val="150000"/>
              </a:lnSpc>
              <a:buFont typeface="Wingdings" panose="05000000000000000000" pitchFamily="2" charset="2"/>
              <a:buChar char="n"/>
              <a:defRPr/>
            </a:pPr>
            <a:r>
              <a:rPr lang="zh-CN" altLang="en-US" sz="1600" dirty="0">
                <a:latin typeface="微软雅黑" panose="020B0503020204020204" pitchFamily="34" charset="-122"/>
                <a:ea typeface="微软雅黑" panose="020B0503020204020204" pitchFamily="34" charset="-122"/>
              </a:rPr>
              <a:t>进入</a:t>
            </a:r>
            <a:r>
              <a:rPr lang="en-US" altLang="zh-CN" sz="1600" dirty="0">
                <a:latin typeface="微软雅黑" panose="020B0503020204020204" pitchFamily="34" charset="-122"/>
                <a:ea typeface="微软雅黑" panose="020B0503020204020204" pitchFamily="34" charset="-122"/>
              </a:rPr>
              <a:t>21</a:t>
            </a:r>
            <a:r>
              <a:rPr lang="zh-CN" altLang="en-US" sz="1600" dirty="0">
                <a:latin typeface="微软雅黑" panose="020B0503020204020204" pitchFamily="34" charset="-122"/>
                <a:ea typeface="微软雅黑" panose="020B0503020204020204" pitchFamily="34" charset="-122"/>
              </a:rPr>
              <a:t>世纪，在联合国等国际组织的推动下，现代</a:t>
            </a:r>
            <a:r>
              <a:rPr lang="en-US" altLang="zh-CN" sz="1600" dirty="0">
                <a:latin typeface="微软雅黑" panose="020B0503020204020204" pitchFamily="34" charset="-122"/>
                <a:ea typeface="微软雅黑" panose="020B0503020204020204" pitchFamily="34" charset="-122"/>
              </a:rPr>
              <a:t>ESG</a:t>
            </a:r>
            <a:r>
              <a:rPr lang="zh-CN" altLang="en-US" sz="1600" dirty="0">
                <a:latin typeface="微软雅黑" panose="020B0503020204020204" pitchFamily="34" charset="-122"/>
                <a:ea typeface="微软雅黑" panose="020B0503020204020204" pitchFamily="34" charset="-122"/>
              </a:rPr>
              <a:t>投资的概念逐渐形成。</a:t>
            </a: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2000</a:t>
            </a:r>
            <a:r>
              <a:rPr lang="zh-CN" altLang="en-US" sz="1600" dirty="0">
                <a:latin typeface="微软雅黑" panose="020B0503020204020204" pitchFamily="34" charset="-122"/>
                <a:ea typeface="微软雅黑" panose="020B0503020204020204" pitchFamily="34" charset="-122"/>
              </a:rPr>
              <a:t>年，时任联合国秘书长科菲</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安南发起了全球契约，</a:t>
            </a:r>
            <a:r>
              <a:rPr lang="zh-CN" altLang="en-US" sz="1600" b="1" dirty="0">
                <a:latin typeface="微软雅黑" panose="020B0503020204020204" pitchFamily="34" charset="-122"/>
                <a:ea typeface="微软雅黑" panose="020B0503020204020204" pitchFamily="34" charset="-122"/>
              </a:rPr>
              <a:t>鼓励将环境、社会和公司治理纳入资本市场</a:t>
            </a:r>
            <a:r>
              <a:rPr lang="zh-CN" altLang="en-US" sz="1600" dirty="0">
                <a:latin typeface="微软雅黑" panose="020B0503020204020204" pitchFamily="34" charset="-122"/>
                <a:ea typeface="微软雅黑" panose="020B0503020204020204" pitchFamily="34" charset="-122"/>
              </a:rPr>
              <a:t>，该倡议创造了</a:t>
            </a:r>
            <a:r>
              <a:rPr lang="en-US" altLang="zh-CN" sz="1600" dirty="0">
                <a:latin typeface="微软雅黑" panose="020B0503020204020204" pitchFamily="34" charset="-122"/>
                <a:ea typeface="微软雅黑" panose="020B0503020204020204" pitchFamily="34" charset="-122"/>
              </a:rPr>
              <a:t>ESG</a:t>
            </a:r>
            <a:r>
              <a:rPr lang="zh-CN" altLang="en-US" sz="1600" dirty="0">
                <a:latin typeface="微软雅黑" panose="020B0503020204020204" pitchFamily="34" charset="-122"/>
                <a:ea typeface="微软雅黑" panose="020B0503020204020204" pitchFamily="34" charset="-122"/>
              </a:rPr>
              <a:t>投资这个术语。</a:t>
            </a: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2004</a:t>
            </a:r>
            <a:r>
              <a:rPr lang="zh-CN" altLang="en-US" sz="1600" dirty="0">
                <a:latin typeface="微软雅黑" panose="020B0503020204020204" pitchFamily="34" charset="-122"/>
                <a:ea typeface="微软雅黑" panose="020B0503020204020204" pitchFamily="34" charset="-122"/>
              </a:rPr>
              <a:t>年，联合国全球契约组织与</a:t>
            </a:r>
            <a:r>
              <a:rPr lang="en-US" altLang="zh-CN" sz="1600" dirty="0">
                <a:latin typeface="微软雅黑" panose="020B0503020204020204" pitchFamily="34" charset="-122"/>
                <a:ea typeface="微软雅黑" panose="020B0503020204020204" pitchFamily="34" charset="-122"/>
              </a:rPr>
              <a:t>20</a:t>
            </a:r>
            <a:r>
              <a:rPr lang="zh-CN" altLang="en-US" sz="1600" dirty="0">
                <a:latin typeface="微软雅黑" panose="020B0503020204020204" pitchFamily="34" charset="-122"/>
                <a:ea typeface="微软雅黑" panose="020B0503020204020204" pitchFamily="34" charset="-122"/>
              </a:rPr>
              <a:t>家金融机构联合发布了具有里程碑意义的</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在乎者即赢家</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报告。该报告邀请不同金融部门参与者就如何将</a:t>
            </a:r>
            <a:r>
              <a:rPr lang="en-US" altLang="zh-CN" sz="1600" dirty="0">
                <a:latin typeface="微软雅黑" panose="020B0503020204020204" pitchFamily="34" charset="-122"/>
                <a:ea typeface="微软雅黑" panose="020B0503020204020204" pitchFamily="34" charset="-122"/>
              </a:rPr>
              <a:t>ESG</a:t>
            </a:r>
            <a:r>
              <a:rPr lang="zh-CN" altLang="en-US" sz="1600" dirty="0">
                <a:latin typeface="微软雅黑" panose="020B0503020204020204" pitchFamily="34" charset="-122"/>
                <a:ea typeface="微软雅黑" panose="020B0503020204020204" pitchFamily="34" charset="-122"/>
              </a:rPr>
              <a:t>因素纳入金融市场研究、分析和投资提出了一系列建议。该报告标志着</a:t>
            </a:r>
            <a:r>
              <a:rPr lang="en-US" altLang="zh-CN" sz="1600" dirty="0">
                <a:latin typeface="微软雅黑" panose="020B0503020204020204" pitchFamily="34" charset="-122"/>
                <a:ea typeface="微软雅黑" panose="020B0503020204020204" pitchFamily="34" charset="-122"/>
              </a:rPr>
              <a:t>ESG</a:t>
            </a:r>
            <a:r>
              <a:rPr lang="zh-CN" altLang="en-US" sz="1600" dirty="0">
                <a:latin typeface="微软雅黑" panose="020B0503020204020204" pitchFamily="34" charset="-122"/>
                <a:ea typeface="微软雅黑" panose="020B0503020204020204" pitchFamily="34" charset="-122"/>
              </a:rPr>
              <a:t>成为考察资产非财务因素的重要标准。</a:t>
            </a: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2006</a:t>
            </a:r>
            <a:r>
              <a:rPr lang="zh-CN" altLang="en-US" sz="1600" dirty="0">
                <a:latin typeface="微软雅黑" panose="020B0503020204020204" pitchFamily="34" charset="-122"/>
                <a:ea typeface="微软雅黑" panose="020B0503020204020204" pitchFamily="34" charset="-122"/>
              </a:rPr>
              <a:t>年，前联合国秘书长安南发起成立了</a:t>
            </a:r>
            <a:r>
              <a:rPr lang="zh-CN" altLang="en-US" sz="1600" b="1" dirty="0">
                <a:latin typeface="微软雅黑" panose="020B0503020204020204" pitchFamily="34" charset="-122"/>
                <a:ea typeface="微软雅黑" panose="020B0503020204020204" pitchFamily="34" charset="-122"/>
              </a:rPr>
              <a:t>联合国责任投资原则</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UNPRI</a:t>
            </a:r>
            <a:r>
              <a:rPr lang="zh-CN" altLang="en-US" sz="1600" dirty="0">
                <a:latin typeface="微软雅黑" panose="020B0503020204020204" pitchFamily="34" charset="-122"/>
                <a:ea typeface="微软雅黑" panose="020B0503020204020204" pitchFamily="34" charset="-122"/>
              </a:rPr>
              <a:t>）。该原则旨在推动各大资产管理机构在投资决策中纳入</a:t>
            </a:r>
            <a:r>
              <a:rPr lang="en-US" altLang="zh-CN" sz="1600" dirty="0">
                <a:latin typeface="微软雅黑" panose="020B0503020204020204" pitchFamily="34" charset="-122"/>
                <a:ea typeface="微软雅黑" panose="020B0503020204020204" pitchFamily="34" charset="-122"/>
              </a:rPr>
              <a:t>ESG</a:t>
            </a:r>
            <a:r>
              <a:rPr lang="zh-CN" altLang="en-US" sz="1600" dirty="0">
                <a:latin typeface="微软雅黑" panose="020B0503020204020204" pitchFamily="34" charset="-122"/>
                <a:ea typeface="微软雅黑" panose="020B0503020204020204" pitchFamily="34" charset="-122"/>
              </a:rPr>
              <a:t>指标，帮助</a:t>
            </a:r>
            <a:r>
              <a:rPr lang="en-US" altLang="zh-CN" sz="1600" dirty="0">
                <a:latin typeface="微软雅黑" panose="020B0503020204020204" pitchFamily="34" charset="-122"/>
                <a:ea typeface="微软雅黑" panose="020B0503020204020204" pitchFamily="34" charset="-122"/>
              </a:rPr>
              <a:t>UNPRI</a:t>
            </a:r>
            <a:r>
              <a:rPr lang="zh-CN" altLang="en-US" sz="1600" dirty="0">
                <a:latin typeface="微软雅黑" panose="020B0503020204020204" pitchFamily="34" charset="-122"/>
                <a:ea typeface="微软雅黑" panose="020B0503020204020204" pitchFamily="34" charset="-122"/>
              </a:rPr>
              <a:t>签署方提升可持续投资能力，并在实践中规避风险，优化投资表现。此后，在</a:t>
            </a:r>
            <a:r>
              <a:rPr lang="en-US" altLang="zh-CN" sz="1600" dirty="0">
                <a:latin typeface="微软雅黑" panose="020B0503020204020204" pitchFamily="34" charset="-122"/>
                <a:ea typeface="微软雅黑" panose="020B0503020204020204" pitchFamily="34" charset="-122"/>
              </a:rPr>
              <a:t>UNPRI</a:t>
            </a:r>
            <a:r>
              <a:rPr lang="zh-CN" altLang="en-US" sz="1600" dirty="0">
                <a:latin typeface="微软雅黑" panose="020B0503020204020204" pitchFamily="34" charset="-122"/>
                <a:ea typeface="微软雅黑" panose="020B0503020204020204" pitchFamily="34" charset="-122"/>
              </a:rPr>
              <a:t>的推动支持下，</a:t>
            </a:r>
            <a:r>
              <a:rPr lang="en-US" altLang="zh-CN" sz="1600" dirty="0">
                <a:latin typeface="微软雅黑" panose="020B0503020204020204" pitchFamily="34" charset="-122"/>
                <a:ea typeface="微软雅黑" panose="020B0503020204020204" pitchFamily="34" charset="-122"/>
              </a:rPr>
              <a:t>ESG</a:t>
            </a:r>
            <a:r>
              <a:rPr lang="zh-CN" altLang="en-US" sz="1600" dirty="0">
                <a:latin typeface="微软雅黑" panose="020B0503020204020204" pitchFamily="34" charset="-122"/>
                <a:ea typeface="微软雅黑" panose="020B0503020204020204" pitchFamily="34" charset="-122"/>
              </a:rPr>
              <a:t>投资在全球迅速发展。</a:t>
            </a:r>
          </a:p>
          <a:p>
            <a:pPr marL="1257300" lvl="2" indent="-342900">
              <a:lnSpc>
                <a:spcPct val="150000"/>
              </a:lnSpc>
              <a:buFont typeface="Wingdings" panose="05000000000000000000" pitchFamily="2" charset="2"/>
              <a:buChar char="n"/>
              <a:defRPr/>
            </a:pPr>
            <a:r>
              <a:rPr lang="en-US" altLang="zh-CN" sz="1600" dirty="0">
                <a:latin typeface="微软雅黑" panose="020B0503020204020204" pitchFamily="34" charset="-122"/>
                <a:ea typeface="微软雅黑" panose="020B0503020204020204" pitchFamily="34" charset="-122"/>
              </a:rPr>
              <a:t>2020</a:t>
            </a:r>
            <a:r>
              <a:rPr lang="zh-CN" altLang="en-US" sz="1600" dirty="0">
                <a:latin typeface="微软雅黑" panose="020B0503020204020204" pitchFamily="34" charset="-122"/>
                <a:ea typeface="微软雅黑" panose="020B0503020204020204" pitchFamily="34" charset="-122"/>
              </a:rPr>
              <a:t>年以来，在新冠疫情和全球经济下行等因素的影响下，世界各国在环境、社会责任和公司治理方面面临更加严峻的挑战。</a:t>
            </a:r>
            <a:r>
              <a:rPr lang="en-US" altLang="zh-CN" sz="1600" dirty="0">
                <a:latin typeface="微软雅黑" panose="020B0503020204020204" pitchFamily="34" charset="-122"/>
                <a:ea typeface="微软雅黑" panose="020B0503020204020204" pitchFamily="34" charset="-122"/>
              </a:rPr>
              <a:t>ESG</a:t>
            </a:r>
            <a:r>
              <a:rPr lang="zh-CN" altLang="en-US" sz="1600" dirty="0">
                <a:latin typeface="微软雅黑" panose="020B0503020204020204" pitchFamily="34" charset="-122"/>
                <a:ea typeface="微软雅黑" panose="020B0503020204020204" pitchFamily="34" charset="-122"/>
              </a:rPr>
              <a:t>投资具有风险管理优势，环境、社会或治理等问题可能会对企业运营和绩效构成风险，</a:t>
            </a:r>
            <a:r>
              <a:rPr lang="en-US" altLang="zh-CN" sz="1600" dirty="0">
                <a:latin typeface="微软雅黑" panose="020B0503020204020204" pitchFamily="34" charset="-122"/>
                <a:ea typeface="微软雅黑" panose="020B0503020204020204" pitchFamily="34" charset="-122"/>
              </a:rPr>
              <a:t>ESG</a:t>
            </a:r>
            <a:r>
              <a:rPr lang="zh-CN" altLang="en-US" sz="1600" dirty="0">
                <a:latin typeface="微软雅黑" panose="020B0503020204020204" pitchFamily="34" charset="-122"/>
                <a:ea typeface="微软雅黑" panose="020B0503020204020204" pitchFamily="34" charset="-122"/>
              </a:rPr>
              <a:t>投资能够帮助投资者避免可能因为这些非财务因素而带来重大风险的公司。在外部不确定性增大的背景下，全球</a:t>
            </a:r>
            <a:r>
              <a:rPr lang="en-US" altLang="zh-CN" sz="1600" dirty="0">
                <a:latin typeface="微软雅黑" panose="020B0503020204020204" pitchFamily="34" charset="-122"/>
                <a:ea typeface="微软雅黑" panose="020B0503020204020204" pitchFamily="34" charset="-122"/>
              </a:rPr>
              <a:t>ESG</a:t>
            </a:r>
            <a:r>
              <a:rPr lang="zh-CN" altLang="en-US" sz="1600" dirty="0">
                <a:latin typeface="微软雅黑" panose="020B0503020204020204" pitchFamily="34" charset="-122"/>
                <a:ea typeface="微软雅黑" panose="020B0503020204020204" pitchFamily="34" charset="-122"/>
              </a:rPr>
              <a:t>投资需求加速增长。</a:t>
            </a:r>
          </a:p>
        </p:txBody>
      </p:sp>
    </p:spTree>
    <p:extLst>
      <p:ext uri="{BB962C8B-B14F-4D97-AF65-F5344CB8AC3E}">
        <p14:creationId xmlns:p14="http://schemas.microsoft.com/office/powerpoint/2010/main" val="3478608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图片 68">
            <a:extLst>
              <a:ext uri="{FF2B5EF4-FFF2-40B4-BE49-F238E27FC236}">
                <a16:creationId xmlns:a16="http://schemas.microsoft.com/office/drawing/2014/main" id="{8CC43522-AD62-B884-B816-A8471E6FECFE}"/>
              </a:ext>
            </a:extLst>
          </p:cNvPr>
          <p:cNvPicPr>
            <a:picLocks noChangeAspect="1"/>
          </p:cNvPicPr>
          <p:nvPr/>
        </p:nvPicPr>
        <p:blipFill>
          <a:blip r:embed="rId3"/>
          <a:stretch>
            <a:fillRect/>
          </a:stretch>
        </p:blipFill>
        <p:spPr>
          <a:xfrm>
            <a:off x="1162973" y="1341696"/>
            <a:ext cx="9646541" cy="5064154"/>
          </a:xfrm>
          <a:prstGeom prst="rect">
            <a:avLst/>
          </a:prstGeom>
        </p:spPr>
      </p:pic>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en-US" altLang="zh-CN" dirty="0"/>
              <a:t>ESG</a:t>
            </a:r>
            <a:r>
              <a:rPr lang="zh-CN" altLang="en-US" dirty="0"/>
              <a:t>体系的发展</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58105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中国</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体系的发展</a:t>
            </a: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039599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国家层面的</a:t>
            </a:r>
            <a:r>
              <a:rPr lang="en-US" altLang="zh-CN" dirty="0"/>
              <a:t>ESG</a:t>
            </a:r>
            <a:r>
              <a:rPr lang="zh-CN" altLang="en-US" dirty="0"/>
              <a:t>评价体系</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58105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世界银行主权</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评价体系</a:t>
            </a:r>
          </a:p>
        </p:txBody>
      </p:sp>
      <p:graphicFrame>
        <p:nvGraphicFramePr>
          <p:cNvPr id="3" name="表格 2">
            <a:extLst>
              <a:ext uri="{FF2B5EF4-FFF2-40B4-BE49-F238E27FC236}">
                <a16:creationId xmlns:a16="http://schemas.microsoft.com/office/drawing/2014/main" id="{56488DBC-6C44-6BBD-5587-655DEDBB4356}"/>
              </a:ext>
            </a:extLst>
          </p:cNvPr>
          <p:cNvGraphicFramePr/>
          <p:nvPr>
            <p:custDataLst>
              <p:tags r:id="rId1"/>
            </p:custDataLst>
          </p:nvPr>
        </p:nvGraphicFramePr>
        <p:xfrm>
          <a:off x="381000" y="1589663"/>
          <a:ext cx="11601734" cy="5262692"/>
        </p:xfrm>
        <a:graphic>
          <a:graphicData uri="http://schemas.openxmlformats.org/drawingml/2006/table">
            <a:tbl>
              <a:tblPr firstRow="1" firstCol="1">
                <a:tableStyleId>{9DCAF9ED-07DC-4A11-8D7F-57B35C25682E}</a:tableStyleId>
              </a:tblPr>
              <a:tblGrid>
                <a:gridCol w="888242">
                  <a:extLst>
                    <a:ext uri="{9D8B030D-6E8A-4147-A177-3AD203B41FA5}">
                      <a16:colId xmlns:a16="http://schemas.microsoft.com/office/drawing/2014/main" val="20000"/>
                    </a:ext>
                  </a:extLst>
                </a:gridCol>
                <a:gridCol w="1869743">
                  <a:extLst>
                    <a:ext uri="{9D8B030D-6E8A-4147-A177-3AD203B41FA5}">
                      <a16:colId xmlns:a16="http://schemas.microsoft.com/office/drawing/2014/main" val="20001"/>
                    </a:ext>
                  </a:extLst>
                </a:gridCol>
                <a:gridCol w="8843749">
                  <a:extLst>
                    <a:ext uri="{9D8B030D-6E8A-4147-A177-3AD203B41FA5}">
                      <a16:colId xmlns:a16="http://schemas.microsoft.com/office/drawing/2014/main" val="20002"/>
                    </a:ext>
                  </a:extLst>
                </a:gridCol>
              </a:tblGrid>
              <a:tr h="252000">
                <a:tc>
                  <a:txBody>
                    <a:bodyPr/>
                    <a:lstStyle/>
                    <a:p>
                      <a:pPr indent="0" algn="ctr" fontAlgn="auto">
                        <a:lnSpc>
                          <a:spcPts val="1400"/>
                        </a:lnSpc>
                        <a:buNone/>
                      </a:pPr>
                      <a:r>
                        <a:rPr lang="en-US" sz="1050" b="1"/>
                        <a:t>一级指标</a:t>
                      </a:r>
                      <a:endParaRPr lang="en-US" altLang="en-US" sz="1050" b="1">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algn="ctr" fontAlgn="auto">
                        <a:lnSpc>
                          <a:spcPts val="1400"/>
                        </a:lnSpc>
                        <a:buNone/>
                      </a:pPr>
                      <a:r>
                        <a:rPr lang="en-US" sz="1050" b="1"/>
                        <a:t>二级指标</a:t>
                      </a:r>
                      <a:endParaRPr lang="en-US" altLang="en-US" sz="1050" b="1">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algn="ctr" fontAlgn="auto">
                        <a:lnSpc>
                          <a:spcPts val="1400"/>
                        </a:lnSpc>
                        <a:buNone/>
                      </a:pPr>
                      <a:r>
                        <a:rPr lang="en-US" sz="1050" b="1"/>
                        <a:t>三级指标</a:t>
                      </a:r>
                      <a:endParaRPr lang="en-US" altLang="en-US" sz="1050" b="1">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00"/>
                  </a:ext>
                </a:extLst>
              </a:tr>
              <a:tr h="252000">
                <a:tc rowSpan="5">
                  <a:txBody>
                    <a:bodyPr/>
                    <a:lstStyle/>
                    <a:p>
                      <a:pPr indent="0" algn="ctr" fontAlgn="auto">
                        <a:lnSpc>
                          <a:spcPts val="1400"/>
                        </a:lnSpc>
                        <a:buNone/>
                      </a:pPr>
                      <a:r>
                        <a:rPr lang="en-US" sz="1050" b="1"/>
                        <a:t>环境</a:t>
                      </a:r>
                    </a:p>
                    <a:p>
                      <a:pPr indent="0" algn="ctr" fontAlgn="auto">
                        <a:lnSpc>
                          <a:spcPts val="1400"/>
                        </a:lnSpc>
                        <a:buNone/>
                      </a:pPr>
                      <a:r>
                        <a:rPr lang="en-US" sz="1050" b="1"/>
                        <a:t>（总31个）</a:t>
                      </a:r>
                      <a:endParaRPr lang="en-US" altLang="en-US" sz="1050" b="1">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algn="ctr" fontAlgn="auto">
                        <a:lnSpc>
                          <a:spcPts val="1400"/>
                        </a:lnSpc>
                        <a:buNone/>
                      </a:pPr>
                      <a:r>
                        <a:rPr lang="en-US" sz="1050" b="0"/>
                        <a:t>排放与污染（5个）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二氧化碳排放量（人均公吨，或千吨）按LUCF计算的温室气体净排放量/清除量（MtCO2当量）甲烷排放量（人均公吨二氧化碳当量）一氧化二氮排放量（人均公吨二氧化碳当量）PM2.5空气污染年均暴露量（微克每立方米）</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01"/>
                  </a:ext>
                </a:extLst>
              </a:tr>
              <a:tr h="252000">
                <a:tc vMerge="1">
                  <a:txBody>
                    <a:bodyPr/>
                    <a:lstStyle/>
                    <a:p>
                      <a:endParaRPr lang="zh-CN"/>
                    </a:p>
                  </a:txBody>
                  <a:tcPr/>
                </a:tc>
                <a:tc>
                  <a:txBody>
                    <a:bodyPr/>
                    <a:lstStyle/>
                    <a:p>
                      <a:pPr indent="0" algn="ctr" fontAlgn="auto">
                        <a:lnSpc>
                          <a:spcPts val="1400"/>
                        </a:lnSpc>
                        <a:buNone/>
                      </a:pPr>
                      <a:r>
                        <a:rPr lang="en-US" sz="1050" b="0"/>
                        <a:t>能源使用与安全（7个）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煤炭发电量（占总量的百分比）能源进口净值（占能源使用的百分比）一次能源的能源强度水平（MJ/2017年美元购买力平价GDP）能源使用（人均石油当量千克）化石燃料能源消耗（占总量的百分比）可再生电力输出（占总电力输出的百分比）可再生能源消耗（占最终能源消耗总量的百分比）</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02"/>
                  </a:ext>
                </a:extLst>
              </a:tr>
              <a:tr h="252000">
                <a:tc vMerge="1">
                  <a:txBody>
                    <a:bodyPr/>
                    <a:lstStyle/>
                    <a:p>
                      <a:endParaRPr lang="zh-CN"/>
                    </a:p>
                  </a:txBody>
                  <a:tcPr/>
                </a:tc>
                <a:tc>
                  <a:txBody>
                    <a:bodyPr/>
                    <a:lstStyle/>
                    <a:p>
                      <a:pPr indent="0" algn="ctr" fontAlgn="auto">
                        <a:lnSpc>
                          <a:spcPts val="1400"/>
                        </a:lnSpc>
                        <a:buNone/>
                      </a:pPr>
                      <a:r>
                        <a:rPr lang="en-US" sz="1050" b="0"/>
                        <a:t>气候风险与韧性（9个）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人口密度（每平方公里土地的人口数）制冷度日数采暖度日数热指数标准化降水-蒸散指数地表温度海岸保护缺水程度：淡水抽取占可用淡水资源的比例环境水质良好的水体比例</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03"/>
                  </a:ext>
                </a:extLst>
              </a:tr>
              <a:tr h="252000">
                <a:tc vMerge="1">
                  <a:txBody>
                    <a:bodyPr/>
                    <a:lstStyle/>
                    <a:p>
                      <a:endParaRPr lang="zh-CN"/>
                    </a:p>
                  </a:txBody>
                  <a:tcPr/>
                </a:tc>
                <a:tc>
                  <a:txBody>
                    <a:bodyPr/>
                    <a:lstStyle/>
                    <a:p>
                      <a:pPr indent="0" algn="ctr" fontAlgn="auto">
                        <a:lnSpc>
                          <a:spcPts val="1400"/>
                        </a:lnSpc>
                        <a:buNone/>
                      </a:pPr>
                      <a:r>
                        <a:rPr lang="en-US" sz="1050" b="0"/>
                        <a:t>食品安全（3个）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农业用地（占土地面积的百分比）农业、林业和渔业增加值（占GDP的百分比）粮食生产指数（以2014-16年的数据为基准）</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04"/>
                  </a:ext>
                </a:extLst>
              </a:tr>
              <a:tr h="252000">
                <a:tc vMerge="1">
                  <a:txBody>
                    <a:bodyPr/>
                    <a:lstStyle/>
                    <a:p>
                      <a:endParaRPr lang="zh-CN"/>
                    </a:p>
                  </a:txBody>
                  <a:tcPr/>
                </a:tc>
                <a:tc>
                  <a:txBody>
                    <a:bodyPr/>
                    <a:lstStyle/>
                    <a:p>
                      <a:pPr indent="0" algn="ctr" fontAlgn="auto">
                        <a:lnSpc>
                          <a:spcPts val="1400"/>
                        </a:lnSpc>
                        <a:buNone/>
                      </a:pPr>
                      <a:r>
                        <a:rPr lang="en-US" sz="1050" b="0"/>
                        <a:t>自然资本禀赋与管理（7个）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调整后的储蓄:自然资源耗竭（占GNI的百分比）调整后的储蓄:净森林耗竭（占GNI的百分比）年度淡水抽取总量（占内部资源的百分比）森林面积（占土地面积的百分比）受威胁的哺乳动物陆地和海洋保护区（占领土总面积的百分比）森林覆盖率损失</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05"/>
                  </a:ext>
                </a:extLst>
              </a:tr>
              <a:tr h="252000">
                <a:tc rowSpan="6">
                  <a:txBody>
                    <a:bodyPr/>
                    <a:lstStyle/>
                    <a:p>
                      <a:pPr indent="0" algn="ctr" fontAlgn="auto">
                        <a:lnSpc>
                          <a:spcPts val="1400"/>
                        </a:lnSpc>
                        <a:buNone/>
                      </a:pPr>
                      <a:r>
                        <a:rPr lang="en-US" sz="1050" b="1"/>
                        <a:t>社会</a:t>
                      </a:r>
                    </a:p>
                    <a:p>
                      <a:pPr indent="0" algn="ctr" fontAlgn="auto">
                        <a:lnSpc>
                          <a:spcPts val="1400"/>
                        </a:lnSpc>
                        <a:buNone/>
                      </a:pPr>
                      <a:r>
                        <a:rPr lang="zh-CN" altLang="en-US" sz="1050" b="1"/>
                        <a:t>（</a:t>
                      </a:r>
                      <a:r>
                        <a:rPr lang="en-US" sz="1050" b="1"/>
                        <a:t>总22个）</a:t>
                      </a:r>
                      <a:endParaRPr lang="en-US" altLang="en-US" sz="1050" b="1">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algn="ctr" fontAlgn="auto">
                        <a:lnSpc>
                          <a:spcPts val="1400"/>
                        </a:lnSpc>
                        <a:buNone/>
                      </a:pPr>
                      <a:r>
                        <a:rPr lang="en-US" sz="1050" b="0"/>
                        <a:t>服务可得性（4个）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清洁燃料和烹饪技术的可得性（占人口的百分比）电力可得性（人口百分比）使用安全管理的饮用水服务的人（占人口的百分比）使用安全管理的卫生服务的人（占人口的百分比）</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06"/>
                  </a:ext>
                </a:extLst>
              </a:tr>
              <a:tr h="252000">
                <a:tc vMerge="1">
                  <a:txBody>
                    <a:bodyPr/>
                    <a:lstStyle/>
                    <a:p>
                      <a:endParaRPr lang="zh-CN"/>
                    </a:p>
                  </a:txBody>
                  <a:tcPr/>
                </a:tc>
                <a:tc>
                  <a:txBody>
                    <a:bodyPr/>
                    <a:lstStyle/>
                    <a:p>
                      <a:pPr indent="0" algn="ctr" fontAlgn="auto">
                        <a:lnSpc>
                          <a:spcPts val="1400"/>
                        </a:lnSpc>
                        <a:buNone/>
                      </a:pPr>
                      <a:r>
                        <a:rPr lang="en-US" sz="1050" b="0" dirty="0"/>
                        <a:t>人口统计（3个）</a:t>
                      </a:r>
                      <a:endParaRPr lang="en-US" altLang="en-US" sz="1050" b="0" dirty="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总生育率（每位妇女的生育数）出生时总体预期寿命（岁）65岁及以上人口（占总人口的百分比）</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07"/>
                  </a:ext>
                </a:extLst>
              </a:tr>
              <a:tr h="252000">
                <a:tc vMerge="1">
                  <a:txBody>
                    <a:bodyPr/>
                    <a:lstStyle/>
                    <a:p>
                      <a:endParaRPr lang="zh-CN"/>
                    </a:p>
                  </a:txBody>
                  <a:tcPr/>
                </a:tc>
                <a:tc>
                  <a:txBody>
                    <a:bodyPr/>
                    <a:lstStyle/>
                    <a:p>
                      <a:pPr indent="0" algn="ctr" fontAlgn="auto">
                        <a:lnSpc>
                          <a:spcPts val="1400"/>
                        </a:lnSpc>
                        <a:buNone/>
                      </a:pPr>
                      <a:r>
                        <a:rPr lang="en-US" sz="1050" b="0"/>
                        <a:t>教育与技能（3个）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政府教育总支出（占政府支出的百分比）成人总识字率（占15岁及以上人口的百分比）小学入学率（占总数的百分比）</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08"/>
                  </a:ext>
                </a:extLst>
              </a:tr>
              <a:tr h="252000">
                <a:tc vMerge="1">
                  <a:txBody>
                    <a:bodyPr/>
                    <a:lstStyle/>
                    <a:p>
                      <a:endParaRPr lang="zh-CN"/>
                    </a:p>
                  </a:txBody>
                  <a:tcPr/>
                </a:tc>
                <a:tc>
                  <a:txBody>
                    <a:bodyPr/>
                    <a:lstStyle/>
                    <a:p>
                      <a:pPr indent="0" algn="ctr" fontAlgn="auto">
                        <a:lnSpc>
                          <a:spcPts val="1400"/>
                        </a:lnSpc>
                        <a:buNone/>
                      </a:pPr>
                      <a:r>
                        <a:rPr lang="en-US" sz="1050" b="0"/>
                        <a:t>就业（3个）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就业儿童总数（占7-14岁儿童的百分比）总就业率（占15-64岁总人口的百分比）总失业率（占劳动力总数的百分比）</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09"/>
                  </a:ext>
                </a:extLst>
              </a:tr>
              <a:tr h="252000">
                <a:tc vMerge="1">
                  <a:txBody>
                    <a:bodyPr/>
                    <a:lstStyle/>
                    <a:p>
                      <a:endParaRPr lang="zh-CN"/>
                    </a:p>
                  </a:txBody>
                  <a:tcPr/>
                </a:tc>
                <a:tc>
                  <a:txBody>
                    <a:bodyPr/>
                    <a:lstStyle/>
                    <a:p>
                      <a:pPr indent="0" algn="ctr" fontAlgn="auto">
                        <a:lnSpc>
                          <a:spcPts val="1400"/>
                        </a:lnSpc>
                        <a:buNone/>
                      </a:pPr>
                      <a:r>
                        <a:rPr lang="en-US" sz="1050" b="0"/>
                        <a:t>健康与营养（5个）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按传染病、营养状况、孕产期等分类的死因（占总数的百分比）病床数（每千人）5岁以下孩童死亡率（每1000名活产婴儿）超重流行率（占成年人的百分比）营养不良发生率（占人口的百分比）</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10"/>
                  </a:ext>
                </a:extLst>
              </a:tr>
              <a:tr h="252000">
                <a:tc vMerge="1">
                  <a:txBody>
                    <a:bodyPr/>
                    <a:lstStyle/>
                    <a:p>
                      <a:endParaRPr lang="zh-CN"/>
                    </a:p>
                  </a:txBody>
                  <a:tcPr/>
                </a:tc>
                <a:tc>
                  <a:txBody>
                    <a:bodyPr/>
                    <a:lstStyle/>
                    <a:p>
                      <a:pPr indent="0" algn="ctr" fontAlgn="auto">
                        <a:lnSpc>
                          <a:spcPts val="1400"/>
                        </a:lnSpc>
                        <a:buNone/>
                      </a:pPr>
                      <a:r>
                        <a:rPr lang="en-US" sz="1050" b="0"/>
                        <a:t>贫困与不平等（4个）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人均平均消费或收入年化平均增长率（%）基尼系数收入最低的20%人口在收入或消费中所占的百分比国家贫困线以下的贫困人口比例（占人口的百分比）</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11"/>
                  </a:ext>
                </a:extLst>
              </a:tr>
              <a:tr h="252000">
                <a:tc rowSpan="6">
                  <a:txBody>
                    <a:bodyPr/>
                    <a:lstStyle/>
                    <a:p>
                      <a:pPr indent="0" algn="ctr" fontAlgn="auto">
                        <a:lnSpc>
                          <a:spcPts val="1400"/>
                        </a:lnSpc>
                        <a:buNone/>
                      </a:pPr>
                      <a:r>
                        <a:rPr lang="en-US" sz="1050" b="1"/>
                        <a:t>治理</a:t>
                      </a:r>
                    </a:p>
                    <a:p>
                      <a:pPr indent="0" algn="ctr" fontAlgn="auto">
                        <a:lnSpc>
                          <a:spcPts val="1400"/>
                        </a:lnSpc>
                        <a:buNone/>
                      </a:pPr>
                      <a:r>
                        <a:rPr lang="en-US" sz="1050" b="1"/>
                        <a:t>（总18个）</a:t>
                      </a:r>
                      <a:endParaRPr lang="en-US" altLang="en-US" sz="1050" b="1">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algn="ctr" fontAlgn="auto">
                        <a:lnSpc>
                          <a:spcPts val="1400"/>
                        </a:lnSpc>
                        <a:buNone/>
                      </a:pPr>
                      <a:r>
                        <a:rPr lang="en-US" sz="1050" b="0"/>
                        <a:t>经济环境（2个）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GDP增长（年百分比）使用互联网的人口比例（占人口的百分比）</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12"/>
                  </a:ext>
                </a:extLst>
              </a:tr>
              <a:tr h="252000">
                <a:tc vMerge="1">
                  <a:txBody>
                    <a:bodyPr/>
                    <a:lstStyle/>
                    <a:p>
                      <a:endParaRPr lang="zh-CN"/>
                    </a:p>
                  </a:txBody>
                  <a:tcPr/>
                </a:tc>
                <a:tc>
                  <a:txBody>
                    <a:bodyPr/>
                    <a:lstStyle/>
                    <a:p>
                      <a:pPr indent="0" algn="ctr" fontAlgn="auto">
                        <a:lnSpc>
                          <a:spcPts val="1400"/>
                        </a:lnSpc>
                        <a:buNone/>
                      </a:pPr>
                      <a:r>
                        <a:rPr lang="en-US" sz="1050" b="0"/>
                        <a:t>性别（4个）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妇女在国家决策机构（如议会）中所占席位比例（%）女性与男性劳动力参与率之比（%）中小学教育毛入学率的性别均等指数（GPI）未满足的避孕需求（占15-49岁已婚女性的百分比）</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13"/>
                  </a:ext>
                </a:extLst>
              </a:tr>
              <a:tr h="252000">
                <a:tc vMerge="1">
                  <a:txBody>
                    <a:bodyPr/>
                    <a:lstStyle/>
                    <a:p>
                      <a:endParaRPr lang="zh-CN"/>
                    </a:p>
                  </a:txBody>
                  <a:tcPr/>
                </a:tc>
                <a:tc>
                  <a:txBody>
                    <a:bodyPr/>
                    <a:lstStyle/>
                    <a:p>
                      <a:pPr indent="0" algn="ctr" fontAlgn="auto">
                        <a:lnSpc>
                          <a:spcPts val="1400"/>
                        </a:lnSpc>
                        <a:buNone/>
                      </a:pPr>
                      <a:r>
                        <a:rPr lang="en-US" sz="1050" b="0"/>
                        <a:t>政府效能（2个）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政府效能:估计监管质量:估计</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14"/>
                  </a:ext>
                </a:extLst>
              </a:tr>
              <a:tr h="252000">
                <a:tc vMerge="1">
                  <a:txBody>
                    <a:bodyPr/>
                    <a:lstStyle/>
                    <a:p>
                      <a:endParaRPr lang="zh-CN"/>
                    </a:p>
                  </a:txBody>
                  <a:tcPr/>
                </a:tc>
                <a:tc>
                  <a:txBody>
                    <a:bodyPr/>
                    <a:lstStyle/>
                    <a:p>
                      <a:pPr indent="0" algn="ctr" fontAlgn="auto">
                        <a:lnSpc>
                          <a:spcPts val="1400"/>
                        </a:lnSpc>
                        <a:buNone/>
                      </a:pPr>
                      <a:r>
                        <a:rPr lang="en-US" sz="1050" b="0"/>
                        <a:t>人权（3个）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合法权利强度指数（0=弱到12=强）发言权和问责制:估计经济和社会权利绩效评分</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15"/>
                  </a:ext>
                </a:extLst>
              </a:tr>
              <a:tr h="252000">
                <a:tc vMerge="1">
                  <a:txBody>
                    <a:bodyPr/>
                    <a:lstStyle/>
                    <a:p>
                      <a:endParaRPr lang="zh-CN"/>
                    </a:p>
                  </a:txBody>
                  <a:tcPr/>
                </a:tc>
                <a:tc>
                  <a:txBody>
                    <a:bodyPr/>
                    <a:lstStyle/>
                    <a:p>
                      <a:pPr indent="0" algn="ctr" fontAlgn="auto">
                        <a:lnSpc>
                          <a:spcPts val="1400"/>
                        </a:lnSpc>
                        <a:buNone/>
                      </a:pPr>
                      <a:r>
                        <a:rPr lang="en-US" sz="1050" b="0"/>
                        <a:t>创新（3个）</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a:t>居民申请专利数研发支出（占GDP的百分比）科技期刊文章</a:t>
                      </a:r>
                      <a:endParaRPr lang="en-US" altLang="en-US" sz="1050" b="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16"/>
                  </a:ext>
                </a:extLst>
              </a:tr>
              <a:tr h="252000">
                <a:tc vMerge="1">
                  <a:txBody>
                    <a:bodyPr/>
                    <a:lstStyle/>
                    <a:p>
                      <a:endParaRPr lang="zh-CN"/>
                    </a:p>
                  </a:txBody>
                  <a:tcPr/>
                </a:tc>
                <a:tc>
                  <a:txBody>
                    <a:bodyPr/>
                    <a:lstStyle/>
                    <a:p>
                      <a:pPr indent="0" algn="ctr" fontAlgn="auto">
                        <a:lnSpc>
                          <a:spcPts val="1400"/>
                        </a:lnSpc>
                        <a:buNone/>
                      </a:pPr>
                      <a:r>
                        <a:rPr lang="en-US" sz="1050" b="0" dirty="0"/>
                        <a:t>稳定与法治（4个）</a:t>
                      </a:r>
                      <a:endParaRPr lang="en-US" altLang="en-US" sz="1050" b="0" dirty="0">
                        <a:latin typeface="Microsoft YaHei" panose="020B0503020204020204" pitchFamily="34" charset="-122"/>
                        <a:ea typeface="Microsoft YaHei" panose="020B0503020204020204" pitchFamily="34" charset="-122"/>
                      </a:endParaRPr>
                    </a:p>
                  </a:txBody>
                  <a:tcPr marL="68580" marR="68580" marT="0" marB="0" anchor="ctr"/>
                </a:tc>
                <a:tc>
                  <a:txBody>
                    <a:bodyPr/>
                    <a:lstStyle/>
                    <a:p>
                      <a:pPr indent="0" fontAlgn="auto">
                        <a:lnSpc>
                          <a:spcPts val="1400"/>
                        </a:lnSpc>
                        <a:buNone/>
                      </a:pPr>
                      <a:r>
                        <a:rPr lang="en-US" sz="1050" b="0" dirty="0" err="1"/>
                        <a:t>腐败控制:估计净迁移政治稳定、无暴力</a:t>
                      </a:r>
                      <a:r>
                        <a:rPr lang="en-US" sz="1050" b="0" dirty="0"/>
                        <a:t>/</a:t>
                      </a:r>
                      <a:r>
                        <a:rPr lang="en-US" sz="1050" b="0" dirty="0" err="1"/>
                        <a:t>恐怖主义:估计法治:估计</a:t>
                      </a:r>
                      <a:endParaRPr lang="en-US" altLang="en-US" sz="1050" b="0" dirty="0">
                        <a:latin typeface="Microsoft YaHei" panose="020B0503020204020204" pitchFamily="34" charset="-122"/>
                        <a:ea typeface="Microsoft YaHei" panose="020B0503020204020204" pitchFamily="34" charset="-122"/>
                      </a:endParaRPr>
                    </a:p>
                  </a:txBody>
                  <a:tcPr marL="68580" marR="68580" marT="0" marB="0" anchor="ct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1952264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国家层面的</a:t>
            </a:r>
            <a:r>
              <a:rPr lang="en-US" altLang="zh-CN" dirty="0"/>
              <a:t>ESG</a:t>
            </a:r>
            <a:r>
              <a:rPr lang="zh-CN" altLang="en-US" dirty="0"/>
              <a:t>评价体系</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58105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明晟政府</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评价体系</a:t>
            </a:r>
          </a:p>
        </p:txBody>
      </p:sp>
      <p:graphicFrame>
        <p:nvGraphicFramePr>
          <p:cNvPr id="4" name="表格 3">
            <a:extLst>
              <a:ext uri="{FF2B5EF4-FFF2-40B4-BE49-F238E27FC236}">
                <a16:creationId xmlns:a16="http://schemas.microsoft.com/office/drawing/2014/main" id="{A3465A1E-4C12-9BB7-920C-DFDCB3D63726}"/>
              </a:ext>
            </a:extLst>
          </p:cNvPr>
          <p:cNvGraphicFramePr/>
          <p:nvPr/>
        </p:nvGraphicFramePr>
        <p:xfrm>
          <a:off x="706512" y="1801353"/>
          <a:ext cx="10993755" cy="4495799"/>
        </p:xfrm>
        <a:graphic>
          <a:graphicData uri="http://schemas.openxmlformats.org/drawingml/2006/table">
            <a:tbl>
              <a:tblPr firstRow="1">
                <a:tableStyleId>{5C22544A-7EE6-4342-B048-85BDC9FD1C3A}</a:tableStyleId>
              </a:tblPr>
              <a:tblGrid>
                <a:gridCol w="1308100">
                  <a:extLst>
                    <a:ext uri="{9D8B030D-6E8A-4147-A177-3AD203B41FA5}">
                      <a16:colId xmlns:a16="http://schemas.microsoft.com/office/drawing/2014/main" val="20000"/>
                    </a:ext>
                  </a:extLst>
                </a:gridCol>
                <a:gridCol w="2701925">
                  <a:extLst>
                    <a:ext uri="{9D8B030D-6E8A-4147-A177-3AD203B41FA5}">
                      <a16:colId xmlns:a16="http://schemas.microsoft.com/office/drawing/2014/main" val="20001"/>
                    </a:ext>
                  </a:extLst>
                </a:gridCol>
                <a:gridCol w="3282950">
                  <a:extLst>
                    <a:ext uri="{9D8B030D-6E8A-4147-A177-3AD203B41FA5}">
                      <a16:colId xmlns:a16="http://schemas.microsoft.com/office/drawing/2014/main" val="20002"/>
                    </a:ext>
                  </a:extLst>
                </a:gridCol>
                <a:gridCol w="3700780">
                  <a:extLst>
                    <a:ext uri="{9D8B030D-6E8A-4147-A177-3AD203B41FA5}">
                      <a16:colId xmlns:a16="http://schemas.microsoft.com/office/drawing/2014/main" val="20003"/>
                    </a:ext>
                  </a:extLst>
                </a:gridCol>
              </a:tblGrid>
              <a:tr h="642257">
                <a:tc>
                  <a:txBody>
                    <a:bodyPr/>
                    <a:lstStyle/>
                    <a:p>
                      <a:pPr indent="0" algn="ctr" fontAlgn="auto">
                        <a:buNone/>
                      </a:pPr>
                      <a:r>
                        <a:rPr lang="en-US" sz="2000" b="1"/>
                        <a:t>支柱</a:t>
                      </a:r>
                      <a:endParaRPr lang="en-US" altLang="en-US" sz="2000" b="1">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b="1"/>
                        <a:t>风险来源</a:t>
                      </a:r>
                      <a:endParaRPr lang="en-US" altLang="en-US" sz="2000" b="1">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b="1"/>
                        <a:t>风险因素</a:t>
                      </a:r>
                      <a:endParaRPr lang="en-US" altLang="en-US" sz="2000" b="1">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b="1"/>
                        <a:t>管理实践</a:t>
                      </a:r>
                      <a:endParaRPr lang="en-US" altLang="en-US" sz="2000" b="1">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0"/>
                  </a:ext>
                </a:extLst>
              </a:tr>
              <a:tr h="642257">
                <a:tc rowSpan="2">
                  <a:txBody>
                    <a:bodyPr/>
                    <a:lstStyle/>
                    <a:p>
                      <a:pPr indent="0" algn="ctr" fontAlgn="auto">
                        <a:buNone/>
                      </a:pPr>
                      <a:r>
                        <a:rPr lang="en-US" sz="2000"/>
                        <a:t>环境风险</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自然资源</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能源安全风险水资源生产</a:t>
                      </a:r>
                    </a:p>
                    <a:p>
                      <a:pPr indent="0" algn="ctr" fontAlgn="auto">
                        <a:buNone/>
                      </a:pPr>
                      <a:r>
                        <a:rPr lang="en-US" sz="2000"/>
                        <a:t>用地和矿产资源</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能源管理资源节约水资源管理</a:t>
                      </a:r>
                      <a:endParaRPr lang="en-US" altLang="en-US" sz="20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1"/>
                  </a:ext>
                </a:extLst>
              </a:tr>
              <a:tr h="642257">
                <a:tc vMerge="1">
                  <a:txBody>
                    <a:bodyPr/>
                    <a:lstStyle/>
                    <a:p>
                      <a:endParaRPr lang="zh-CN"/>
                    </a:p>
                  </a:txBody>
                  <a:tcPr/>
                </a:tc>
                <a:tc>
                  <a:txBody>
                    <a:bodyPr/>
                    <a:lstStyle/>
                    <a:p>
                      <a:pPr indent="0" algn="ctr" fontAlgn="auto">
                        <a:buNone/>
                      </a:pPr>
                      <a:r>
                        <a:rPr lang="en-US" sz="2000"/>
                        <a:t>外部环境因素和脆弱性</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环境事件脆弱性环境外部性</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环境表现环境外部性的影响</a:t>
                      </a:r>
                      <a:endParaRPr lang="en-US" altLang="en-US" sz="20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2"/>
                  </a:ext>
                </a:extLst>
              </a:tr>
              <a:tr h="642257">
                <a:tc rowSpan="2">
                  <a:txBody>
                    <a:bodyPr/>
                    <a:lstStyle/>
                    <a:p>
                      <a:pPr indent="0" algn="ctr" fontAlgn="auto">
                        <a:buNone/>
                      </a:pPr>
                      <a:r>
                        <a:rPr lang="en-US" sz="2000"/>
                        <a:t>社会风险</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人力资本</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基础人力资本高等教育与</a:t>
                      </a:r>
                    </a:p>
                    <a:p>
                      <a:pPr indent="0" algn="ctr" fontAlgn="auto">
                        <a:buNone/>
                      </a:pPr>
                      <a:r>
                        <a:rPr lang="en-US" sz="2000"/>
                        <a:t>技术准备知识资本</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基本需求人力资本绩效人力资本基础设施知识资本管理</a:t>
                      </a:r>
                      <a:endParaRPr lang="en-US" altLang="en-US" sz="20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3"/>
                  </a:ext>
                </a:extLst>
              </a:tr>
              <a:tr h="642257">
                <a:tc vMerge="1">
                  <a:txBody>
                    <a:bodyPr/>
                    <a:lstStyle/>
                    <a:p>
                      <a:endParaRPr lang="zh-CN"/>
                    </a:p>
                  </a:txBody>
                  <a:tcPr/>
                </a:tc>
                <a:tc>
                  <a:txBody>
                    <a:bodyPr/>
                    <a:lstStyle/>
                    <a:p>
                      <a:pPr indent="0" algn="ctr" fontAlgn="auto">
                        <a:buNone/>
                      </a:pPr>
                      <a:r>
                        <a:rPr lang="en-US" sz="2000"/>
                        <a:t>经济环境</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经济环境</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就业福利</a:t>
                      </a:r>
                      <a:endParaRPr lang="en-US" altLang="en-US" sz="20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4"/>
                  </a:ext>
                </a:extLst>
              </a:tr>
              <a:tr h="642257">
                <a:tc rowSpan="2">
                  <a:txBody>
                    <a:bodyPr/>
                    <a:lstStyle/>
                    <a:p>
                      <a:pPr indent="0" algn="ctr" fontAlgn="auto">
                        <a:buNone/>
                      </a:pPr>
                      <a:r>
                        <a:rPr lang="en-US" sz="2000"/>
                        <a:t>治理风险</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金融治理</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金融资本</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金融管理</a:t>
                      </a:r>
                      <a:endParaRPr lang="en-US" altLang="en-US" sz="20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5"/>
                  </a:ext>
                </a:extLst>
              </a:tr>
              <a:tr h="642257">
                <a:tc vMerge="1">
                  <a:txBody>
                    <a:bodyPr/>
                    <a:lstStyle/>
                    <a:p>
                      <a:endParaRPr lang="zh-CN"/>
                    </a:p>
                  </a:txBody>
                  <a:tcPr/>
                </a:tc>
                <a:tc>
                  <a:txBody>
                    <a:bodyPr/>
                    <a:lstStyle/>
                    <a:p>
                      <a:pPr indent="0" algn="ctr" fontAlgn="auto">
                        <a:buNone/>
                      </a:pPr>
                      <a:r>
                        <a:rPr lang="en-US" sz="2000"/>
                        <a:t>政治治理</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a:t>制度司法和惩罚制度</a:t>
                      </a:r>
                    </a:p>
                    <a:p>
                      <a:pPr indent="0" algn="ctr" fontAlgn="auto">
                        <a:buNone/>
                      </a:pPr>
                      <a:r>
                        <a:rPr lang="en-US" sz="2000"/>
                        <a:t>治理有效性</a:t>
                      </a:r>
                      <a:endParaRPr lang="en-US" altLang="en-US" sz="20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buNone/>
                      </a:pPr>
                      <a:r>
                        <a:rPr lang="en-US" sz="2000" dirty="0" err="1"/>
                        <a:t>政治权利和公民自由腐败</a:t>
                      </a:r>
                      <a:endParaRPr lang="en-US" sz="2000" dirty="0"/>
                    </a:p>
                    <a:p>
                      <a:pPr indent="0" algn="ctr" fontAlgn="auto">
                        <a:buNone/>
                      </a:pPr>
                      <a:r>
                        <a:rPr lang="en-US" sz="2000" dirty="0" err="1"/>
                        <a:t>治理社会和平</a:t>
                      </a:r>
                      <a:endParaRPr lang="en-US" altLang="en-US" sz="2000" dirty="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948647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国家层面的</a:t>
            </a:r>
            <a:r>
              <a:rPr lang="en-US" altLang="zh-CN" dirty="0"/>
              <a:t>ESG</a:t>
            </a:r>
            <a:r>
              <a:rPr lang="zh-CN" altLang="en-US" dirty="0"/>
              <a:t>评价体系</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58105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en-US" altLang="zh-CN" sz="2400" b="1" dirty="0" err="1">
                <a:latin typeface="微软雅黑" panose="020B0503020204020204" pitchFamily="34" charset="-122"/>
                <a:ea typeface="微软雅黑" panose="020B0503020204020204" pitchFamily="34" charset="-122"/>
                <a:cs typeface="Times New Roman" panose="02020603050405020304" pitchFamily="18" charset="0"/>
              </a:rPr>
              <a:t>Vigeo</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国家</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评价体系</a:t>
            </a:r>
          </a:p>
        </p:txBody>
      </p:sp>
      <p:graphicFrame>
        <p:nvGraphicFramePr>
          <p:cNvPr id="3" name="表格 2">
            <a:extLst>
              <a:ext uri="{FF2B5EF4-FFF2-40B4-BE49-F238E27FC236}">
                <a16:creationId xmlns:a16="http://schemas.microsoft.com/office/drawing/2014/main" id="{D1417786-106F-B3DC-2545-A53E623F7977}"/>
              </a:ext>
            </a:extLst>
          </p:cNvPr>
          <p:cNvGraphicFramePr/>
          <p:nvPr>
            <p:custDataLst>
              <p:tags r:id="rId1"/>
            </p:custDataLst>
          </p:nvPr>
        </p:nvGraphicFramePr>
        <p:xfrm>
          <a:off x="1038510" y="1589663"/>
          <a:ext cx="10330075" cy="5163686"/>
        </p:xfrm>
        <a:graphic>
          <a:graphicData uri="http://schemas.openxmlformats.org/drawingml/2006/table">
            <a:tbl>
              <a:tblPr firstRow="1">
                <a:tableStyleId>{B301B821-A1FF-4177-AEE7-76D212191A09}</a:tableStyleId>
              </a:tblPr>
              <a:tblGrid>
                <a:gridCol w="1399628">
                  <a:extLst>
                    <a:ext uri="{9D8B030D-6E8A-4147-A177-3AD203B41FA5}">
                      <a16:colId xmlns:a16="http://schemas.microsoft.com/office/drawing/2014/main" val="20000"/>
                    </a:ext>
                  </a:extLst>
                </a:gridCol>
                <a:gridCol w="2101021">
                  <a:extLst>
                    <a:ext uri="{9D8B030D-6E8A-4147-A177-3AD203B41FA5}">
                      <a16:colId xmlns:a16="http://schemas.microsoft.com/office/drawing/2014/main" val="20001"/>
                    </a:ext>
                  </a:extLst>
                </a:gridCol>
                <a:gridCol w="6829426">
                  <a:extLst>
                    <a:ext uri="{9D8B030D-6E8A-4147-A177-3AD203B41FA5}">
                      <a16:colId xmlns:a16="http://schemas.microsoft.com/office/drawing/2014/main" val="20002"/>
                    </a:ext>
                  </a:extLst>
                </a:gridCol>
              </a:tblGrid>
              <a:tr h="309668">
                <a:tc>
                  <a:txBody>
                    <a:bodyPr/>
                    <a:lstStyle/>
                    <a:p>
                      <a:pPr indent="0" algn="ctr" fontAlgn="auto">
                        <a:lnSpc>
                          <a:spcPts val="1800"/>
                        </a:lnSpc>
                        <a:buNone/>
                      </a:pPr>
                      <a:r>
                        <a:rPr lang="en-US" sz="1600" b="1"/>
                        <a:t>一级指标</a:t>
                      </a:r>
                      <a:endParaRPr lang="en-US" altLang="en-US" sz="1600" b="1">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1800"/>
                        </a:lnSpc>
                        <a:buNone/>
                      </a:pPr>
                      <a:r>
                        <a:rPr lang="en-US" sz="1600" b="1"/>
                        <a:t>二级指标</a:t>
                      </a:r>
                      <a:endParaRPr lang="en-US" altLang="en-US" sz="1600" b="1">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1800"/>
                        </a:lnSpc>
                        <a:buNone/>
                      </a:pPr>
                      <a:r>
                        <a:rPr lang="en-US" sz="1600" b="1"/>
                        <a:t>三级指标</a:t>
                      </a:r>
                      <a:endParaRPr lang="en-US" altLang="en-US" sz="1600" b="1">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0"/>
                  </a:ext>
                </a:extLst>
              </a:tr>
              <a:tr h="383988">
                <a:tc rowSpan="6">
                  <a:txBody>
                    <a:bodyPr/>
                    <a:lstStyle/>
                    <a:p>
                      <a:pPr indent="0" algn="ctr" fontAlgn="auto">
                        <a:lnSpc>
                          <a:spcPts val="1800"/>
                        </a:lnSpc>
                        <a:buNone/>
                      </a:pPr>
                      <a:r>
                        <a:rPr lang="en-US" sz="1600" dirty="0" err="1"/>
                        <a:t>环境责任</a:t>
                      </a:r>
                      <a:endParaRPr lang="en-US" altLang="en-US" sz="1600" dirty="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1800"/>
                        </a:lnSpc>
                        <a:buNone/>
                      </a:pPr>
                      <a:r>
                        <a:rPr lang="en-US" sz="1600"/>
                        <a:t>参加国际公约</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空气生物多样性水土地信息系统</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1"/>
                  </a:ext>
                </a:extLst>
              </a:tr>
              <a:tr h="334441">
                <a:tc vMerge="1">
                  <a:txBody>
                    <a:bodyPr/>
                    <a:lstStyle/>
                    <a:p>
                      <a:endParaRPr lang="zh-CN"/>
                    </a:p>
                  </a:txBody>
                  <a:tcPr/>
                </a:tc>
                <a:tc>
                  <a:txBody>
                    <a:bodyPr/>
                    <a:lstStyle/>
                    <a:p>
                      <a:pPr indent="0" algn="ctr" fontAlgn="auto">
                        <a:lnSpc>
                          <a:spcPts val="1800"/>
                        </a:lnSpc>
                        <a:buNone/>
                      </a:pPr>
                      <a:r>
                        <a:rPr lang="en-US" sz="1600"/>
                        <a:t>空气污染</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气候变化臭氧层保护地区空气质量</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2"/>
                  </a:ext>
                </a:extLst>
              </a:tr>
              <a:tr h="334399">
                <a:tc vMerge="1">
                  <a:txBody>
                    <a:bodyPr/>
                    <a:lstStyle/>
                    <a:p>
                      <a:endParaRPr lang="zh-CN"/>
                    </a:p>
                  </a:txBody>
                  <a:tcPr/>
                </a:tc>
                <a:tc>
                  <a:txBody>
                    <a:bodyPr/>
                    <a:lstStyle/>
                    <a:p>
                      <a:pPr indent="0" algn="ctr" fontAlgn="auto">
                        <a:lnSpc>
                          <a:spcPts val="1800"/>
                        </a:lnSpc>
                        <a:buNone/>
                      </a:pPr>
                      <a:r>
                        <a:rPr lang="en-US" sz="1600"/>
                        <a:t>水</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取水措施</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3"/>
                  </a:ext>
                </a:extLst>
              </a:tr>
              <a:tr h="334399">
                <a:tc vMerge="1">
                  <a:txBody>
                    <a:bodyPr/>
                    <a:lstStyle/>
                    <a:p>
                      <a:endParaRPr lang="zh-CN"/>
                    </a:p>
                  </a:txBody>
                  <a:tcPr/>
                </a:tc>
                <a:tc>
                  <a:txBody>
                    <a:bodyPr/>
                    <a:lstStyle/>
                    <a:p>
                      <a:pPr indent="0" algn="ctr" fontAlgn="auto">
                        <a:lnSpc>
                          <a:spcPts val="1800"/>
                        </a:lnSpc>
                        <a:buNone/>
                      </a:pPr>
                      <a:r>
                        <a:rPr lang="en-US" sz="1600"/>
                        <a:t>生物多样性</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濒危物种比例自然保护区</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4"/>
                  </a:ext>
                </a:extLst>
              </a:tr>
              <a:tr h="334399">
                <a:tc vMerge="1">
                  <a:txBody>
                    <a:bodyPr/>
                    <a:lstStyle/>
                    <a:p>
                      <a:endParaRPr lang="zh-CN"/>
                    </a:p>
                  </a:txBody>
                  <a:tcPr/>
                </a:tc>
                <a:tc>
                  <a:txBody>
                    <a:bodyPr/>
                    <a:lstStyle/>
                    <a:p>
                      <a:pPr indent="0" algn="ctr" fontAlgn="auto">
                        <a:lnSpc>
                          <a:spcPts val="1800"/>
                        </a:lnSpc>
                        <a:buNone/>
                      </a:pPr>
                      <a:r>
                        <a:rPr lang="en-US" sz="1600"/>
                        <a:t>土地利用</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森林覆盖的土地比例森林占比变化</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5"/>
                  </a:ext>
                </a:extLst>
              </a:tr>
              <a:tr h="334399">
                <a:tc vMerge="1">
                  <a:txBody>
                    <a:bodyPr/>
                    <a:lstStyle/>
                    <a:p>
                      <a:endParaRPr lang="zh-CN"/>
                    </a:p>
                  </a:txBody>
                  <a:tcPr/>
                </a:tc>
                <a:tc>
                  <a:txBody>
                    <a:bodyPr/>
                    <a:lstStyle/>
                    <a:p>
                      <a:pPr indent="0" algn="ctr" fontAlgn="auto">
                        <a:lnSpc>
                          <a:spcPts val="1800"/>
                        </a:lnSpc>
                        <a:buNone/>
                      </a:pPr>
                      <a:r>
                        <a:rPr lang="en-US" sz="1600"/>
                        <a:t>环境压力</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核废物能源消耗</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6"/>
                  </a:ext>
                </a:extLst>
              </a:tr>
              <a:tr h="334399">
                <a:tc rowSpan="2">
                  <a:txBody>
                    <a:bodyPr/>
                    <a:lstStyle/>
                    <a:p>
                      <a:pPr indent="0" algn="ctr" fontAlgn="auto">
                        <a:lnSpc>
                          <a:spcPts val="1800"/>
                        </a:lnSpc>
                        <a:buNone/>
                      </a:pPr>
                      <a:r>
                        <a:rPr lang="en-US" sz="1600" dirty="0" err="1"/>
                        <a:t>制度责任</a:t>
                      </a:r>
                      <a:endParaRPr lang="en-US" altLang="en-US" sz="1600" dirty="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1800"/>
                        </a:lnSpc>
                        <a:buNone/>
                      </a:pPr>
                      <a:r>
                        <a:rPr lang="en-US" sz="1600"/>
                        <a:t>人权</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尊重、保护、促进人权尊重、保护、促进劳工权利</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7"/>
                  </a:ext>
                </a:extLst>
              </a:tr>
              <a:tr h="334399">
                <a:tc vMerge="1">
                  <a:txBody>
                    <a:bodyPr/>
                    <a:lstStyle/>
                    <a:p>
                      <a:endParaRPr lang="zh-CN"/>
                    </a:p>
                  </a:txBody>
                  <a:tcPr/>
                </a:tc>
                <a:tc>
                  <a:txBody>
                    <a:bodyPr/>
                    <a:lstStyle/>
                    <a:p>
                      <a:pPr indent="0" algn="ctr" fontAlgn="auto">
                        <a:lnSpc>
                          <a:spcPts val="1800"/>
                        </a:lnSpc>
                        <a:buNone/>
                      </a:pPr>
                      <a:r>
                        <a:rPr lang="en-US" sz="1600"/>
                        <a:t>民主制度</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政治自由和稳定措施反腐败措施司法独立措施市场监管措施新闻自由措施</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8"/>
                  </a:ext>
                </a:extLst>
              </a:tr>
              <a:tr h="334399">
                <a:tc rowSpan="6">
                  <a:txBody>
                    <a:bodyPr/>
                    <a:lstStyle/>
                    <a:p>
                      <a:pPr indent="0" algn="ctr" fontAlgn="auto">
                        <a:lnSpc>
                          <a:spcPts val="1800"/>
                        </a:lnSpc>
                        <a:buNone/>
                      </a:pPr>
                      <a:r>
                        <a:rPr lang="en-US" sz="1600" dirty="0" err="1"/>
                        <a:t>社会责任</a:t>
                      </a:r>
                      <a:endParaRPr lang="en-US" altLang="en-US" sz="1600" dirty="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1800"/>
                        </a:lnSpc>
                        <a:buNone/>
                      </a:pPr>
                      <a:r>
                        <a:rPr lang="en-US" sz="1600"/>
                        <a:t>社会保福利</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反不平等措施总失业率青年失业</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9"/>
                  </a:ext>
                </a:extLst>
              </a:tr>
              <a:tr h="334399">
                <a:tc vMerge="1">
                  <a:txBody>
                    <a:bodyPr/>
                    <a:lstStyle/>
                    <a:p>
                      <a:endParaRPr lang="zh-CN"/>
                    </a:p>
                  </a:txBody>
                  <a:tcPr/>
                </a:tc>
                <a:tc>
                  <a:txBody>
                    <a:bodyPr/>
                    <a:lstStyle/>
                    <a:p>
                      <a:pPr indent="0" algn="ctr" fontAlgn="auto">
                        <a:lnSpc>
                          <a:spcPts val="1800"/>
                        </a:lnSpc>
                        <a:buNone/>
                      </a:pPr>
                      <a:r>
                        <a:rPr lang="en-US" sz="1600"/>
                        <a:t>教育</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公共教育经费小学教育入学率中学教育入学率</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10"/>
                  </a:ext>
                </a:extLst>
              </a:tr>
              <a:tr h="424687">
                <a:tc vMerge="1">
                  <a:txBody>
                    <a:bodyPr/>
                    <a:lstStyle/>
                    <a:p>
                      <a:endParaRPr lang="zh-CN"/>
                    </a:p>
                  </a:txBody>
                  <a:tcPr/>
                </a:tc>
                <a:tc>
                  <a:txBody>
                    <a:bodyPr/>
                    <a:lstStyle/>
                    <a:p>
                      <a:pPr indent="0" algn="ctr" fontAlgn="auto">
                        <a:lnSpc>
                          <a:spcPts val="1800"/>
                        </a:lnSpc>
                        <a:buNone/>
                      </a:pPr>
                      <a:r>
                        <a:rPr lang="en-US" sz="1600"/>
                        <a:t>健康</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公共卫生支出死亡率（婴儿死亡率、预期寿命）艾滋病流行率结核病流行率和死亡率</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11"/>
                  </a:ext>
                </a:extLst>
              </a:tr>
              <a:tr h="334399">
                <a:tc vMerge="1">
                  <a:txBody>
                    <a:bodyPr/>
                    <a:lstStyle/>
                    <a:p>
                      <a:endParaRPr lang="zh-CN"/>
                    </a:p>
                  </a:txBody>
                  <a:tcPr/>
                </a:tc>
                <a:tc>
                  <a:txBody>
                    <a:bodyPr/>
                    <a:lstStyle/>
                    <a:p>
                      <a:pPr indent="0" algn="ctr" fontAlgn="auto">
                        <a:lnSpc>
                          <a:spcPts val="1800"/>
                        </a:lnSpc>
                        <a:buNone/>
                      </a:pPr>
                      <a:r>
                        <a:rPr lang="en-US" sz="1600"/>
                        <a:t>性别平等</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性别平等妇女权力指数</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12"/>
                  </a:ext>
                </a:extLst>
              </a:tr>
              <a:tr h="334399">
                <a:tc vMerge="1">
                  <a:txBody>
                    <a:bodyPr/>
                    <a:lstStyle/>
                    <a:p>
                      <a:endParaRPr lang="zh-CN"/>
                    </a:p>
                  </a:txBody>
                  <a:tcPr/>
                </a:tc>
                <a:tc>
                  <a:txBody>
                    <a:bodyPr/>
                    <a:lstStyle/>
                    <a:p>
                      <a:pPr indent="0" algn="ctr" fontAlgn="auto">
                        <a:lnSpc>
                          <a:spcPts val="1800"/>
                        </a:lnSpc>
                        <a:buNone/>
                      </a:pPr>
                      <a:r>
                        <a:rPr lang="en-US" sz="1600"/>
                        <a:t>发展援助</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a:t>发展援助措施</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13"/>
                  </a:ext>
                </a:extLst>
              </a:tr>
              <a:tr h="334399">
                <a:tc vMerge="1">
                  <a:txBody>
                    <a:bodyPr/>
                    <a:lstStyle/>
                    <a:p>
                      <a:endParaRPr lang="zh-CN"/>
                    </a:p>
                  </a:txBody>
                  <a:tcPr/>
                </a:tc>
                <a:tc>
                  <a:txBody>
                    <a:bodyPr/>
                    <a:lstStyle/>
                    <a:p>
                      <a:pPr indent="0" algn="ctr" fontAlgn="auto">
                        <a:lnSpc>
                          <a:spcPts val="1800"/>
                        </a:lnSpc>
                        <a:buNone/>
                      </a:pPr>
                      <a:r>
                        <a:rPr lang="en-US" sz="1600"/>
                        <a:t>安全政策</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fontAlgn="auto">
                        <a:lnSpc>
                          <a:spcPts val="1800"/>
                        </a:lnSpc>
                        <a:buNone/>
                      </a:pPr>
                      <a:r>
                        <a:rPr lang="en-US" sz="1600" dirty="0" err="1"/>
                        <a:t>国际公约参与</a:t>
                      </a:r>
                      <a:endParaRPr lang="en-US" altLang="en-US" sz="1600" dirty="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68738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国家层面的</a:t>
            </a:r>
            <a:r>
              <a:rPr lang="en-US" altLang="zh-CN" dirty="0"/>
              <a:t>ESG</a:t>
            </a:r>
            <a:r>
              <a:rPr lang="zh-CN" altLang="en-US" dirty="0"/>
              <a:t>评价体系</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538237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国家</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评价体系特点</a:t>
            </a: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首先，国家与地区已充分认识主权</a:t>
            </a:r>
            <a:r>
              <a:rPr lang="en-US" altLang="zh-CN"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框架的重要性</a:t>
            </a: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，推动低碳转型高质量发展。</a:t>
            </a:r>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相关部门应当积极关注国家层面</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b="1" dirty="0">
                <a:latin typeface="微软雅黑" panose="020B0503020204020204" pitchFamily="34" charset="-122"/>
                <a:ea typeface="微软雅黑" panose="020B0503020204020204" pitchFamily="34" charset="-122"/>
                <a:cs typeface="Times New Roman" panose="02020603050405020304" pitchFamily="18" charset="0"/>
              </a:rPr>
              <a:t>评价框架</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，同时加强数据基础设施建设，通过数字化、智能化平台等手段提高包括环境数据在内的国家层面</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数据的可得性，完善数据准确度与颗粒度；</a:t>
            </a:r>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强化国家间或地区间</a:t>
            </a:r>
            <a:r>
              <a:rPr lang="zh-CN" altLang="en-US" b="1" dirty="0">
                <a:latin typeface="微软雅黑" panose="020B0503020204020204" pitchFamily="34" charset="-122"/>
                <a:ea typeface="微软雅黑" panose="020B0503020204020204" pitchFamily="34" charset="-122"/>
                <a:cs typeface="Times New Roman" panose="02020603050405020304" pitchFamily="18" charset="0"/>
              </a:rPr>
              <a:t>数据共享机制</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，在保障数据安全的前提下，推进数据的透明度；</a:t>
            </a:r>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结合</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评价优化</a:t>
            </a:r>
            <a:r>
              <a:rPr lang="zh-CN" altLang="en-US" b="1" dirty="0">
                <a:latin typeface="微软雅黑" panose="020B0503020204020204" pitchFamily="34" charset="-122"/>
                <a:ea typeface="微软雅黑" panose="020B0503020204020204" pitchFamily="34" charset="-122"/>
                <a:cs typeface="Times New Roman" panose="02020603050405020304" pitchFamily="18" charset="0"/>
              </a:rPr>
              <a:t>税收制度与监管政策</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，引导资本流向可持续发展领域。</a:t>
            </a:r>
          </a:p>
          <a:p>
            <a:pPr marL="800100" lvl="1" indent="-342900">
              <a:lnSpc>
                <a:spcPct val="150000"/>
              </a:lnSpc>
              <a:buFont typeface="Wingdings" panose="05000000000000000000" pitchFamily="2" charset="2"/>
              <a:buChar char="n"/>
              <a:defRPr/>
            </a:pP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其次，国家与组织之间的推进</a:t>
            </a:r>
            <a:r>
              <a:rPr lang="en-US" altLang="zh-CN"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领域共识</a:t>
            </a: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，提高全球可持续治理效能的力度仍有所欠缺。</a:t>
            </a:r>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发达国家与发展中国家应当</a:t>
            </a:r>
            <a:r>
              <a:rPr lang="zh-CN" altLang="en-US" b="1" dirty="0">
                <a:latin typeface="微软雅黑" panose="020B0503020204020204" pitchFamily="34" charset="-122"/>
                <a:ea typeface="微软雅黑" panose="020B0503020204020204" pitchFamily="34" charset="-122"/>
                <a:cs typeface="Times New Roman" panose="02020603050405020304" pitchFamily="18" charset="0"/>
              </a:rPr>
              <a:t>合作</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加强</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规则（包括主权</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评价标准）的研制，</a:t>
            </a:r>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并充分考虑发展中国家的</a:t>
            </a:r>
            <a:r>
              <a:rPr lang="zh-CN" altLang="en-US" b="1" dirty="0">
                <a:latin typeface="微软雅黑" panose="020B0503020204020204" pitchFamily="34" charset="-122"/>
                <a:ea typeface="微软雅黑" panose="020B0503020204020204" pitchFamily="34" charset="-122"/>
                <a:cs typeface="Times New Roman" panose="02020603050405020304" pitchFamily="18" charset="0"/>
              </a:rPr>
              <a:t>现实情况</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与发展空间；</a:t>
            </a:r>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公共部门与私营部门合作构建活跃的</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投融资市场，增强可持续投融资的</a:t>
            </a:r>
            <a:r>
              <a:rPr lang="zh-CN" altLang="en-US" b="1" dirty="0">
                <a:latin typeface="微软雅黑" panose="020B0503020204020204" pitchFamily="34" charset="-122"/>
                <a:ea typeface="微软雅黑" panose="020B0503020204020204" pitchFamily="34" charset="-122"/>
                <a:cs typeface="Times New Roman" panose="02020603050405020304" pitchFamily="18" charset="0"/>
              </a:rPr>
              <a:t>跨境资本流动</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a:t>
            </a:r>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国际组织与发达国家</a:t>
            </a:r>
            <a:r>
              <a:rPr lang="zh-CN" altLang="en-US" b="1" dirty="0">
                <a:latin typeface="微软雅黑" panose="020B0503020204020204" pitchFamily="34" charset="-122"/>
                <a:ea typeface="微软雅黑" panose="020B0503020204020204" pitchFamily="34" charset="-122"/>
                <a:cs typeface="Times New Roman" panose="02020603050405020304" pitchFamily="18" charset="0"/>
              </a:rPr>
              <a:t>合作支持发展中国家</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全面可持续发展。</a:t>
            </a:r>
          </a:p>
          <a:p>
            <a:pPr marL="800100" lvl="1" indent="-342900">
              <a:lnSpc>
                <a:spcPct val="150000"/>
              </a:lnSpc>
              <a:buFont typeface="Wingdings" panose="05000000000000000000" pitchFamily="2" charset="2"/>
              <a:buChar char="n"/>
              <a:defRPr/>
            </a:pPr>
            <a:endParaRPr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533652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国家层面的</a:t>
            </a:r>
            <a:r>
              <a:rPr lang="en-US" altLang="zh-CN" dirty="0"/>
              <a:t>ESG</a:t>
            </a:r>
            <a:r>
              <a:rPr lang="zh-CN" altLang="en-US" dirty="0"/>
              <a:t>评价体系</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5768054"/>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国家</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评价体系特点</a:t>
            </a: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再次，尽管投资者已认识到了可持续投资理念的重要性并持续促进</a:t>
            </a:r>
            <a:r>
              <a:rPr lang="en-US" altLang="zh-CN"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投融资发展，但在考虑企业</a:t>
            </a:r>
            <a:r>
              <a:rPr lang="en-US" altLang="zh-CN"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表现时</a:t>
            </a: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国家层面</a:t>
            </a: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的</a:t>
            </a:r>
            <a:r>
              <a:rPr lang="en-US" altLang="zh-CN"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表现仍常被忽略。</a:t>
            </a:r>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投资者（尤其是机构投资者）应当树立双重投资目标，综合考虑投资活动的财务重要性与外部重要性，从而更准确地判定短期、中期、长期的风险与机遇；</a:t>
            </a:r>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科学合理使用主权</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数据，探索用于主权债券投融资、气候基金投融资、可持续股权投融资等多种决策参考。</a:t>
            </a:r>
          </a:p>
          <a:p>
            <a:pPr marL="800100" lvl="1" indent="-342900">
              <a:lnSpc>
                <a:spcPct val="150000"/>
              </a:lnSpc>
              <a:buFont typeface="Wingdings" panose="05000000000000000000" pitchFamily="2" charset="2"/>
              <a:buChar char="n"/>
              <a:defRPr/>
            </a:pP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最后，评级机构及相关第三方机构对主权</a:t>
            </a:r>
            <a:r>
              <a:rPr lang="en-US" altLang="zh-CN"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评估框架及评价结果的</a:t>
            </a: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可靠性与适用性</a:t>
            </a: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较企业层面的</a:t>
            </a:r>
            <a:r>
              <a:rPr lang="en-US" altLang="zh-CN"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评级体系存在较大差距。</a:t>
            </a:r>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评级机构在原有企业主体评价的基础上应尽快适应或增强主权</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评价方式，科学完善指标体系与取值方法；</a:t>
            </a:r>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深度研究发展中国家实际，减少收入偏差造成的主权</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评价负向影响，提高评价结果的实质促进成效</a:t>
            </a:r>
            <a:endParaRPr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86616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公司层面的</a:t>
            </a:r>
            <a:r>
              <a:rPr lang="en-US" altLang="zh-CN" dirty="0"/>
              <a:t>ESG</a:t>
            </a:r>
            <a:r>
              <a:rPr lang="zh-CN" altLang="en-US" dirty="0"/>
              <a:t>评价体系</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252004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明晟的公司</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评价体系</a:t>
            </a:r>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明晟</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评级覆盖了全球</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8500</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多家公司、</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14000</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家发行人以及超过</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68</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万种股票和固定收益证券。其</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评价体系包含</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3</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个一级支柱、</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10</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个二级主题指标、</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33</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个三级关键问题指标和</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1000</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多个具体数据点。</a:t>
            </a:r>
          </a:p>
          <a:p>
            <a:pPr marL="800100" lvl="1" indent="-342900">
              <a:lnSpc>
                <a:spcPct val="150000"/>
              </a:lnSpc>
              <a:buFont typeface="Wingdings" panose="05000000000000000000" pitchFamily="2" charset="2"/>
              <a:buChar char="n"/>
              <a:defRPr/>
            </a:pP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3" name="表格 2">
            <a:extLst>
              <a:ext uri="{FF2B5EF4-FFF2-40B4-BE49-F238E27FC236}">
                <a16:creationId xmlns:a16="http://schemas.microsoft.com/office/drawing/2014/main" id="{BD7F6BEB-AEE9-B5F5-60C7-CEF66CFEABF2}"/>
              </a:ext>
            </a:extLst>
          </p:cNvPr>
          <p:cNvGraphicFramePr/>
          <p:nvPr>
            <p:custDataLst>
              <p:tags r:id="rId1"/>
            </p:custDataLst>
          </p:nvPr>
        </p:nvGraphicFramePr>
        <p:xfrm>
          <a:off x="1209344" y="3115178"/>
          <a:ext cx="10132060" cy="3489198"/>
        </p:xfrm>
        <a:graphic>
          <a:graphicData uri="http://schemas.openxmlformats.org/drawingml/2006/table">
            <a:tbl>
              <a:tblPr firstRow="1">
                <a:tableStyleId>{B301B821-A1FF-4177-AEE7-76D212191A09}</a:tableStyleId>
              </a:tblPr>
              <a:tblGrid>
                <a:gridCol w="1163955">
                  <a:extLst>
                    <a:ext uri="{9D8B030D-6E8A-4147-A177-3AD203B41FA5}">
                      <a16:colId xmlns:a16="http://schemas.microsoft.com/office/drawing/2014/main" val="20000"/>
                    </a:ext>
                  </a:extLst>
                </a:gridCol>
                <a:gridCol w="1899920">
                  <a:extLst>
                    <a:ext uri="{9D8B030D-6E8A-4147-A177-3AD203B41FA5}">
                      <a16:colId xmlns:a16="http://schemas.microsoft.com/office/drawing/2014/main" val="20001"/>
                    </a:ext>
                  </a:extLst>
                </a:gridCol>
                <a:gridCol w="7068185">
                  <a:extLst>
                    <a:ext uri="{9D8B030D-6E8A-4147-A177-3AD203B41FA5}">
                      <a16:colId xmlns:a16="http://schemas.microsoft.com/office/drawing/2014/main" val="20002"/>
                    </a:ext>
                  </a:extLst>
                </a:gridCol>
              </a:tblGrid>
              <a:tr h="310515">
                <a:tc>
                  <a:txBody>
                    <a:bodyPr/>
                    <a:lstStyle/>
                    <a:p>
                      <a:pPr indent="0" algn="ctr" fontAlgn="auto">
                        <a:lnSpc>
                          <a:spcPts val="2820"/>
                        </a:lnSpc>
                        <a:buNone/>
                      </a:pPr>
                      <a:r>
                        <a:rPr lang="en-US" sz="1600" b="1"/>
                        <a:t>一级指标</a:t>
                      </a:r>
                      <a:endParaRPr lang="en-US" altLang="en-US" sz="1600" b="1">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b="1" dirty="0" err="1"/>
                        <a:t>二级指标</a:t>
                      </a:r>
                      <a:endParaRPr lang="en-US" altLang="en-US" sz="1600" b="1" dirty="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b="1" dirty="0" err="1"/>
                        <a:t>三级指标</a:t>
                      </a:r>
                      <a:endParaRPr lang="en-US" altLang="en-US" sz="1600" b="1" dirty="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0"/>
                  </a:ext>
                </a:extLst>
              </a:tr>
              <a:tr h="309880">
                <a:tc rowSpan="4">
                  <a:txBody>
                    <a:bodyPr/>
                    <a:lstStyle/>
                    <a:p>
                      <a:pPr indent="0" algn="ctr" fontAlgn="auto">
                        <a:lnSpc>
                          <a:spcPts val="2820"/>
                        </a:lnSpc>
                        <a:buNone/>
                      </a:pPr>
                      <a:r>
                        <a:rPr lang="en-US" sz="1600"/>
                        <a:t>环境</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a:t>气候变化</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dirty="0" err="1"/>
                        <a:t>碳排放、产品碳足迹、融资环境影响、气候变化脆弱性</a:t>
                      </a:r>
                      <a:endParaRPr lang="en-US" altLang="en-US" sz="1600" dirty="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1"/>
                  </a:ext>
                </a:extLst>
              </a:tr>
              <a:tr h="311150">
                <a:tc vMerge="1">
                  <a:txBody>
                    <a:bodyPr/>
                    <a:lstStyle/>
                    <a:p>
                      <a:endParaRPr lang="zh-CN"/>
                    </a:p>
                  </a:txBody>
                  <a:tcPr/>
                </a:tc>
                <a:tc>
                  <a:txBody>
                    <a:bodyPr/>
                    <a:lstStyle/>
                    <a:p>
                      <a:pPr indent="0" algn="ctr" fontAlgn="auto">
                        <a:lnSpc>
                          <a:spcPts val="2820"/>
                        </a:lnSpc>
                        <a:buNone/>
                      </a:pPr>
                      <a:r>
                        <a:rPr lang="en-US" sz="1600"/>
                        <a:t>自然资本</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a:t>用水问题、生物多样性和土地利用、原材料采购</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2"/>
                  </a:ext>
                </a:extLst>
              </a:tr>
              <a:tr h="310515">
                <a:tc vMerge="1">
                  <a:txBody>
                    <a:bodyPr/>
                    <a:lstStyle/>
                    <a:p>
                      <a:endParaRPr lang="zh-CN"/>
                    </a:p>
                  </a:txBody>
                  <a:tcPr/>
                </a:tc>
                <a:tc>
                  <a:txBody>
                    <a:bodyPr/>
                    <a:lstStyle/>
                    <a:p>
                      <a:pPr indent="0" algn="ctr" fontAlgn="auto">
                        <a:lnSpc>
                          <a:spcPts val="2820"/>
                        </a:lnSpc>
                        <a:buNone/>
                      </a:pPr>
                      <a:r>
                        <a:rPr lang="en-US" sz="1600"/>
                        <a:t>污染和废弃物</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a:t>有毒排放和废弃物、包装材料和废弃物、电子废弃物</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3"/>
                  </a:ext>
                </a:extLst>
              </a:tr>
              <a:tr h="309880">
                <a:tc vMerge="1">
                  <a:txBody>
                    <a:bodyPr/>
                    <a:lstStyle/>
                    <a:p>
                      <a:endParaRPr lang="zh-CN"/>
                    </a:p>
                  </a:txBody>
                  <a:tcPr/>
                </a:tc>
                <a:tc>
                  <a:txBody>
                    <a:bodyPr/>
                    <a:lstStyle/>
                    <a:p>
                      <a:pPr indent="0" algn="ctr" fontAlgn="auto">
                        <a:lnSpc>
                          <a:spcPts val="2820"/>
                        </a:lnSpc>
                        <a:buNone/>
                      </a:pPr>
                      <a:r>
                        <a:rPr lang="en-US" sz="1600"/>
                        <a:t>环境机会</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a:t>清洁技术机会、绿色建筑机会、可再生能源机会</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4"/>
                  </a:ext>
                </a:extLst>
              </a:tr>
              <a:tr h="337820">
                <a:tc rowSpan="4">
                  <a:txBody>
                    <a:bodyPr/>
                    <a:lstStyle/>
                    <a:p>
                      <a:pPr indent="0" algn="ctr" fontAlgn="auto">
                        <a:lnSpc>
                          <a:spcPts val="2820"/>
                        </a:lnSpc>
                        <a:buNone/>
                      </a:pPr>
                      <a:r>
                        <a:rPr lang="en-US" sz="1600"/>
                        <a:t>社会</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a:t>人力资本</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a:t>劳动力管理、健康与安全、人力资本发展、供应链劳动力标准</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5"/>
                  </a:ext>
                </a:extLst>
              </a:tr>
              <a:tr h="315595">
                <a:tc vMerge="1">
                  <a:txBody>
                    <a:bodyPr/>
                    <a:lstStyle/>
                    <a:p>
                      <a:endParaRPr lang="zh-CN"/>
                    </a:p>
                  </a:txBody>
                  <a:tcPr/>
                </a:tc>
                <a:tc>
                  <a:txBody>
                    <a:bodyPr/>
                    <a:lstStyle/>
                    <a:p>
                      <a:pPr indent="0" algn="ctr" fontAlgn="auto">
                        <a:lnSpc>
                          <a:spcPts val="2820"/>
                        </a:lnSpc>
                        <a:buNone/>
                      </a:pPr>
                      <a:r>
                        <a:rPr lang="en-US" sz="1600"/>
                        <a:t>产品责任</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a:t>产品安全和质量、化学品安全、消费者金融保护、隐私与数据安全、责任投资</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6"/>
                  </a:ext>
                </a:extLst>
              </a:tr>
              <a:tr h="310515">
                <a:tc vMerge="1">
                  <a:txBody>
                    <a:bodyPr/>
                    <a:lstStyle/>
                    <a:p>
                      <a:endParaRPr lang="zh-CN"/>
                    </a:p>
                  </a:txBody>
                  <a:tcPr/>
                </a:tc>
                <a:tc>
                  <a:txBody>
                    <a:bodyPr/>
                    <a:lstStyle/>
                    <a:p>
                      <a:pPr indent="0" algn="ctr" fontAlgn="auto">
                        <a:lnSpc>
                          <a:spcPts val="2820"/>
                        </a:lnSpc>
                        <a:buNone/>
                      </a:pPr>
                      <a:r>
                        <a:rPr lang="en-US" sz="1600"/>
                        <a:t>利益相关者异议</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a:t>争议性采购、社区关系</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7"/>
                  </a:ext>
                </a:extLst>
              </a:tr>
              <a:tr h="311150">
                <a:tc vMerge="1">
                  <a:txBody>
                    <a:bodyPr/>
                    <a:lstStyle/>
                    <a:p>
                      <a:endParaRPr lang="zh-CN"/>
                    </a:p>
                  </a:txBody>
                  <a:tcPr/>
                </a:tc>
                <a:tc>
                  <a:txBody>
                    <a:bodyPr/>
                    <a:lstStyle/>
                    <a:p>
                      <a:pPr indent="0" algn="ctr" fontAlgn="auto">
                        <a:lnSpc>
                          <a:spcPts val="2820"/>
                        </a:lnSpc>
                        <a:buNone/>
                      </a:pPr>
                      <a:r>
                        <a:rPr lang="en-US" sz="1600"/>
                        <a:t>社会机会</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a:t>融资渠道、卫生保健渠道、营养与健康机会</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8"/>
                  </a:ext>
                </a:extLst>
              </a:tr>
              <a:tr h="309880">
                <a:tc rowSpan="2">
                  <a:txBody>
                    <a:bodyPr/>
                    <a:lstStyle/>
                    <a:p>
                      <a:pPr indent="0" algn="ctr" fontAlgn="auto">
                        <a:lnSpc>
                          <a:spcPts val="2820"/>
                        </a:lnSpc>
                        <a:buNone/>
                      </a:pPr>
                      <a:r>
                        <a:rPr lang="en-US" sz="1600"/>
                        <a:t>治理</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a:t>公司治理</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a:t>所有权和控制权、董事会、薪酬、会计</a:t>
                      </a:r>
                      <a:endParaRPr lang="en-US" altLang="en-US" sz="16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9"/>
                  </a:ext>
                </a:extLst>
              </a:tr>
              <a:tr h="310515">
                <a:tc vMerge="1">
                  <a:txBody>
                    <a:bodyPr/>
                    <a:lstStyle/>
                    <a:p>
                      <a:endParaRPr lang="zh-CN"/>
                    </a:p>
                  </a:txBody>
                  <a:tcPr/>
                </a:tc>
                <a:tc>
                  <a:txBody>
                    <a:bodyPr/>
                    <a:lstStyle/>
                    <a:p>
                      <a:pPr indent="0" algn="ctr" fontAlgn="auto">
                        <a:lnSpc>
                          <a:spcPts val="2820"/>
                        </a:lnSpc>
                        <a:buNone/>
                      </a:pPr>
                      <a:r>
                        <a:rPr lang="en-US" sz="1600"/>
                        <a:t>公司行为</a:t>
                      </a:r>
                      <a:endParaRPr lang="en-US" altLang="en-US" sz="16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fontAlgn="auto">
                        <a:lnSpc>
                          <a:spcPts val="2820"/>
                        </a:lnSpc>
                        <a:buNone/>
                      </a:pPr>
                      <a:r>
                        <a:rPr lang="en-US" sz="1600" dirty="0" err="1"/>
                        <a:t>商业伦理、税务透明度</a:t>
                      </a:r>
                      <a:endParaRPr lang="en-US" altLang="en-US" sz="1600" dirty="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51227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公司层面的</a:t>
            </a:r>
            <a:r>
              <a:rPr lang="en-US" altLang="zh-CN" dirty="0"/>
              <a:t>ESG</a:t>
            </a:r>
            <a:r>
              <a:rPr lang="zh-CN" altLang="en-US" dirty="0"/>
              <a:t>评价体系</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252004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标普的公司</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评价体系</a:t>
            </a:r>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标普全球</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评分衡量公司在关键的</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风险和机遇方面的暴露和表现、公开披露的质量和完整性，以及对新兴但未充分报道的</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问题的认知。评价结果采用</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0</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到</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100</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的评分标尺，其中</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100</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表示最高分。</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评价体系包含了与财务相关的或对利益相关者有重要意义的可持续性主题。</a:t>
            </a: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4" name="表格 3">
            <a:extLst>
              <a:ext uri="{FF2B5EF4-FFF2-40B4-BE49-F238E27FC236}">
                <a16:creationId xmlns:a16="http://schemas.microsoft.com/office/drawing/2014/main" id="{AB823A0A-B88B-C5C0-42AD-5308FDD8366E}"/>
              </a:ext>
            </a:extLst>
          </p:cNvPr>
          <p:cNvGraphicFramePr/>
          <p:nvPr>
            <p:custDataLst>
              <p:tags r:id="rId1"/>
            </p:custDataLst>
          </p:nvPr>
        </p:nvGraphicFramePr>
        <p:xfrm>
          <a:off x="226377" y="3463925"/>
          <a:ext cx="11739245" cy="3256915"/>
        </p:xfrm>
        <a:graphic>
          <a:graphicData uri="http://schemas.openxmlformats.org/drawingml/2006/table">
            <a:tbl>
              <a:tblPr firstRow="1" firstCol="1">
                <a:tableStyleId>{B301B821-A1FF-4177-AEE7-76D212191A09}</a:tableStyleId>
              </a:tblPr>
              <a:tblGrid>
                <a:gridCol w="1517015">
                  <a:extLst>
                    <a:ext uri="{9D8B030D-6E8A-4147-A177-3AD203B41FA5}">
                      <a16:colId xmlns:a16="http://schemas.microsoft.com/office/drawing/2014/main" val="20000"/>
                    </a:ext>
                  </a:extLst>
                </a:gridCol>
                <a:gridCol w="10222230">
                  <a:extLst>
                    <a:ext uri="{9D8B030D-6E8A-4147-A177-3AD203B41FA5}">
                      <a16:colId xmlns:a16="http://schemas.microsoft.com/office/drawing/2014/main" val="20001"/>
                    </a:ext>
                  </a:extLst>
                </a:gridCol>
              </a:tblGrid>
              <a:tr h="479425">
                <a:tc>
                  <a:txBody>
                    <a:bodyPr/>
                    <a:lstStyle/>
                    <a:p>
                      <a:pPr algn="ctr">
                        <a:lnSpc>
                          <a:spcPts val="2820"/>
                        </a:lnSpc>
                        <a:buClrTx/>
                        <a:buSzTx/>
                        <a:buFontTx/>
                        <a:buNone/>
                      </a:pPr>
                      <a:r>
                        <a:rPr lang="en-US" sz="1900" b="1"/>
                        <a:t>一级指标</a:t>
                      </a:r>
                      <a:endParaRPr lang="en-US" sz="1900" b="1">
                        <a:latin typeface="微软雅黑" panose="020B0503020204020204" pitchFamily="34" charset="-122"/>
                        <a:ea typeface="微软雅黑" panose="020B0503020204020204" pitchFamily="34" charset="-122"/>
                      </a:endParaRPr>
                    </a:p>
                  </a:txBody>
                  <a:tcPr marL="68580" marR="68580" marT="0" marB="0" anchor="ctr"/>
                </a:tc>
                <a:tc>
                  <a:txBody>
                    <a:bodyPr/>
                    <a:lstStyle/>
                    <a:p>
                      <a:pPr algn="ctr">
                        <a:lnSpc>
                          <a:spcPts val="2820"/>
                        </a:lnSpc>
                        <a:buClrTx/>
                        <a:buSzTx/>
                        <a:buFontTx/>
                        <a:buNone/>
                      </a:pPr>
                      <a:r>
                        <a:rPr lang="en-US" sz="1900" b="1" dirty="0" err="1"/>
                        <a:t>二级指标</a:t>
                      </a:r>
                      <a:endParaRPr lang="en-US" sz="1900" b="1" dirty="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0"/>
                  </a:ext>
                </a:extLst>
              </a:tr>
              <a:tr h="537210">
                <a:tc>
                  <a:txBody>
                    <a:bodyPr/>
                    <a:lstStyle/>
                    <a:p>
                      <a:pPr algn="ctr">
                        <a:lnSpc>
                          <a:spcPts val="2820"/>
                        </a:lnSpc>
                        <a:buClrTx/>
                        <a:buSzTx/>
                        <a:buFontTx/>
                        <a:buNone/>
                      </a:pPr>
                      <a:r>
                        <a:rPr lang="en-US" sz="1900"/>
                        <a:t>环境</a:t>
                      </a:r>
                      <a:endParaRPr lang="en-US" sz="1900">
                        <a:latin typeface="微软雅黑" panose="020B0503020204020204" pitchFamily="34" charset="-122"/>
                        <a:ea typeface="微软雅黑" panose="020B0503020204020204" pitchFamily="34" charset="-122"/>
                      </a:endParaRPr>
                    </a:p>
                  </a:txBody>
                  <a:tcPr marL="68580" marR="68580" marT="0" marB="0" anchor="ctr"/>
                </a:tc>
                <a:tc>
                  <a:txBody>
                    <a:bodyPr/>
                    <a:lstStyle/>
                    <a:p>
                      <a:pPr algn="l">
                        <a:lnSpc>
                          <a:spcPts val="2820"/>
                        </a:lnSpc>
                        <a:buClrTx/>
                        <a:buSzTx/>
                        <a:buFontTx/>
                        <a:buNone/>
                      </a:pPr>
                      <a:r>
                        <a:rPr lang="en-US" sz="1900"/>
                        <a:t>气候战略、环境政策和管理体系、环境报告、运营生态效率、产品管理</a:t>
                      </a:r>
                      <a:endParaRPr lang="en-US" sz="19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1"/>
                  </a:ext>
                </a:extLst>
              </a:tr>
              <a:tr h="1061720">
                <a:tc>
                  <a:txBody>
                    <a:bodyPr/>
                    <a:lstStyle/>
                    <a:p>
                      <a:pPr algn="ctr">
                        <a:lnSpc>
                          <a:spcPts val="2820"/>
                        </a:lnSpc>
                        <a:buClrTx/>
                        <a:buSzTx/>
                        <a:buFontTx/>
                        <a:buNone/>
                      </a:pPr>
                      <a:r>
                        <a:rPr lang="en-US" sz="1900"/>
                        <a:t>社会</a:t>
                      </a:r>
                      <a:endParaRPr lang="en-US" sz="1900">
                        <a:latin typeface="微软雅黑" panose="020B0503020204020204" pitchFamily="34" charset="-122"/>
                        <a:ea typeface="微软雅黑" panose="020B0503020204020204" pitchFamily="34" charset="-122"/>
                      </a:endParaRPr>
                    </a:p>
                  </a:txBody>
                  <a:tcPr marL="68580" marR="68580" marT="0" marB="0" anchor="ctr"/>
                </a:tc>
                <a:tc>
                  <a:txBody>
                    <a:bodyPr/>
                    <a:lstStyle/>
                    <a:p>
                      <a:pPr algn="l">
                        <a:lnSpc>
                          <a:spcPts val="2820"/>
                        </a:lnSpc>
                        <a:buClrTx/>
                        <a:buSzTx/>
                        <a:buFontTx/>
                        <a:buNone/>
                      </a:pPr>
                      <a:r>
                        <a:rPr lang="en-US" sz="1900"/>
                        <a:t>解决成本负担、企业公民和慈善事业、金融包容性、健康成果贡献、人力资本发展、人权、劳动力实践指标、职业健康与安全、社会报告、改善药品或产品获取的战略、人才吸引和保留</a:t>
                      </a:r>
                      <a:endParaRPr lang="en-US" sz="19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2"/>
                  </a:ext>
                </a:extLst>
              </a:tr>
              <a:tr h="1178560">
                <a:tc>
                  <a:txBody>
                    <a:bodyPr/>
                    <a:lstStyle/>
                    <a:p>
                      <a:pPr algn="ctr">
                        <a:lnSpc>
                          <a:spcPts val="2820"/>
                        </a:lnSpc>
                        <a:buClrTx/>
                        <a:buSzTx/>
                        <a:buFontTx/>
                        <a:buNone/>
                      </a:pPr>
                      <a:r>
                        <a:rPr lang="en-US" sz="1900"/>
                        <a:t>治理和经济</a:t>
                      </a:r>
                      <a:endParaRPr lang="en-US" sz="1900">
                        <a:latin typeface="微软雅黑" panose="020B0503020204020204" pitchFamily="34" charset="-122"/>
                        <a:ea typeface="微软雅黑" panose="020B0503020204020204" pitchFamily="34" charset="-122"/>
                      </a:endParaRPr>
                    </a:p>
                  </a:txBody>
                  <a:tcPr marL="68580" marR="68580" marT="0" marB="0" anchor="ctr"/>
                </a:tc>
                <a:tc>
                  <a:txBody>
                    <a:bodyPr/>
                    <a:lstStyle/>
                    <a:p>
                      <a:pPr algn="l">
                        <a:lnSpc>
                          <a:spcPts val="2820"/>
                        </a:lnSpc>
                        <a:buClrTx/>
                        <a:buSzTx/>
                        <a:buFontTx/>
                        <a:buNone/>
                      </a:pPr>
                      <a:r>
                        <a:rPr lang="en-US" sz="1900" dirty="0" err="1"/>
                        <a:t>反犯罪政策和措施、商业行为准则、公司治理、客户关系管理、金融稳定性和系统性风险、信息</a:t>
                      </a:r>
                      <a:r>
                        <a:rPr lang="en-US" sz="1900" dirty="0"/>
                        <a:t>/网络安全和系统可用性、创新管理、营销实践、重要性、政策影响、隐私保护、产品质量和召回管理、风险和危机管理、新兴市场战略、供应链管理</a:t>
                      </a:r>
                      <a:endParaRPr lang="en-US" sz="1900" dirty="0">
                        <a:latin typeface="微软雅黑" panose="020B0503020204020204" pitchFamily="34" charset="-122"/>
                        <a:ea typeface="微软雅黑" panose="020B0503020204020204" pitchFamily="34" charset="-122"/>
                        <a:cs typeface="微软雅黑" panose="020B0503020204020204" pitchFamily="34" charset="-122"/>
                      </a:endParaRPr>
                    </a:p>
                  </a:txBody>
                  <a:tcPr marL="68580" marR="68580" marT="0"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6463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688632" y="2810675"/>
            <a:ext cx="5368250" cy="997615"/>
          </a:xfrm>
        </p:spPr>
        <p:txBody>
          <a:bodyPr wrap="square">
            <a:noAutofit/>
          </a:bodyPr>
          <a:lstStyle/>
          <a:p>
            <a:pPr lvl="0">
              <a:lnSpc>
                <a:spcPct val="150000"/>
              </a:lnSpc>
            </a:pPr>
            <a:r>
              <a:rPr lang="zh-CN" altLang="en-US" dirty="0"/>
              <a:t>第十五章</a:t>
            </a:r>
            <a:br>
              <a:rPr lang="en-US" altLang="zh-CN" dirty="0"/>
            </a:br>
            <a:r>
              <a:rPr lang="zh-CN" altLang="en-US" dirty="0"/>
              <a:t>环境、社会与治理体系</a:t>
            </a:r>
            <a:endParaRPr lang="en-US" dirty="0"/>
          </a:p>
        </p:txBody>
      </p:sp>
    </p:spTree>
    <p:custDataLst>
      <p:tags r:id="rId1"/>
    </p:custDataLst>
    <p:extLst>
      <p:ext uri="{BB962C8B-B14F-4D97-AF65-F5344CB8AC3E}">
        <p14:creationId xmlns:p14="http://schemas.microsoft.com/office/powerpoint/2010/main" val="1362862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公司层面的</a:t>
            </a:r>
            <a:r>
              <a:rPr lang="en-US" altLang="zh-CN" dirty="0"/>
              <a:t>ESG</a:t>
            </a:r>
            <a:r>
              <a:rPr lang="zh-CN" altLang="en-US" dirty="0"/>
              <a:t>评价体系</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197695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中债的公司</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评价体系</a:t>
            </a:r>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中债</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评价体系包括</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3</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个一级支柱、</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14</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个二级主题、</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39</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个三级指标以及超过</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160</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个四级底层指标。下表展示了中债的</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指标体系。综合得分和分项得分的范围为</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到</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10</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分，其中</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10</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分说明发债主体</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表现最好</a:t>
            </a: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3" name="表格 2">
            <a:extLst>
              <a:ext uri="{FF2B5EF4-FFF2-40B4-BE49-F238E27FC236}">
                <a16:creationId xmlns:a16="http://schemas.microsoft.com/office/drawing/2014/main" id="{ED9EA6E2-125D-D256-850F-16F6F077B1A7}"/>
              </a:ext>
            </a:extLst>
          </p:cNvPr>
          <p:cNvGraphicFramePr/>
          <p:nvPr>
            <p:custDataLst>
              <p:tags r:id="rId1"/>
            </p:custDataLst>
          </p:nvPr>
        </p:nvGraphicFramePr>
        <p:xfrm>
          <a:off x="1528550" y="2944827"/>
          <a:ext cx="9538835" cy="3872440"/>
        </p:xfrm>
        <a:graphic>
          <a:graphicData uri="http://schemas.openxmlformats.org/drawingml/2006/table">
            <a:tbl>
              <a:tblPr firstRow="1">
                <a:tableStyleId>{B301B821-A1FF-4177-AEE7-76D212191A09}</a:tableStyleId>
              </a:tblPr>
              <a:tblGrid>
                <a:gridCol w="845552">
                  <a:extLst>
                    <a:ext uri="{9D8B030D-6E8A-4147-A177-3AD203B41FA5}">
                      <a16:colId xmlns:a16="http://schemas.microsoft.com/office/drawing/2014/main" val="20000"/>
                    </a:ext>
                  </a:extLst>
                </a:gridCol>
                <a:gridCol w="1713153">
                  <a:extLst>
                    <a:ext uri="{9D8B030D-6E8A-4147-A177-3AD203B41FA5}">
                      <a16:colId xmlns:a16="http://schemas.microsoft.com/office/drawing/2014/main" val="20001"/>
                    </a:ext>
                  </a:extLst>
                </a:gridCol>
                <a:gridCol w="6980130">
                  <a:extLst>
                    <a:ext uri="{9D8B030D-6E8A-4147-A177-3AD203B41FA5}">
                      <a16:colId xmlns:a16="http://schemas.microsoft.com/office/drawing/2014/main" val="20002"/>
                    </a:ext>
                  </a:extLst>
                </a:gridCol>
              </a:tblGrid>
              <a:tr h="249224">
                <a:tc>
                  <a:txBody>
                    <a:bodyPr/>
                    <a:lstStyle/>
                    <a:p>
                      <a:pPr indent="0" algn="ctr">
                        <a:lnSpc>
                          <a:spcPct val="100000"/>
                        </a:lnSpc>
                        <a:buNone/>
                      </a:pPr>
                      <a:r>
                        <a:rPr lang="en-US" sz="1200" b="1"/>
                        <a:t>一级指标</a:t>
                      </a:r>
                      <a:endParaRPr lang="en-US" altLang="en-US" sz="1200" b="1">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a:lnSpc>
                          <a:spcPct val="100000"/>
                        </a:lnSpc>
                        <a:buNone/>
                      </a:pPr>
                      <a:r>
                        <a:rPr lang="en-US" sz="1200" b="1"/>
                        <a:t>二级指标</a:t>
                      </a:r>
                      <a:endParaRPr lang="en-US" altLang="en-US" sz="1200" b="1">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a:lnSpc>
                          <a:spcPct val="100000"/>
                        </a:lnSpc>
                        <a:buNone/>
                      </a:pPr>
                      <a:r>
                        <a:rPr lang="en-US" sz="1200" b="1"/>
                        <a:t>三级指标</a:t>
                      </a:r>
                      <a:endParaRPr lang="en-US" altLang="en-US" sz="1200" b="1">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0"/>
                  </a:ext>
                </a:extLst>
              </a:tr>
              <a:tr h="249750">
                <a:tc rowSpan="5">
                  <a:txBody>
                    <a:bodyPr/>
                    <a:lstStyle/>
                    <a:p>
                      <a:pPr indent="0" algn="ctr">
                        <a:lnSpc>
                          <a:spcPct val="100000"/>
                        </a:lnSpc>
                        <a:buNone/>
                      </a:pPr>
                      <a:r>
                        <a:rPr lang="en-US" sz="1200" dirty="0" err="1"/>
                        <a:t>环境</a:t>
                      </a:r>
                      <a:endParaRPr lang="en-US" altLang="en-US" sz="1200" dirty="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a:lnSpc>
                          <a:spcPct val="100000"/>
                        </a:lnSpc>
                        <a:buNone/>
                      </a:pPr>
                      <a:r>
                        <a:rPr lang="en-US" sz="1200"/>
                        <a:t>环境管理</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环境政策与规划、环境管理外部认证情况、环保处罚</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1"/>
                  </a:ext>
                </a:extLst>
              </a:tr>
              <a:tr h="249224">
                <a:tc vMerge="1">
                  <a:txBody>
                    <a:bodyPr/>
                    <a:lstStyle/>
                    <a:p>
                      <a:endParaRPr lang="zh-CN"/>
                    </a:p>
                  </a:txBody>
                  <a:tcPr/>
                </a:tc>
                <a:tc>
                  <a:txBody>
                    <a:bodyPr/>
                    <a:lstStyle/>
                    <a:p>
                      <a:pPr indent="0" algn="ctr">
                        <a:lnSpc>
                          <a:spcPct val="100000"/>
                        </a:lnSpc>
                        <a:buNone/>
                      </a:pPr>
                      <a:r>
                        <a:rPr lang="en-US" sz="1200"/>
                        <a:t>绿色发展</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环保投入资金、绿色收入情况、绿色融资情况</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2"/>
                  </a:ext>
                </a:extLst>
              </a:tr>
              <a:tr h="255008">
                <a:tc vMerge="1">
                  <a:txBody>
                    <a:bodyPr/>
                    <a:lstStyle/>
                    <a:p>
                      <a:endParaRPr lang="zh-CN"/>
                    </a:p>
                  </a:txBody>
                  <a:tcPr/>
                </a:tc>
                <a:tc>
                  <a:txBody>
                    <a:bodyPr/>
                    <a:lstStyle/>
                    <a:p>
                      <a:pPr indent="0" algn="ctr">
                        <a:lnSpc>
                          <a:spcPct val="100000"/>
                        </a:lnSpc>
                        <a:buNone/>
                      </a:pPr>
                      <a:r>
                        <a:rPr lang="en-US" sz="1200"/>
                        <a:t>资源利用</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能源利用、水利用、土地利用</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3"/>
                  </a:ext>
                </a:extLst>
              </a:tr>
              <a:tr h="249750">
                <a:tc vMerge="1">
                  <a:txBody>
                    <a:bodyPr/>
                    <a:lstStyle/>
                    <a:p>
                      <a:endParaRPr lang="zh-CN"/>
                    </a:p>
                  </a:txBody>
                  <a:tcPr/>
                </a:tc>
                <a:tc>
                  <a:txBody>
                    <a:bodyPr/>
                    <a:lstStyle/>
                    <a:p>
                      <a:pPr indent="0" algn="ctr">
                        <a:lnSpc>
                          <a:spcPct val="100000"/>
                        </a:lnSpc>
                        <a:buNone/>
                      </a:pPr>
                      <a:r>
                        <a:rPr lang="en-US" sz="1200"/>
                        <a:t>污染防治</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废水、废气、噪声、危废及废弃物</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4"/>
                  </a:ext>
                </a:extLst>
              </a:tr>
              <a:tr h="249224">
                <a:tc vMerge="1">
                  <a:txBody>
                    <a:bodyPr/>
                    <a:lstStyle/>
                    <a:p>
                      <a:endParaRPr lang="zh-CN"/>
                    </a:p>
                  </a:txBody>
                  <a:tcPr/>
                </a:tc>
                <a:tc>
                  <a:txBody>
                    <a:bodyPr/>
                    <a:lstStyle/>
                    <a:p>
                      <a:pPr indent="0" algn="ctr">
                        <a:lnSpc>
                          <a:spcPct val="100000"/>
                        </a:lnSpc>
                        <a:buNone/>
                      </a:pPr>
                      <a:r>
                        <a:rPr lang="en-US" sz="1200"/>
                        <a:t>生态保护与气候适应</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生物多样性、气候适应变化</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5"/>
                  </a:ext>
                </a:extLst>
              </a:tr>
              <a:tr h="249224">
                <a:tc rowSpan="4">
                  <a:txBody>
                    <a:bodyPr/>
                    <a:lstStyle/>
                    <a:p>
                      <a:pPr indent="0" algn="ctr">
                        <a:lnSpc>
                          <a:spcPct val="100000"/>
                        </a:lnSpc>
                        <a:buNone/>
                      </a:pPr>
                      <a:r>
                        <a:rPr lang="en-US" sz="1200"/>
                        <a:t>社会</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a:lnSpc>
                          <a:spcPct val="100000"/>
                        </a:lnSpc>
                        <a:buNone/>
                      </a:pPr>
                      <a:r>
                        <a:rPr lang="en-US" sz="1200"/>
                        <a:t>员工</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基本权益保障、职业成长、职业福利、利益保护</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6"/>
                  </a:ext>
                </a:extLst>
              </a:tr>
              <a:tr h="272885">
                <a:tc vMerge="1">
                  <a:txBody>
                    <a:bodyPr/>
                    <a:lstStyle/>
                    <a:p>
                      <a:endParaRPr lang="zh-CN"/>
                    </a:p>
                  </a:txBody>
                  <a:tcPr/>
                </a:tc>
                <a:tc>
                  <a:txBody>
                    <a:bodyPr/>
                    <a:lstStyle/>
                    <a:p>
                      <a:pPr indent="0" algn="ctr">
                        <a:lnSpc>
                          <a:spcPct val="100000"/>
                        </a:lnSpc>
                        <a:buNone/>
                      </a:pPr>
                      <a:r>
                        <a:rPr lang="en-US" sz="1200"/>
                        <a:t>供应商和客户</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产品可持续性、质量保障、售后服务、客户隐私保护</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7"/>
                  </a:ext>
                </a:extLst>
              </a:tr>
              <a:tr h="248173">
                <a:tc vMerge="1">
                  <a:txBody>
                    <a:bodyPr/>
                    <a:lstStyle/>
                    <a:p>
                      <a:endParaRPr lang="zh-CN"/>
                    </a:p>
                  </a:txBody>
                  <a:tcPr/>
                </a:tc>
                <a:tc>
                  <a:txBody>
                    <a:bodyPr/>
                    <a:lstStyle/>
                    <a:p>
                      <a:pPr indent="0" algn="ctr">
                        <a:lnSpc>
                          <a:spcPct val="100000"/>
                        </a:lnSpc>
                        <a:buNone/>
                      </a:pPr>
                      <a:r>
                        <a:rPr lang="en-US" sz="1200"/>
                        <a:t>投资人</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债券发行文件中投资人保护条款：事件类条款、债券发行文件中投资人保护条款：限制类条款</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8"/>
                  </a:ext>
                </a:extLst>
              </a:tr>
              <a:tr h="267101">
                <a:tc vMerge="1">
                  <a:txBody>
                    <a:bodyPr/>
                    <a:lstStyle/>
                    <a:p>
                      <a:endParaRPr lang="zh-CN"/>
                    </a:p>
                  </a:txBody>
                  <a:tcPr/>
                </a:tc>
                <a:tc>
                  <a:txBody>
                    <a:bodyPr/>
                    <a:lstStyle/>
                    <a:p>
                      <a:pPr indent="0" algn="ctr">
                        <a:lnSpc>
                          <a:spcPct val="100000"/>
                        </a:lnSpc>
                        <a:buNone/>
                      </a:pPr>
                      <a:r>
                        <a:rPr lang="en-US" sz="1200"/>
                        <a:t>社区与社会贡献</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捐赠与投资、就业与纳税、重大技术研发、响应政策</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09"/>
                  </a:ext>
                </a:extLst>
              </a:tr>
              <a:tr h="272885">
                <a:tc rowSpan="5">
                  <a:txBody>
                    <a:bodyPr/>
                    <a:lstStyle/>
                    <a:p>
                      <a:pPr indent="0" algn="ctr">
                        <a:lnSpc>
                          <a:spcPct val="100000"/>
                        </a:lnSpc>
                        <a:buNone/>
                      </a:pPr>
                      <a:r>
                        <a:rPr lang="en-US" sz="1200"/>
                        <a:t>公司治理</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gn="ctr">
                        <a:lnSpc>
                          <a:spcPct val="100000"/>
                        </a:lnSpc>
                        <a:buNone/>
                      </a:pPr>
                      <a:r>
                        <a:rPr lang="en-US" sz="1200"/>
                        <a:t>股东权益保护</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股东权益保护机制、股东决策</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10"/>
                  </a:ext>
                </a:extLst>
              </a:tr>
              <a:tr h="282875">
                <a:tc vMerge="1">
                  <a:txBody>
                    <a:bodyPr/>
                    <a:lstStyle/>
                    <a:p>
                      <a:endParaRPr lang="zh-CN"/>
                    </a:p>
                  </a:txBody>
                  <a:tcPr/>
                </a:tc>
                <a:tc>
                  <a:txBody>
                    <a:bodyPr/>
                    <a:lstStyle/>
                    <a:p>
                      <a:pPr indent="0" algn="ctr">
                        <a:lnSpc>
                          <a:spcPct val="100000"/>
                        </a:lnSpc>
                        <a:buNone/>
                      </a:pPr>
                      <a:r>
                        <a:rPr lang="en-US" sz="1200"/>
                        <a:t>董监高治理能力</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人员素质、制衡机制、董监高内部独立性、董监高外部独立性、董监高构成合理性及稳定性</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11"/>
                  </a:ext>
                </a:extLst>
              </a:tr>
              <a:tr h="255008">
                <a:tc vMerge="1">
                  <a:txBody>
                    <a:bodyPr/>
                    <a:lstStyle/>
                    <a:p>
                      <a:endParaRPr lang="zh-CN"/>
                    </a:p>
                  </a:txBody>
                  <a:tcPr/>
                </a:tc>
                <a:tc>
                  <a:txBody>
                    <a:bodyPr/>
                    <a:lstStyle/>
                    <a:p>
                      <a:pPr indent="0" algn="ctr">
                        <a:lnSpc>
                          <a:spcPct val="100000"/>
                        </a:lnSpc>
                        <a:buNone/>
                      </a:pPr>
                      <a:r>
                        <a:rPr lang="en-US" sz="1200"/>
                        <a:t>激励机制</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激励水平、激励形式</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12"/>
                  </a:ext>
                </a:extLst>
              </a:tr>
              <a:tr h="272885">
                <a:tc vMerge="1">
                  <a:txBody>
                    <a:bodyPr/>
                    <a:lstStyle/>
                    <a:p>
                      <a:endParaRPr lang="zh-CN"/>
                    </a:p>
                  </a:txBody>
                  <a:tcPr/>
                </a:tc>
                <a:tc>
                  <a:txBody>
                    <a:bodyPr/>
                    <a:lstStyle/>
                    <a:p>
                      <a:pPr indent="0" algn="ctr">
                        <a:lnSpc>
                          <a:spcPct val="100000"/>
                        </a:lnSpc>
                        <a:buNone/>
                      </a:pPr>
                      <a:r>
                        <a:rPr lang="en-US" sz="1200"/>
                        <a:t>信息披露</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a:t>可靠性、及时性、完备性</a:t>
                      </a:r>
                      <a:endParaRPr lang="en-US" altLang="en-US" sz="120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13"/>
                  </a:ext>
                </a:extLst>
              </a:tr>
              <a:tr h="249224">
                <a:tc vMerge="1">
                  <a:txBody>
                    <a:bodyPr/>
                    <a:lstStyle/>
                    <a:p>
                      <a:endParaRPr lang="zh-CN"/>
                    </a:p>
                  </a:txBody>
                  <a:tcPr/>
                </a:tc>
                <a:tc>
                  <a:txBody>
                    <a:bodyPr/>
                    <a:lstStyle/>
                    <a:p>
                      <a:pPr indent="0" algn="ctr">
                        <a:lnSpc>
                          <a:spcPct val="100000"/>
                        </a:lnSpc>
                        <a:buNone/>
                      </a:pPr>
                      <a:r>
                        <a:rPr lang="en-US" sz="1200"/>
                        <a:t>管理规范性</a:t>
                      </a:r>
                      <a:endParaRPr lang="en-US" altLang="en-US" sz="1200">
                        <a:latin typeface="微软雅黑" panose="020B0503020204020204" pitchFamily="34" charset="-122"/>
                        <a:ea typeface="微软雅黑" panose="020B0503020204020204" pitchFamily="34" charset="-122"/>
                      </a:endParaRPr>
                    </a:p>
                  </a:txBody>
                  <a:tcPr marL="68580" marR="68580" marT="0" marB="0" anchor="ctr"/>
                </a:tc>
                <a:tc>
                  <a:txBody>
                    <a:bodyPr/>
                    <a:lstStyle/>
                    <a:p>
                      <a:pPr indent="0">
                        <a:lnSpc>
                          <a:spcPct val="100000"/>
                        </a:lnSpc>
                        <a:buNone/>
                      </a:pPr>
                      <a:r>
                        <a:rPr lang="en-US" sz="1200" dirty="0" err="1"/>
                        <a:t>诉讼与仲裁、经营风险</a:t>
                      </a:r>
                      <a:endParaRPr lang="en-US" altLang="en-US" sz="1200" dirty="0">
                        <a:latin typeface="微软雅黑" panose="020B0503020204020204" pitchFamily="34" charset="-122"/>
                        <a:ea typeface="微软雅黑" panose="020B0503020204020204" pitchFamily="34" charset="-122"/>
                      </a:endParaRPr>
                    </a:p>
                  </a:txBody>
                  <a:tcPr marL="68580" marR="68580" marT="0" marB="0" anchor="ct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553177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基于</a:t>
            </a:r>
            <a:r>
              <a:rPr lang="en-US" altLang="zh-CN" dirty="0"/>
              <a:t>ESG</a:t>
            </a:r>
            <a:r>
              <a:rPr lang="zh-CN" altLang="en-US" dirty="0"/>
              <a:t>体系的气候投融资实践</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151528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股票市场</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投资</a:t>
            </a:r>
          </a:p>
          <a:p>
            <a:pPr marL="800100" lvl="1" indent="-342900">
              <a:lnSpc>
                <a:spcPct val="150000"/>
              </a:lnSpc>
              <a:buFont typeface="Wingdings" panose="05000000000000000000" pitchFamily="2" charset="2"/>
              <a:buChar char="n"/>
              <a:defRPr/>
            </a:pP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责任投资已经成为全球主流的投资理念和策略。随着我国坚定不移推动资本市场高水平开放，</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指标逐渐成为海外投资者投资中国股票市场的重要决策工具之一。</a:t>
            </a:r>
          </a:p>
        </p:txBody>
      </p:sp>
      <p:sp>
        <p:nvSpPr>
          <p:cNvPr id="4" name="六边形 3">
            <a:extLst>
              <a:ext uri="{FF2B5EF4-FFF2-40B4-BE49-F238E27FC236}">
                <a16:creationId xmlns:a16="http://schemas.microsoft.com/office/drawing/2014/main" id="{22F01184-5FC3-0454-A4DB-EC19FD488339}"/>
              </a:ext>
            </a:extLst>
          </p:cNvPr>
          <p:cNvSpPr/>
          <p:nvPr>
            <p:custDataLst>
              <p:tags r:id="rId1"/>
            </p:custDataLst>
          </p:nvPr>
        </p:nvSpPr>
        <p:spPr>
          <a:xfrm rot="5400000">
            <a:off x="4283075" y="3023330"/>
            <a:ext cx="1890395" cy="1578610"/>
          </a:xfrm>
          <a:prstGeom prst="hexagon">
            <a:avLst>
              <a:gd name="adj" fmla="val 30671"/>
              <a:gd name="vf" fmla="val 115470"/>
            </a:avLst>
          </a:prstGeom>
          <a:gradFill>
            <a:gsLst>
              <a:gs pos="20000">
                <a:srgbClr val="17D594"/>
              </a:gs>
              <a:gs pos="100000">
                <a:srgbClr val="17D594">
                  <a:lumMod val="60000"/>
                  <a:lumOff val="40000"/>
                </a:srgbClr>
              </a:gs>
            </a:gsLst>
            <a:lin ang="8100000" scaled="0"/>
          </a:gradFill>
          <a:ln>
            <a:noFill/>
          </a:ln>
          <a:effectLst>
            <a:outerShdw blurRad="152400" dist="76200" dir="2700000" algn="tl" rotWithShape="0">
              <a:srgbClr val="17D594">
                <a:alpha val="40000"/>
              </a:srgbClr>
            </a:outerShdw>
          </a:effectLst>
        </p:spPr>
        <p:style>
          <a:lnRef idx="2">
            <a:srgbClr val="376FFF">
              <a:shade val="50000"/>
            </a:srgbClr>
          </a:lnRef>
          <a:fillRef idx="1">
            <a:srgbClr val="376FFF"/>
          </a:fillRef>
          <a:effectRef idx="0">
            <a:srgbClr val="376FFF"/>
          </a:effectRef>
          <a:fontRef idx="minor">
            <a:srgbClr val="FFFFFF"/>
          </a:fontRef>
        </p:style>
        <p:txBody>
          <a:bodyPr rtlCol="0" anchor="ctr"/>
          <a:lstStyle/>
          <a:p>
            <a:pPr algn="ctr"/>
            <a:endParaRPr lang="zh-CN" altLang="en-US">
              <a:solidFill>
                <a:srgbClr val="FFFFFF"/>
              </a:solidFill>
              <a:latin typeface="Arial" panose="020B0604020202020204" pitchFamily="34" charset="0"/>
              <a:ea typeface="微软雅黑" panose="020B0503020204020204" pitchFamily="34" charset="-122"/>
            </a:endParaRPr>
          </a:p>
        </p:txBody>
      </p:sp>
      <p:sp>
        <p:nvSpPr>
          <p:cNvPr id="5" name="六边形 4">
            <a:extLst>
              <a:ext uri="{FF2B5EF4-FFF2-40B4-BE49-F238E27FC236}">
                <a16:creationId xmlns:a16="http://schemas.microsoft.com/office/drawing/2014/main" id="{12A10C8B-16BE-DBB6-D9ED-0AA76E9A8CC9}"/>
              </a:ext>
            </a:extLst>
          </p:cNvPr>
          <p:cNvSpPr/>
          <p:nvPr>
            <p:custDataLst>
              <p:tags r:id="rId2"/>
            </p:custDataLst>
          </p:nvPr>
        </p:nvSpPr>
        <p:spPr>
          <a:xfrm rot="5400000">
            <a:off x="5861685" y="3023330"/>
            <a:ext cx="1890395" cy="1578610"/>
          </a:xfrm>
          <a:prstGeom prst="hexagon">
            <a:avLst>
              <a:gd name="adj" fmla="val 30671"/>
              <a:gd name="vf" fmla="val 115470"/>
            </a:avLst>
          </a:prstGeom>
          <a:gradFill>
            <a:gsLst>
              <a:gs pos="99000">
                <a:srgbClr val="376FFF">
                  <a:lumMod val="60000"/>
                  <a:lumOff val="40000"/>
                </a:srgbClr>
              </a:gs>
              <a:gs pos="20000">
                <a:srgbClr val="376FFF"/>
              </a:gs>
            </a:gsLst>
            <a:lin ang="8100000" scaled="0"/>
          </a:gradFill>
          <a:ln>
            <a:noFill/>
          </a:ln>
          <a:effectLst>
            <a:outerShdw blurRad="152400" dist="76200" dir="2700000" algn="tl" rotWithShape="0">
              <a:srgbClr val="376FFF">
                <a:alpha val="40000"/>
              </a:srgbClr>
            </a:outerShdw>
          </a:effectLst>
        </p:spPr>
        <p:style>
          <a:lnRef idx="2">
            <a:srgbClr val="376FFF">
              <a:shade val="50000"/>
            </a:srgbClr>
          </a:lnRef>
          <a:fillRef idx="1">
            <a:srgbClr val="376FFF"/>
          </a:fillRef>
          <a:effectRef idx="0">
            <a:srgbClr val="376FFF"/>
          </a:effectRef>
          <a:fontRef idx="minor">
            <a:srgbClr val="FFFFFF"/>
          </a:fontRef>
        </p:style>
        <p:txBody>
          <a:bodyPr rtlCol="0" anchor="ctr"/>
          <a:lstStyle/>
          <a:p>
            <a:pPr algn="ctr"/>
            <a:endParaRPr lang="zh-CN" altLang="en-US">
              <a:solidFill>
                <a:srgbClr val="FFFFFF"/>
              </a:solidFill>
              <a:latin typeface="Arial" panose="020B0604020202020204" pitchFamily="34" charset="0"/>
              <a:ea typeface="微软雅黑" panose="020B0503020204020204" pitchFamily="34" charset="-122"/>
            </a:endParaRPr>
          </a:p>
        </p:txBody>
      </p:sp>
      <p:sp>
        <p:nvSpPr>
          <p:cNvPr id="6" name="正文" descr="7b0a202020202262756c6c6574223a20227b5c2263617465676f727949645c223a31303030352c5c2274656d706c61746549645c223a32303233313536367d220a7d0a">
            <a:extLst>
              <a:ext uri="{FF2B5EF4-FFF2-40B4-BE49-F238E27FC236}">
                <a16:creationId xmlns:a16="http://schemas.microsoft.com/office/drawing/2014/main" id="{CAE12106-0B56-BA53-75D0-A73B35B47F3B}"/>
              </a:ext>
            </a:extLst>
          </p:cNvPr>
          <p:cNvSpPr txBox="1"/>
          <p:nvPr>
            <p:custDataLst>
              <p:tags r:id="rId3"/>
            </p:custDataLst>
          </p:nvPr>
        </p:nvSpPr>
        <p:spPr>
          <a:xfrm>
            <a:off x="7728992" y="3824154"/>
            <a:ext cx="4248238" cy="2869565"/>
          </a:xfrm>
          <a:prstGeom prst="rect">
            <a:avLst/>
          </a:prstGeom>
          <a:noFill/>
        </p:spPr>
        <p:txBody>
          <a:bodyPr wrap="square" lIns="90170" tIns="46990" rIns="90170" bIns="46990" rtlCol="0" anchor="t" anchorCtr="0"/>
          <a:lstStyle/>
          <a:p>
            <a:pPr algn="l">
              <a:lnSpc>
                <a:spcPct val="150000"/>
              </a:lnSpc>
              <a:buBlip>
                <a:blip r:embed="rId11"/>
              </a:buBlip>
            </a:pPr>
            <a:r>
              <a:rPr lang="en-US" altLang="zh-CN" sz="1600" spc="150" dirty="0">
                <a:solidFill>
                  <a:srgbClr val="000000">
                    <a:lumMod val="85000"/>
                    <a:lumOff val="15000"/>
                  </a:srgbClr>
                </a:solidFill>
                <a:latin typeface="Arial" panose="020B0604020202020204" pitchFamily="34" charset="0"/>
                <a:ea typeface="微软雅黑" panose="020B0503020204020204" pitchFamily="34" charset="-122"/>
              </a:rPr>
              <a:t> </a:t>
            </a:r>
            <a:r>
              <a:rPr lang="zh-CN" altLang="en-US" sz="1600" spc="150" dirty="0">
                <a:solidFill>
                  <a:srgbClr val="000000">
                    <a:lumMod val="85000"/>
                    <a:lumOff val="15000"/>
                  </a:srgbClr>
                </a:solidFill>
                <a:latin typeface="Arial" panose="020B0604020202020204" pitchFamily="34" charset="0"/>
                <a:ea typeface="微软雅黑" panose="020B0503020204020204" pitchFamily="34" charset="-122"/>
              </a:rPr>
              <a:t>路博迈基金管理（中国）有限公司宣布已成为“一带一路”绿色投资原则（GIP）第四十五家签署机构；</a:t>
            </a:r>
          </a:p>
          <a:p>
            <a:pPr algn="l">
              <a:lnSpc>
                <a:spcPct val="150000"/>
              </a:lnSpc>
              <a:buBlip>
                <a:blip r:embed="rId11"/>
              </a:buBlip>
            </a:pPr>
            <a:r>
              <a:rPr lang="en-US" altLang="zh-CN" sz="1600" spc="150" dirty="0">
                <a:solidFill>
                  <a:srgbClr val="000000">
                    <a:lumMod val="85000"/>
                    <a:lumOff val="15000"/>
                  </a:srgbClr>
                </a:solidFill>
                <a:latin typeface="Arial" panose="020B0604020202020204" pitchFamily="34" charset="0"/>
                <a:ea typeface="微软雅黑" panose="020B0503020204020204" pitchFamily="34" charset="-122"/>
              </a:rPr>
              <a:t> </a:t>
            </a:r>
            <a:r>
              <a:rPr lang="zh-CN" altLang="en-US" sz="1600" spc="150" dirty="0">
                <a:solidFill>
                  <a:srgbClr val="000000">
                    <a:lumMod val="85000"/>
                    <a:lumOff val="15000"/>
                  </a:srgbClr>
                </a:solidFill>
                <a:latin typeface="Arial" panose="020B0604020202020204" pitchFamily="34" charset="0"/>
                <a:ea typeface="微软雅黑" panose="020B0503020204020204" pitchFamily="34" charset="-122"/>
              </a:rPr>
              <a:t>摩根士丹利华鑫设立ESG量化先行基金，偏好投资ESG得分均衡的上市公司；</a:t>
            </a:r>
          </a:p>
          <a:p>
            <a:pPr algn="l">
              <a:lnSpc>
                <a:spcPct val="150000"/>
              </a:lnSpc>
              <a:buBlip>
                <a:blip r:embed="rId11"/>
              </a:buBlip>
            </a:pPr>
            <a:r>
              <a:rPr lang="en-US" altLang="zh-CN" sz="1600" spc="150" dirty="0">
                <a:solidFill>
                  <a:srgbClr val="000000">
                    <a:lumMod val="85000"/>
                    <a:lumOff val="15000"/>
                  </a:srgbClr>
                </a:solidFill>
                <a:latin typeface="Arial" panose="020B0604020202020204" pitchFamily="34" charset="0"/>
                <a:ea typeface="微软雅黑" panose="020B0503020204020204" pitchFamily="34" charset="-122"/>
              </a:rPr>
              <a:t> </a:t>
            </a:r>
            <a:r>
              <a:rPr lang="zh-CN" altLang="en-US" sz="1600" spc="150" dirty="0">
                <a:solidFill>
                  <a:srgbClr val="000000">
                    <a:lumMod val="85000"/>
                    <a:lumOff val="15000"/>
                  </a:srgbClr>
                </a:solidFill>
                <a:latin typeface="Arial" panose="020B0604020202020204" pitchFamily="34" charset="0"/>
                <a:ea typeface="微软雅黑" panose="020B0503020204020204" pitchFamily="34" charset="-122"/>
              </a:rPr>
              <a:t>富达国际则推出可持续发展基金，挑选在可持续议题上表现优于同业的公司。</a:t>
            </a:r>
          </a:p>
        </p:txBody>
      </p:sp>
      <p:sp>
        <p:nvSpPr>
          <p:cNvPr id="8" name="标题">
            <a:extLst>
              <a:ext uri="{FF2B5EF4-FFF2-40B4-BE49-F238E27FC236}">
                <a16:creationId xmlns:a16="http://schemas.microsoft.com/office/drawing/2014/main" id="{84EAE992-D234-D0E6-4962-A8ABD75DAC34}"/>
              </a:ext>
            </a:extLst>
          </p:cNvPr>
          <p:cNvSpPr txBox="1"/>
          <p:nvPr>
            <p:custDataLst>
              <p:tags r:id="rId4"/>
            </p:custDataLst>
          </p:nvPr>
        </p:nvSpPr>
        <p:spPr>
          <a:xfrm>
            <a:off x="7833360" y="3293840"/>
            <a:ext cx="3578225" cy="456565"/>
          </a:xfrm>
          <a:prstGeom prst="rect">
            <a:avLst/>
          </a:prstGeom>
          <a:noFill/>
        </p:spPr>
        <p:txBody>
          <a:bodyPr wrap="square" lIns="90170" tIns="46990" rIns="90170" bIns="0" rtlCol="0" anchor="b"/>
          <a:lstStyle/>
          <a:p>
            <a:r>
              <a:rPr lang="zh-CN" altLang="en-US" sz="2000" b="1" spc="300" dirty="0">
                <a:solidFill>
                  <a:srgbClr val="376FFF"/>
                </a:solidFill>
                <a:latin typeface="Arial" panose="020B0604020202020204" pitchFamily="34" charset="0"/>
                <a:ea typeface="微软雅黑" panose="020B0503020204020204" pitchFamily="34" charset="-122"/>
              </a:rPr>
              <a:t>随着外资资管机构在中国的业务发展日益深入，海外ESG投资经验逐步引入中国市场</a:t>
            </a:r>
          </a:p>
        </p:txBody>
      </p:sp>
      <p:sp>
        <p:nvSpPr>
          <p:cNvPr id="9" name="正文" descr="7b0a202020202262756c6c6574223a20227b5c2263617465676f727949645c223a31303030352c5c2274656d706c61746549645c223a32303233313536367d220a7d0a">
            <a:extLst>
              <a:ext uri="{FF2B5EF4-FFF2-40B4-BE49-F238E27FC236}">
                <a16:creationId xmlns:a16="http://schemas.microsoft.com/office/drawing/2014/main" id="{1C280BB5-E493-8C0F-CFBF-7C785978C803}"/>
              </a:ext>
            </a:extLst>
          </p:cNvPr>
          <p:cNvSpPr txBox="1"/>
          <p:nvPr>
            <p:custDataLst>
              <p:tags r:id="rId5"/>
            </p:custDataLst>
          </p:nvPr>
        </p:nvSpPr>
        <p:spPr>
          <a:xfrm>
            <a:off x="381000" y="4330065"/>
            <a:ext cx="4494848" cy="2527935"/>
          </a:xfrm>
          <a:prstGeom prst="rect">
            <a:avLst/>
          </a:prstGeom>
          <a:noFill/>
        </p:spPr>
        <p:txBody>
          <a:bodyPr wrap="square" lIns="90170" tIns="46990" rIns="90170" bIns="46990" rtlCol="0" anchor="t" anchorCtr="0"/>
          <a:lstStyle/>
          <a:p>
            <a:pPr algn="l">
              <a:lnSpc>
                <a:spcPct val="150000"/>
              </a:lnSpc>
              <a:buBlip>
                <a:blip r:embed="rId11"/>
              </a:buBlip>
            </a:pPr>
            <a:r>
              <a:rPr lang="en-US" altLang="zh-CN" sz="1600" spc="150" dirty="0">
                <a:solidFill>
                  <a:srgbClr val="000000">
                    <a:lumMod val="85000"/>
                    <a:lumOff val="15000"/>
                  </a:srgb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spc="150" dirty="0">
                <a:solidFill>
                  <a:srgbClr val="000000">
                    <a:lumMod val="85000"/>
                    <a:lumOff val="15000"/>
                  </a:srgbClr>
                </a:solidFill>
                <a:latin typeface="微软雅黑" panose="020B0503020204020204" pitchFamily="34" charset="-122"/>
                <a:ea typeface="微软雅黑" panose="020B0503020204020204" pitchFamily="34" charset="-122"/>
                <a:cs typeface="微软雅黑" panose="020B0503020204020204" pitchFamily="34" charset="-122"/>
              </a:rPr>
              <a:t>所有被纳入MSCI指数的A股公司将接受ESG评级，为境外投资者通过沪深港通、QFII等渠道参与境内证券投资活动提供参考。</a:t>
            </a:r>
          </a:p>
          <a:p>
            <a:pPr algn="l">
              <a:lnSpc>
                <a:spcPct val="150000"/>
              </a:lnSpc>
              <a:buBlip>
                <a:blip r:embed="rId11"/>
              </a:buBlip>
            </a:pPr>
            <a:r>
              <a:rPr lang="en-US" altLang="zh-CN" sz="1600" spc="150" dirty="0">
                <a:solidFill>
                  <a:srgbClr val="000000">
                    <a:lumMod val="85000"/>
                    <a:lumOff val="15000"/>
                  </a:srgb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spc="150" dirty="0">
                <a:solidFill>
                  <a:srgbClr val="000000">
                    <a:lumMod val="85000"/>
                    <a:lumOff val="15000"/>
                  </a:srgbClr>
                </a:solidFill>
                <a:latin typeface="微软雅黑" panose="020B0503020204020204" pitchFamily="34" charset="-122"/>
                <a:ea typeface="微软雅黑" panose="020B0503020204020204" pitchFamily="34" charset="-122"/>
                <a:cs typeface="微软雅黑" panose="020B0503020204020204" pitchFamily="34" charset="-122"/>
              </a:rPr>
              <a:t>当前A股上市公司ESG报告的编制融入了中国本土的特点，例如央国企在ESG报告中，融入乡村振兴、高质量发展等重要内容。</a:t>
            </a:r>
          </a:p>
        </p:txBody>
      </p:sp>
      <p:sp>
        <p:nvSpPr>
          <p:cNvPr id="10" name="标题">
            <a:extLst>
              <a:ext uri="{FF2B5EF4-FFF2-40B4-BE49-F238E27FC236}">
                <a16:creationId xmlns:a16="http://schemas.microsoft.com/office/drawing/2014/main" id="{006ACE8B-C493-C60D-7461-D469FED711B7}"/>
              </a:ext>
            </a:extLst>
          </p:cNvPr>
          <p:cNvSpPr txBox="1"/>
          <p:nvPr>
            <p:custDataLst>
              <p:tags r:id="rId6"/>
            </p:custDataLst>
          </p:nvPr>
        </p:nvSpPr>
        <p:spPr>
          <a:xfrm>
            <a:off x="866775" y="2646140"/>
            <a:ext cx="3429635" cy="932815"/>
          </a:xfrm>
          <a:prstGeom prst="rect">
            <a:avLst/>
          </a:prstGeom>
          <a:noFill/>
        </p:spPr>
        <p:txBody>
          <a:bodyPr wrap="square" lIns="90170" tIns="46990" rIns="90170" bIns="0" rtlCol="0" anchor="b"/>
          <a:lstStyle/>
          <a:p>
            <a:pPr algn="r"/>
            <a:r>
              <a:rPr lang="zh-CN" altLang="en-US" sz="2000" b="1" spc="300" dirty="0">
                <a:solidFill>
                  <a:srgbClr val="17D594"/>
                </a:solidFill>
                <a:latin typeface="Arial" panose="020B0604020202020204" pitchFamily="34" charset="0"/>
                <a:ea typeface="微软雅黑" panose="020B0503020204020204" pitchFamily="34" charset="-122"/>
              </a:rPr>
              <a:t>海外投资者将A股公司的ESG评级纳入投资决策的考量因素</a:t>
            </a:r>
          </a:p>
        </p:txBody>
      </p:sp>
      <p:pic>
        <p:nvPicPr>
          <p:cNvPr id="11" name="图片 24" descr="343439383331313b343532303032333bc6f3d2b5bcf2bde9">
            <a:extLst>
              <a:ext uri="{FF2B5EF4-FFF2-40B4-BE49-F238E27FC236}">
                <a16:creationId xmlns:a16="http://schemas.microsoft.com/office/drawing/2014/main" id="{1C86BFE2-FF8C-CB96-B10C-F121C205D88C}"/>
              </a:ext>
            </a:extLst>
          </p:cNvPr>
          <p:cNvPicPr>
            <a:picLocks noChangeAspect="1"/>
          </p:cNvPicPr>
          <p:nvPr>
            <p:custDataLst>
              <p:tags r:id="rId7"/>
            </p:custDataLst>
          </p:nvPr>
        </p:nvPicPr>
        <p:blipFill>
          <a:blip r:embed="rId12">
            <a:extLst>
              <a:ext uri="{96DAC541-7B7A-43D3-8B79-37D633B846F1}">
                <asvg:svgBlip xmlns:asvg="http://schemas.microsoft.com/office/drawing/2016/SVG/main" r:embed="rId13"/>
              </a:ext>
            </a:extLst>
          </a:blip>
          <a:stretch>
            <a:fillRect/>
          </a:stretch>
        </p:blipFill>
        <p:spPr>
          <a:xfrm>
            <a:off x="4994275" y="3578955"/>
            <a:ext cx="467995" cy="467995"/>
          </a:xfrm>
          <a:prstGeom prst="rect">
            <a:avLst/>
          </a:prstGeom>
        </p:spPr>
      </p:pic>
      <p:pic>
        <p:nvPicPr>
          <p:cNvPr id="12" name="图片 25" descr="343439383331313b343532303032303bb8f6c8cbd0c5cfa2">
            <a:extLst>
              <a:ext uri="{FF2B5EF4-FFF2-40B4-BE49-F238E27FC236}">
                <a16:creationId xmlns:a16="http://schemas.microsoft.com/office/drawing/2014/main" id="{FE1EFA35-85B9-CC88-C6EA-BA39EF24B11A}"/>
              </a:ext>
            </a:extLst>
          </p:cNvPr>
          <p:cNvPicPr>
            <a:picLocks noChangeAspect="1"/>
          </p:cNvPicPr>
          <p:nvPr>
            <p:custDataLst>
              <p:tags r:id="rId8"/>
            </p:custDataLst>
          </p:nvPr>
        </p:nvPicPr>
        <p:blipFill>
          <a:blip r:embed="rId14">
            <a:extLst>
              <a:ext uri="{96DAC541-7B7A-43D3-8B79-37D633B846F1}">
                <asvg:svgBlip xmlns:asvg="http://schemas.microsoft.com/office/drawing/2016/SVG/main" r:embed="rId15"/>
              </a:ext>
            </a:extLst>
          </a:blip>
          <a:stretch>
            <a:fillRect/>
          </a:stretch>
        </p:blipFill>
        <p:spPr>
          <a:xfrm>
            <a:off x="6572885" y="3578955"/>
            <a:ext cx="467995" cy="467995"/>
          </a:xfrm>
          <a:prstGeom prst="rect">
            <a:avLst/>
          </a:prstGeom>
        </p:spPr>
      </p:pic>
    </p:spTree>
    <p:extLst>
      <p:ext uri="{BB962C8B-B14F-4D97-AF65-F5344CB8AC3E}">
        <p14:creationId xmlns:p14="http://schemas.microsoft.com/office/powerpoint/2010/main" val="2486944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基于</a:t>
            </a:r>
            <a:r>
              <a:rPr lang="en-US" altLang="zh-CN" dirty="0"/>
              <a:t>ESG</a:t>
            </a:r>
            <a:r>
              <a:rPr lang="zh-CN" altLang="en-US" dirty="0"/>
              <a:t>体系的气候投融资实践</a:t>
            </a:r>
          </a:p>
        </p:txBody>
      </p:sp>
      <p:sp>
        <p:nvSpPr>
          <p:cNvPr id="7" name="矩形 6">
            <a:extLst>
              <a:ext uri="{FF2B5EF4-FFF2-40B4-BE49-F238E27FC236}">
                <a16:creationId xmlns:a16="http://schemas.microsoft.com/office/drawing/2014/main" id="{7A663A1C-D324-0BEF-BB0F-1F54B7A13EED}"/>
              </a:ext>
            </a:extLst>
          </p:cNvPr>
          <p:cNvSpPr/>
          <p:nvPr/>
        </p:nvSpPr>
        <p:spPr>
          <a:xfrm>
            <a:off x="491733" y="1008606"/>
            <a:ext cx="11208534" cy="197695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固定收益市场</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投资</a:t>
            </a:r>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由于各类资产定价估值和投资逻辑上的差异，</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在国内市场发展整体呈现“权益强，固收弱”的局面。债券市场参与者虽然对</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投资理念形成了一定的认知，也逐步应用于实践，但整体仍处于布局初期。</a:t>
            </a:r>
          </a:p>
        </p:txBody>
      </p:sp>
      <p:sp>
        <p:nvSpPr>
          <p:cNvPr id="3" name="六边形 2">
            <a:extLst>
              <a:ext uri="{FF2B5EF4-FFF2-40B4-BE49-F238E27FC236}">
                <a16:creationId xmlns:a16="http://schemas.microsoft.com/office/drawing/2014/main" id="{8AF1B6FC-E128-83D1-3FF3-A6B7689C57AA}"/>
              </a:ext>
            </a:extLst>
          </p:cNvPr>
          <p:cNvSpPr/>
          <p:nvPr>
            <p:custDataLst>
              <p:tags r:id="rId1"/>
            </p:custDataLst>
          </p:nvPr>
        </p:nvSpPr>
        <p:spPr>
          <a:xfrm rot="5400000">
            <a:off x="4361497" y="3083139"/>
            <a:ext cx="1890395" cy="1578610"/>
          </a:xfrm>
          <a:prstGeom prst="hexagon">
            <a:avLst>
              <a:gd name="adj" fmla="val 30671"/>
              <a:gd name="vf" fmla="val 115470"/>
            </a:avLst>
          </a:prstGeom>
          <a:gradFill>
            <a:gsLst>
              <a:gs pos="20000">
                <a:srgbClr val="17D594"/>
              </a:gs>
              <a:gs pos="100000">
                <a:srgbClr val="17D594">
                  <a:lumMod val="60000"/>
                  <a:lumOff val="40000"/>
                </a:srgbClr>
              </a:gs>
            </a:gsLst>
            <a:lin ang="8100000" scaled="0"/>
          </a:gradFill>
          <a:ln>
            <a:noFill/>
          </a:ln>
          <a:effectLst>
            <a:outerShdw blurRad="152400" dist="76200" dir="2700000" algn="tl" rotWithShape="0">
              <a:srgbClr val="17D594">
                <a:alpha val="40000"/>
              </a:srgbClr>
            </a:outerShdw>
          </a:effectLst>
        </p:spPr>
        <p:style>
          <a:lnRef idx="2">
            <a:srgbClr val="376FFF">
              <a:shade val="50000"/>
            </a:srgbClr>
          </a:lnRef>
          <a:fillRef idx="1">
            <a:srgbClr val="376FFF"/>
          </a:fillRef>
          <a:effectRef idx="0">
            <a:srgbClr val="376FFF"/>
          </a:effectRef>
          <a:fontRef idx="minor">
            <a:srgbClr val="FFFFFF"/>
          </a:fontRef>
        </p:style>
        <p:txBody>
          <a:bodyPr rtlCol="0" anchor="ctr"/>
          <a:lstStyle/>
          <a:p>
            <a:pPr algn="ctr"/>
            <a:endParaRPr lang="zh-CN" altLang="en-US">
              <a:solidFill>
                <a:srgbClr val="FFFFFF"/>
              </a:solidFill>
              <a:latin typeface="Arial" panose="020B0604020202020204" pitchFamily="34" charset="0"/>
              <a:ea typeface="微软雅黑" panose="020B0503020204020204" pitchFamily="34" charset="-122"/>
            </a:endParaRPr>
          </a:p>
        </p:txBody>
      </p:sp>
      <p:sp>
        <p:nvSpPr>
          <p:cNvPr id="13" name="六边形 12">
            <a:extLst>
              <a:ext uri="{FF2B5EF4-FFF2-40B4-BE49-F238E27FC236}">
                <a16:creationId xmlns:a16="http://schemas.microsoft.com/office/drawing/2014/main" id="{E4417011-CD6B-6BFA-39F7-1A26955B5E0E}"/>
              </a:ext>
            </a:extLst>
          </p:cNvPr>
          <p:cNvSpPr/>
          <p:nvPr>
            <p:custDataLst>
              <p:tags r:id="rId2"/>
            </p:custDataLst>
          </p:nvPr>
        </p:nvSpPr>
        <p:spPr>
          <a:xfrm rot="5400000">
            <a:off x="5940107" y="3083139"/>
            <a:ext cx="1890395" cy="1578610"/>
          </a:xfrm>
          <a:prstGeom prst="hexagon">
            <a:avLst>
              <a:gd name="adj" fmla="val 30671"/>
              <a:gd name="vf" fmla="val 115470"/>
            </a:avLst>
          </a:prstGeom>
          <a:gradFill>
            <a:gsLst>
              <a:gs pos="99000">
                <a:srgbClr val="376FFF">
                  <a:lumMod val="60000"/>
                  <a:lumOff val="40000"/>
                </a:srgbClr>
              </a:gs>
              <a:gs pos="20000">
                <a:srgbClr val="376FFF"/>
              </a:gs>
            </a:gsLst>
            <a:lin ang="8100000" scaled="0"/>
          </a:gradFill>
          <a:ln>
            <a:noFill/>
          </a:ln>
          <a:effectLst>
            <a:outerShdw blurRad="152400" dist="76200" dir="2700000" algn="tl" rotWithShape="0">
              <a:srgbClr val="376FFF">
                <a:alpha val="40000"/>
              </a:srgbClr>
            </a:outerShdw>
          </a:effectLst>
        </p:spPr>
        <p:style>
          <a:lnRef idx="2">
            <a:srgbClr val="376FFF">
              <a:shade val="50000"/>
            </a:srgbClr>
          </a:lnRef>
          <a:fillRef idx="1">
            <a:srgbClr val="376FFF"/>
          </a:fillRef>
          <a:effectRef idx="0">
            <a:srgbClr val="376FFF"/>
          </a:effectRef>
          <a:fontRef idx="minor">
            <a:srgbClr val="FFFFFF"/>
          </a:fontRef>
        </p:style>
        <p:txBody>
          <a:bodyPr rtlCol="0" anchor="ctr"/>
          <a:lstStyle/>
          <a:p>
            <a:pPr algn="ctr"/>
            <a:endParaRPr lang="zh-CN" altLang="en-US">
              <a:solidFill>
                <a:srgbClr val="FFFFFF"/>
              </a:solidFill>
              <a:latin typeface="Arial" panose="020B0604020202020204" pitchFamily="34" charset="0"/>
              <a:ea typeface="微软雅黑" panose="020B0503020204020204" pitchFamily="34" charset="-122"/>
            </a:endParaRPr>
          </a:p>
        </p:txBody>
      </p:sp>
      <p:sp>
        <p:nvSpPr>
          <p:cNvPr id="14" name="正文">
            <a:extLst>
              <a:ext uri="{FF2B5EF4-FFF2-40B4-BE49-F238E27FC236}">
                <a16:creationId xmlns:a16="http://schemas.microsoft.com/office/drawing/2014/main" id="{CC8521E9-10A0-6558-DAAC-9A9AC6157BF2}"/>
              </a:ext>
            </a:extLst>
          </p:cNvPr>
          <p:cNvSpPr txBox="1"/>
          <p:nvPr>
            <p:custDataLst>
              <p:tags r:id="rId3"/>
            </p:custDataLst>
          </p:nvPr>
        </p:nvSpPr>
        <p:spPr>
          <a:xfrm>
            <a:off x="8000682" y="3769574"/>
            <a:ext cx="3320415" cy="812165"/>
          </a:xfrm>
          <a:prstGeom prst="rect">
            <a:avLst/>
          </a:prstGeom>
          <a:noFill/>
        </p:spPr>
        <p:txBody>
          <a:bodyPr wrap="square" lIns="90170" tIns="46990" rIns="90170" bIns="46990" rtlCol="0" anchor="t" anchorCtr="0">
            <a:noAutofit/>
          </a:bodyPr>
          <a:lstStyle/>
          <a:p>
            <a:pPr algn="l">
              <a:lnSpc>
                <a:spcPct val="150000"/>
              </a:lnSpc>
            </a:pPr>
            <a:r>
              <a:rPr lang="zh-CN" altLang="en-US" sz="2000" b="1" spc="150" dirty="0">
                <a:solidFill>
                  <a:srgbClr val="000000">
                    <a:lumMod val="85000"/>
                    <a:lumOff val="15000"/>
                  </a:srgbClr>
                </a:solidFill>
                <a:latin typeface="Arial" panose="020B0604020202020204" pitchFamily="34" charset="0"/>
                <a:ea typeface="微软雅黑" panose="020B0503020204020204" pitchFamily="34" charset="-122"/>
              </a:rPr>
              <a:t>我国ESG固定收益类投资产品起步较晚，目前以ESG固定收益理财产品和ESG债券基金为主。</a:t>
            </a:r>
          </a:p>
        </p:txBody>
      </p:sp>
      <p:sp>
        <p:nvSpPr>
          <p:cNvPr id="15" name="标题">
            <a:extLst>
              <a:ext uri="{FF2B5EF4-FFF2-40B4-BE49-F238E27FC236}">
                <a16:creationId xmlns:a16="http://schemas.microsoft.com/office/drawing/2014/main" id="{EB275729-D568-02D3-6DF7-E00D7E16CAEF}"/>
              </a:ext>
            </a:extLst>
          </p:cNvPr>
          <p:cNvSpPr txBox="1"/>
          <p:nvPr>
            <p:custDataLst>
              <p:tags r:id="rId4"/>
            </p:custDataLst>
          </p:nvPr>
        </p:nvSpPr>
        <p:spPr>
          <a:xfrm>
            <a:off x="8000682" y="3290149"/>
            <a:ext cx="1661795" cy="456565"/>
          </a:xfrm>
          <a:prstGeom prst="rect">
            <a:avLst/>
          </a:prstGeom>
          <a:noFill/>
        </p:spPr>
        <p:txBody>
          <a:bodyPr wrap="square" lIns="90170" tIns="46990" rIns="90170" bIns="0" rtlCol="0" anchor="b">
            <a:normAutofit/>
          </a:bodyPr>
          <a:lstStyle/>
          <a:p>
            <a:r>
              <a:rPr lang="zh-CN" altLang="en-US" sz="2400" b="1" spc="300" dirty="0">
                <a:solidFill>
                  <a:srgbClr val="376FFF"/>
                </a:solidFill>
                <a:latin typeface="Arial" panose="020B0604020202020204" pitchFamily="34" charset="0"/>
                <a:ea typeface="微软雅黑" panose="020B0503020204020204" pitchFamily="34" charset="-122"/>
              </a:rPr>
              <a:t>投资端</a:t>
            </a:r>
          </a:p>
        </p:txBody>
      </p:sp>
      <p:sp>
        <p:nvSpPr>
          <p:cNvPr id="16" name="正文">
            <a:extLst>
              <a:ext uri="{FF2B5EF4-FFF2-40B4-BE49-F238E27FC236}">
                <a16:creationId xmlns:a16="http://schemas.microsoft.com/office/drawing/2014/main" id="{9AD3FBFA-6107-25D7-BCBF-421B3F906F7A}"/>
              </a:ext>
            </a:extLst>
          </p:cNvPr>
          <p:cNvSpPr txBox="1"/>
          <p:nvPr>
            <p:custDataLst>
              <p:tags r:id="rId5"/>
            </p:custDataLst>
          </p:nvPr>
        </p:nvSpPr>
        <p:spPr>
          <a:xfrm>
            <a:off x="959802" y="3769574"/>
            <a:ext cx="3423285" cy="2841625"/>
          </a:xfrm>
          <a:prstGeom prst="rect">
            <a:avLst/>
          </a:prstGeom>
          <a:noFill/>
        </p:spPr>
        <p:txBody>
          <a:bodyPr wrap="square" lIns="90170" tIns="46990" rIns="90170" bIns="46990" rtlCol="0" anchor="t" anchorCtr="0">
            <a:noAutofit/>
          </a:bodyPr>
          <a:lstStyle/>
          <a:p>
            <a:pPr algn="just">
              <a:lnSpc>
                <a:spcPct val="150000"/>
              </a:lnSpc>
            </a:pPr>
            <a:r>
              <a:rPr lang="zh-CN" altLang="en-US" sz="2000" b="1" spc="150" dirty="0">
                <a:solidFill>
                  <a:srgbClr val="000000">
                    <a:lumMod val="85000"/>
                    <a:lumOff val="15000"/>
                  </a:srgbClr>
                </a:solidFill>
                <a:latin typeface="Arial" panose="020B0604020202020204" pitchFamily="34" charset="0"/>
                <a:ea typeface="微软雅黑" panose="020B0503020204020204" pitchFamily="34" charset="-122"/>
              </a:rPr>
              <a:t>ESG和绿色主题债券发行规模持续增加</a:t>
            </a:r>
            <a:r>
              <a:rPr lang="zh-CN" altLang="en-US" sz="2000" spc="150" dirty="0">
                <a:solidFill>
                  <a:srgbClr val="000000">
                    <a:lumMod val="85000"/>
                    <a:lumOff val="15000"/>
                  </a:srgbClr>
                </a:solidFill>
                <a:latin typeface="Arial" panose="020B0604020202020204" pitchFamily="34" charset="0"/>
                <a:ea typeface="微软雅黑" panose="020B0503020204020204" pitchFamily="34" charset="-122"/>
              </a:rPr>
              <a:t>：</a:t>
            </a:r>
          </a:p>
          <a:p>
            <a:pPr algn="just">
              <a:lnSpc>
                <a:spcPct val="150000"/>
              </a:lnSpc>
            </a:pPr>
            <a:r>
              <a:rPr lang="zh-CN" altLang="en-US" sz="2000" spc="150" dirty="0">
                <a:solidFill>
                  <a:srgbClr val="000000">
                    <a:lumMod val="85000"/>
                    <a:lumOff val="15000"/>
                  </a:srgbClr>
                </a:solidFill>
                <a:latin typeface="Arial" panose="020B0604020202020204" pitchFamily="34" charset="0"/>
                <a:ea typeface="微软雅黑" panose="020B0503020204020204" pitchFamily="34" charset="-122"/>
              </a:rPr>
              <a:t>2021年底，中国绿色债券累计发行量约1.3万亿元，较上一年增加约2863亿元，同比增长186%</a:t>
            </a:r>
          </a:p>
        </p:txBody>
      </p:sp>
      <p:sp>
        <p:nvSpPr>
          <p:cNvPr id="17" name="标题">
            <a:extLst>
              <a:ext uri="{FF2B5EF4-FFF2-40B4-BE49-F238E27FC236}">
                <a16:creationId xmlns:a16="http://schemas.microsoft.com/office/drawing/2014/main" id="{0E794AE4-B8FA-16EB-E0D3-D99CC77B43D1}"/>
              </a:ext>
            </a:extLst>
          </p:cNvPr>
          <p:cNvSpPr txBox="1"/>
          <p:nvPr>
            <p:custDataLst>
              <p:tags r:id="rId6"/>
            </p:custDataLst>
          </p:nvPr>
        </p:nvSpPr>
        <p:spPr>
          <a:xfrm>
            <a:off x="2489517" y="3290149"/>
            <a:ext cx="1661795" cy="456565"/>
          </a:xfrm>
          <a:prstGeom prst="rect">
            <a:avLst/>
          </a:prstGeom>
          <a:noFill/>
        </p:spPr>
        <p:txBody>
          <a:bodyPr wrap="square" lIns="90170" tIns="46990" rIns="90170" bIns="0" rtlCol="0" anchor="b">
            <a:normAutofit/>
          </a:bodyPr>
          <a:lstStyle/>
          <a:p>
            <a:pPr algn="r"/>
            <a:r>
              <a:rPr lang="zh-CN" altLang="en-US" sz="2400" b="1" spc="300" dirty="0">
                <a:solidFill>
                  <a:srgbClr val="17D594"/>
                </a:solidFill>
                <a:latin typeface="Arial" panose="020B0604020202020204" pitchFamily="34" charset="0"/>
                <a:ea typeface="微软雅黑" panose="020B0503020204020204" pitchFamily="34" charset="-122"/>
              </a:rPr>
              <a:t>发行端</a:t>
            </a:r>
          </a:p>
        </p:txBody>
      </p:sp>
      <p:pic>
        <p:nvPicPr>
          <p:cNvPr id="18" name="图片 24" descr="343439383331313b343532303032333bc6f3d2b5bcf2bde9">
            <a:extLst>
              <a:ext uri="{FF2B5EF4-FFF2-40B4-BE49-F238E27FC236}">
                <a16:creationId xmlns:a16="http://schemas.microsoft.com/office/drawing/2014/main" id="{9F4DC917-4A88-FC45-A8B9-9B50CA407815}"/>
              </a:ext>
            </a:extLst>
          </p:cNvPr>
          <p:cNvPicPr>
            <a:picLocks noChangeAspect="1"/>
          </p:cNvPicPr>
          <p:nvPr>
            <p:custDataLst>
              <p:tags r:id="rId7"/>
            </p:custDataLst>
          </p:nvPr>
        </p:nvPicPr>
        <p:blipFill>
          <a:blip r:embed="rId11">
            <a:extLst>
              <a:ext uri="{96DAC541-7B7A-43D3-8B79-37D633B846F1}">
                <asvg:svgBlip xmlns:asvg="http://schemas.microsoft.com/office/drawing/2016/SVG/main" r:embed="rId12"/>
              </a:ext>
            </a:extLst>
          </a:blip>
          <a:stretch>
            <a:fillRect/>
          </a:stretch>
        </p:blipFill>
        <p:spPr>
          <a:xfrm>
            <a:off x="5072697" y="3638764"/>
            <a:ext cx="467995" cy="467995"/>
          </a:xfrm>
          <a:prstGeom prst="rect">
            <a:avLst/>
          </a:prstGeom>
        </p:spPr>
      </p:pic>
      <p:pic>
        <p:nvPicPr>
          <p:cNvPr id="19" name="图片 25" descr="343439383331313b343532303032303bb8f6c8cbd0c5cfa2">
            <a:extLst>
              <a:ext uri="{FF2B5EF4-FFF2-40B4-BE49-F238E27FC236}">
                <a16:creationId xmlns:a16="http://schemas.microsoft.com/office/drawing/2014/main" id="{C1DD2C51-2C74-A2B0-8C6C-D760BC95B0A7}"/>
              </a:ext>
            </a:extLst>
          </p:cNvPr>
          <p:cNvPicPr>
            <a:picLocks noChangeAspect="1"/>
          </p:cNvPicPr>
          <p:nvPr>
            <p:custDataLst>
              <p:tags r:id="rId8"/>
            </p:custDataLst>
          </p:nvPr>
        </p:nvPicPr>
        <p:blipFill>
          <a:blip r:embed="rId13">
            <a:extLst>
              <a:ext uri="{96DAC541-7B7A-43D3-8B79-37D633B846F1}">
                <asvg:svgBlip xmlns:asvg="http://schemas.microsoft.com/office/drawing/2016/SVG/main" r:embed="rId14"/>
              </a:ext>
            </a:extLst>
          </a:blip>
          <a:stretch>
            <a:fillRect/>
          </a:stretch>
        </p:blipFill>
        <p:spPr>
          <a:xfrm>
            <a:off x="6651307" y="3638764"/>
            <a:ext cx="467995" cy="467995"/>
          </a:xfrm>
          <a:prstGeom prst="rect">
            <a:avLst/>
          </a:prstGeom>
        </p:spPr>
      </p:pic>
    </p:spTree>
    <p:extLst>
      <p:ext uri="{BB962C8B-B14F-4D97-AF65-F5344CB8AC3E}">
        <p14:creationId xmlns:p14="http://schemas.microsoft.com/office/powerpoint/2010/main" val="1817546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基于</a:t>
            </a:r>
            <a:r>
              <a:rPr lang="en-US" altLang="zh-CN" dirty="0"/>
              <a:t>ESG</a:t>
            </a:r>
            <a:r>
              <a:rPr lang="zh-CN" altLang="en-US" dirty="0"/>
              <a:t>体系的气候投融资实践</a:t>
            </a:r>
          </a:p>
        </p:txBody>
      </p:sp>
      <p:sp>
        <p:nvSpPr>
          <p:cNvPr id="7" name="矩形 6">
            <a:extLst>
              <a:ext uri="{FF2B5EF4-FFF2-40B4-BE49-F238E27FC236}">
                <a16:creationId xmlns:a16="http://schemas.microsoft.com/office/drawing/2014/main" id="{7A663A1C-D324-0BEF-BB0F-1F54B7A13EED}"/>
              </a:ext>
            </a:extLst>
          </p:cNvPr>
          <p:cNvSpPr/>
          <p:nvPr/>
        </p:nvSpPr>
        <p:spPr>
          <a:xfrm>
            <a:off x="508181" y="804140"/>
            <a:ext cx="11208534" cy="58105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基金市场</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投资</a:t>
            </a:r>
          </a:p>
        </p:txBody>
      </p:sp>
      <p:sp>
        <p:nvSpPr>
          <p:cNvPr id="5" name="图文框 4">
            <a:extLst>
              <a:ext uri="{FF2B5EF4-FFF2-40B4-BE49-F238E27FC236}">
                <a16:creationId xmlns:a16="http://schemas.microsoft.com/office/drawing/2014/main" id="{787991E4-B363-661F-D1E5-1B3BDC5CAB7B}"/>
              </a:ext>
            </a:extLst>
          </p:cNvPr>
          <p:cNvSpPr/>
          <p:nvPr/>
        </p:nvSpPr>
        <p:spPr>
          <a:xfrm>
            <a:off x="1049911" y="1461953"/>
            <a:ext cx="10984230" cy="5258888"/>
          </a:xfrm>
          <a:prstGeom prst="frame">
            <a:avLst>
              <a:gd name="adj1" fmla="val 255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6" name="矩形 5">
            <a:extLst>
              <a:ext uri="{FF2B5EF4-FFF2-40B4-BE49-F238E27FC236}">
                <a16:creationId xmlns:a16="http://schemas.microsoft.com/office/drawing/2014/main" id="{45EA4331-207D-C856-26E2-5D3D379563D2}"/>
              </a:ext>
            </a:extLst>
          </p:cNvPr>
          <p:cNvSpPr/>
          <p:nvPr/>
        </p:nvSpPr>
        <p:spPr>
          <a:xfrm>
            <a:off x="177421" y="1841528"/>
            <a:ext cx="3791744" cy="4464496"/>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8" name="组合 23">
            <a:extLst>
              <a:ext uri="{FF2B5EF4-FFF2-40B4-BE49-F238E27FC236}">
                <a16:creationId xmlns:a16="http://schemas.microsoft.com/office/drawing/2014/main" id="{EBFA531E-F6AE-25C5-54B6-D9171F5F2291}"/>
              </a:ext>
            </a:extLst>
          </p:cNvPr>
          <p:cNvGrpSpPr/>
          <p:nvPr/>
        </p:nvGrpSpPr>
        <p:grpSpPr bwMode="auto">
          <a:xfrm>
            <a:off x="4592576" y="1591545"/>
            <a:ext cx="434975" cy="450850"/>
            <a:chOff x="58056" y="2076450"/>
            <a:chExt cx="1350963" cy="1360487"/>
          </a:xfrm>
        </p:grpSpPr>
        <p:sp>
          <p:nvSpPr>
            <p:cNvPr id="9" name="Oval 5">
              <a:extLst>
                <a:ext uri="{FF2B5EF4-FFF2-40B4-BE49-F238E27FC236}">
                  <a16:creationId xmlns:a16="http://schemas.microsoft.com/office/drawing/2014/main" id="{0B3BB09D-1B61-6C79-5D22-D06238C67996}"/>
                </a:ext>
              </a:extLst>
            </p:cNvPr>
            <p:cNvSpPr>
              <a:spLocks noChangeArrowheads="1"/>
            </p:cNvSpPr>
            <p:nvPr/>
          </p:nvSpPr>
          <p:spPr bwMode="auto">
            <a:xfrm>
              <a:off x="58056" y="2076450"/>
              <a:ext cx="1350963" cy="1360487"/>
            </a:xfrm>
            <a:prstGeom prst="rect">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endParaRPr lang="zh-CN" altLang="en-US" sz="1800" dirty="0">
                <a:latin typeface="微软雅黑" panose="020B0503020204020204" pitchFamily="34" charset="-122"/>
                <a:ea typeface="微软雅黑" panose="020B0503020204020204" pitchFamily="34" charset="-122"/>
              </a:endParaRPr>
            </a:p>
          </p:txBody>
        </p:sp>
        <p:sp>
          <p:nvSpPr>
            <p:cNvPr id="10" name="Rectangle 6">
              <a:extLst>
                <a:ext uri="{FF2B5EF4-FFF2-40B4-BE49-F238E27FC236}">
                  <a16:creationId xmlns:a16="http://schemas.microsoft.com/office/drawing/2014/main" id="{68BF2681-E8D1-5290-4EBA-F254A658819F}"/>
                </a:ext>
              </a:extLst>
            </p:cNvPr>
            <p:cNvSpPr>
              <a:spLocks noChangeArrowheads="1"/>
            </p:cNvSpPr>
            <p:nvPr/>
          </p:nvSpPr>
          <p:spPr bwMode="auto">
            <a:xfrm>
              <a:off x="710519" y="2755900"/>
              <a:ext cx="30163" cy="3063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endParaRPr lang="zh-CN" altLang="en-US" sz="1800">
                <a:latin typeface="微软雅黑" panose="020B0503020204020204" pitchFamily="34" charset="-122"/>
                <a:ea typeface="微软雅黑" panose="020B0503020204020204" pitchFamily="34" charset="-122"/>
              </a:endParaRPr>
            </a:p>
          </p:txBody>
        </p:sp>
        <p:sp>
          <p:nvSpPr>
            <p:cNvPr id="11" name="Freeform 7">
              <a:extLst>
                <a:ext uri="{FF2B5EF4-FFF2-40B4-BE49-F238E27FC236}">
                  <a16:creationId xmlns:a16="http://schemas.microsoft.com/office/drawing/2014/main" id="{4675F754-6C8C-1B3E-F764-C8BCAA13CE22}"/>
                </a:ext>
              </a:extLst>
            </p:cNvPr>
            <p:cNvSpPr>
              <a:spLocks noEditPoints="1"/>
            </p:cNvSpPr>
            <p:nvPr/>
          </p:nvSpPr>
          <p:spPr bwMode="auto">
            <a:xfrm>
              <a:off x="696231" y="2741613"/>
              <a:ext cx="63500" cy="63500"/>
            </a:xfrm>
            <a:custGeom>
              <a:avLst/>
              <a:gdLst>
                <a:gd name="T0" fmla="*/ 2147483646 w 17"/>
                <a:gd name="T1" fmla="*/ 2147483646 h 17"/>
                <a:gd name="T2" fmla="*/ 2147483646 w 17"/>
                <a:gd name="T3" fmla="*/ 2147483646 h 17"/>
                <a:gd name="T4" fmla="*/ 2147483646 w 17"/>
                <a:gd name="T5" fmla="*/ 2147483646 h 17"/>
                <a:gd name="T6" fmla="*/ 2147483646 w 17"/>
                <a:gd name="T7" fmla="*/ 2147483646 h 17"/>
                <a:gd name="T8" fmla="*/ 2147483646 w 17"/>
                <a:gd name="T9" fmla="*/ 2147483646 h 17"/>
                <a:gd name="T10" fmla="*/ 2147483646 w 17"/>
                <a:gd name="T11" fmla="*/ 0 h 17"/>
                <a:gd name="T12" fmla="*/ 0 w 17"/>
                <a:gd name="T13" fmla="*/ 2147483646 h 17"/>
                <a:gd name="T14" fmla="*/ 2147483646 w 17"/>
                <a:gd name="T15" fmla="*/ 2147483646 h 17"/>
                <a:gd name="T16" fmla="*/ 2147483646 w 17"/>
                <a:gd name="T17" fmla="*/ 2147483646 h 17"/>
                <a:gd name="T18" fmla="*/ 2147483646 w 17"/>
                <a:gd name="T19" fmla="*/ 0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7" h="17">
                  <a:moveTo>
                    <a:pt x="8" y="8"/>
                  </a:moveTo>
                  <a:cubicBezTo>
                    <a:pt x="9" y="8"/>
                    <a:pt x="9" y="8"/>
                    <a:pt x="9" y="8"/>
                  </a:cubicBezTo>
                  <a:cubicBezTo>
                    <a:pt x="9" y="9"/>
                    <a:pt x="9" y="9"/>
                    <a:pt x="8" y="9"/>
                  </a:cubicBezTo>
                  <a:cubicBezTo>
                    <a:pt x="8" y="9"/>
                    <a:pt x="8" y="9"/>
                    <a:pt x="8" y="8"/>
                  </a:cubicBezTo>
                  <a:cubicBezTo>
                    <a:pt x="8" y="8"/>
                    <a:pt x="8" y="8"/>
                    <a:pt x="8" y="8"/>
                  </a:cubicBezTo>
                  <a:moveTo>
                    <a:pt x="8" y="0"/>
                  </a:moveTo>
                  <a:cubicBezTo>
                    <a:pt x="4" y="0"/>
                    <a:pt x="0" y="3"/>
                    <a:pt x="0" y="8"/>
                  </a:cubicBezTo>
                  <a:cubicBezTo>
                    <a:pt x="0" y="13"/>
                    <a:pt x="4" y="17"/>
                    <a:pt x="8" y="17"/>
                  </a:cubicBezTo>
                  <a:cubicBezTo>
                    <a:pt x="13" y="17"/>
                    <a:pt x="17" y="13"/>
                    <a:pt x="17" y="8"/>
                  </a:cubicBezTo>
                  <a:cubicBezTo>
                    <a:pt x="17" y="3"/>
                    <a:pt x="13" y="0"/>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2" name="Rectangle 8">
              <a:extLst>
                <a:ext uri="{FF2B5EF4-FFF2-40B4-BE49-F238E27FC236}">
                  <a16:creationId xmlns:a16="http://schemas.microsoft.com/office/drawing/2014/main" id="{3FBFF083-7B19-DBD6-1B5A-0B965FD0B5B7}"/>
                </a:ext>
              </a:extLst>
            </p:cNvPr>
            <p:cNvSpPr>
              <a:spLocks noChangeArrowheads="1"/>
            </p:cNvSpPr>
            <p:nvPr/>
          </p:nvSpPr>
          <p:spPr bwMode="auto">
            <a:xfrm>
              <a:off x="534306" y="2416175"/>
              <a:ext cx="385763" cy="30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endParaRPr lang="zh-CN" altLang="en-US" sz="1800">
                <a:latin typeface="微软雅黑" panose="020B0503020204020204" pitchFamily="34" charset="-122"/>
                <a:ea typeface="微软雅黑" panose="020B0503020204020204" pitchFamily="34" charset="-122"/>
              </a:endParaRPr>
            </a:p>
          </p:txBody>
        </p:sp>
        <p:sp>
          <p:nvSpPr>
            <p:cNvPr id="20" name="Freeform 9">
              <a:extLst>
                <a:ext uri="{FF2B5EF4-FFF2-40B4-BE49-F238E27FC236}">
                  <a16:creationId xmlns:a16="http://schemas.microsoft.com/office/drawing/2014/main" id="{2A5E2DF3-866E-574F-AE94-060E9B4E58ED}"/>
                </a:ext>
              </a:extLst>
            </p:cNvPr>
            <p:cNvSpPr>
              <a:spLocks noEditPoints="1"/>
            </p:cNvSpPr>
            <p:nvPr/>
          </p:nvSpPr>
          <p:spPr bwMode="auto">
            <a:xfrm>
              <a:off x="481919" y="2495550"/>
              <a:ext cx="492125" cy="600075"/>
            </a:xfrm>
            <a:custGeom>
              <a:avLst/>
              <a:gdLst>
                <a:gd name="T0" fmla="*/ 2147483646 w 310"/>
                <a:gd name="T1" fmla="*/ 2147483646 h 378"/>
                <a:gd name="T2" fmla="*/ 2147483646 w 310"/>
                <a:gd name="T3" fmla="*/ 2147483646 h 378"/>
                <a:gd name="T4" fmla="*/ 0 w 310"/>
                <a:gd name="T5" fmla="*/ 2147483646 h 378"/>
                <a:gd name="T6" fmla="*/ 2147483646 w 310"/>
                <a:gd name="T7" fmla="*/ 2147483646 h 378"/>
                <a:gd name="T8" fmla="*/ 2147483646 w 310"/>
                <a:gd name="T9" fmla="*/ 0 h 378"/>
                <a:gd name="T10" fmla="*/ 2147483646 w 310"/>
                <a:gd name="T11" fmla="*/ 0 h 378"/>
                <a:gd name="T12" fmla="*/ 2147483646 w 310"/>
                <a:gd name="T13" fmla="*/ 2147483646 h 378"/>
                <a:gd name="T14" fmla="*/ 2147483646 w 310"/>
                <a:gd name="T15" fmla="*/ 2147483646 h 378"/>
                <a:gd name="T16" fmla="*/ 2147483646 w 310"/>
                <a:gd name="T17" fmla="*/ 2147483646 h 378"/>
                <a:gd name="T18" fmla="*/ 2147483646 w 310"/>
                <a:gd name="T19" fmla="*/ 2147483646 h 378"/>
                <a:gd name="T20" fmla="*/ 2147483646 w 310"/>
                <a:gd name="T21" fmla="*/ 2147483646 h 378"/>
                <a:gd name="T22" fmla="*/ 2147483646 w 310"/>
                <a:gd name="T23" fmla="*/ 2147483646 h 378"/>
                <a:gd name="T24" fmla="*/ 2147483646 w 310"/>
                <a:gd name="T25" fmla="*/ 2147483646 h 378"/>
                <a:gd name="T26" fmla="*/ 2147483646 w 310"/>
                <a:gd name="T27" fmla="*/ 2147483646 h 378"/>
                <a:gd name="T28" fmla="*/ 2147483646 w 310"/>
                <a:gd name="T29" fmla="*/ 2147483646 h 378"/>
                <a:gd name="T30" fmla="*/ 2147483646 w 310"/>
                <a:gd name="T31" fmla="*/ 2147483646 h 378"/>
                <a:gd name="T32" fmla="*/ 2147483646 w 310"/>
                <a:gd name="T33" fmla="*/ 2147483646 h 378"/>
                <a:gd name="T34" fmla="*/ 2147483646 w 310"/>
                <a:gd name="T35" fmla="*/ 2147483646 h 37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10" h="378">
                  <a:moveTo>
                    <a:pt x="165" y="378"/>
                  </a:moveTo>
                  <a:lnTo>
                    <a:pt x="144" y="378"/>
                  </a:lnTo>
                  <a:lnTo>
                    <a:pt x="0" y="193"/>
                  </a:lnTo>
                  <a:lnTo>
                    <a:pt x="64" y="62"/>
                  </a:lnTo>
                  <a:lnTo>
                    <a:pt x="64" y="0"/>
                  </a:lnTo>
                  <a:lnTo>
                    <a:pt x="246" y="0"/>
                  </a:lnTo>
                  <a:lnTo>
                    <a:pt x="246" y="62"/>
                  </a:lnTo>
                  <a:lnTo>
                    <a:pt x="310" y="193"/>
                  </a:lnTo>
                  <a:lnTo>
                    <a:pt x="165" y="378"/>
                  </a:lnTo>
                  <a:close/>
                  <a:moveTo>
                    <a:pt x="154" y="359"/>
                  </a:moveTo>
                  <a:lnTo>
                    <a:pt x="156" y="359"/>
                  </a:lnTo>
                  <a:lnTo>
                    <a:pt x="286" y="190"/>
                  </a:lnTo>
                  <a:lnTo>
                    <a:pt x="227" y="66"/>
                  </a:lnTo>
                  <a:lnTo>
                    <a:pt x="227" y="19"/>
                  </a:lnTo>
                  <a:lnTo>
                    <a:pt x="83" y="19"/>
                  </a:lnTo>
                  <a:lnTo>
                    <a:pt x="83" y="66"/>
                  </a:lnTo>
                  <a:lnTo>
                    <a:pt x="21" y="190"/>
                  </a:lnTo>
                  <a:lnTo>
                    <a:pt x="154" y="35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grpSp>
      <p:grpSp>
        <p:nvGrpSpPr>
          <p:cNvPr id="21" name="组合 24">
            <a:extLst>
              <a:ext uri="{FF2B5EF4-FFF2-40B4-BE49-F238E27FC236}">
                <a16:creationId xmlns:a16="http://schemas.microsoft.com/office/drawing/2014/main" id="{4C998BFA-D736-F305-50AE-DD3B7243A80E}"/>
              </a:ext>
            </a:extLst>
          </p:cNvPr>
          <p:cNvGrpSpPr/>
          <p:nvPr/>
        </p:nvGrpSpPr>
        <p:grpSpPr bwMode="auto">
          <a:xfrm>
            <a:off x="8441946" y="1591545"/>
            <a:ext cx="431800" cy="447040"/>
            <a:chOff x="3706131" y="2082800"/>
            <a:chExt cx="1339850" cy="1349375"/>
          </a:xfrm>
        </p:grpSpPr>
        <p:sp>
          <p:nvSpPr>
            <p:cNvPr id="22" name="Oval 10">
              <a:extLst>
                <a:ext uri="{FF2B5EF4-FFF2-40B4-BE49-F238E27FC236}">
                  <a16:creationId xmlns:a16="http://schemas.microsoft.com/office/drawing/2014/main" id="{88721B43-9E88-2135-C96D-5A8DB28CA98A}"/>
                </a:ext>
              </a:extLst>
            </p:cNvPr>
            <p:cNvSpPr>
              <a:spLocks noChangeArrowheads="1"/>
            </p:cNvSpPr>
            <p:nvPr/>
          </p:nvSpPr>
          <p:spPr bwMode="auto">
            <a:xfrm>
              <a:off x="3706131" y="2082800"/>
              <a:ext cx="1339850" cy="1349375"/>
            </a:xfrm>
            <a:prstGeom prst="rect">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endParaRPr lang="zh-CN" altLang="en-US" sz="1800">
                <a:latin typeface="微软雅黑" panose="020B0503020204020204" pitchFamily="34" charset="-122"/>
                <a:ea typeface="微软雅黑" panose="020B0503020204020204" pitchFamily="34" charset="-122"/>
              </a:endParaRPr>
            </a:p>
          </p:txBody>
        </p:sp>
        <p:sp>
          <p:nvSpPr>
            <p:cNvPr id="23" name="Freeform 11">
              <a:extLst>
                <a:ext uri="{FF2B5EF4-FFF2-40B4-BE49-F238E27FC236}">
                  <a16:creationId xmlns:a16="http://schemas.microsoft.com/office/drawing/2014/main" id="{1F3BAF7E-2EDC-43D0-896A-647E1A09DAEB}"/>
                </a:ext>
              </a:extLst>
            </p:cNvPr>
            <p:cNvSpPr>
              <a:spLocks noEditPoints="1"/>
            </p:cNvSpPr>
            <p:nvPr/>
          </p:nvSpPr>
          <p:spPr bwMode="auto">
            <a:xfrm>
              <a:off x="4006169" y="2479675"/>
              <a:ext cx="709613" cy="465137"/>
            </a:xfrm>
            <a:custGeom>
              <a:avLst/>
              <a:gdLst>
                <a:gd name="T0" fmla="*/ 2147483646 w 189"/>
                <a:gd name="T1" fmla="*/ 2147483646 h 123"/>
                <a:gd name="T2" fmla="*/ 2147483646 w 189"/>
                <a:gd name="T3" fmla="*/ 2147483646 h 123"/>
                <a:gd name="T4" fmla="*/ 0 w 189"/>
                <a:gd name="T5" fmla="*/ 2147483646 h 123"/>
                <a:gd name="T6" fmla="*/ 0 w 189"/>
                <a:gd name="T7" fmla="*/ 2147483646 h 123"/>
                <a:gd name="T8" fmla="*/ 2147483646 w 189"/>
                <a:gd name="T9" fmla="*/ 0 h 123"/>
                <a:gd name="T10" fmla="*/ 2147483646 w 189"/>
                <a:gd name="T11" fmla="*/ 0 h 123"/>
                <a:gd name="T12" fmla="*/ 2147483646 w 189"/>
                <a:gd name="T13" fmla="*/ 2147483646 h 123"/>
                <a:gd name="T14" fmla="*/ 2147483646 w 189"/>
                <a:gd name="T15" fmla="*/ 2147483646 h 123"/>
                <a:gd name="T16" fmla="*/ 2147483646 w 189"/>
                <a:gd name="T17" fmla="*/ 2147483646 h 123"/>
                <a:gd name="T18" fmla="*/ 2147483646 w 189"/>
                <a:gd name="T19" fmla="*/ 2147483646 h 123"/>
                <a:gd name="T20" fmla="*/ 2147483646 w 189"/>
                <a:gd name="T21" fmla="*/ 2147483646 h 123"/>
                <a:gd name="T22" fmla="*/ 2147483646 w 189"/>
                <a:gd name="T23" fmla="*/ 2147483646 h 123"/>
                <a:gd name="T24" fmla="*/ 2147483646 w 189"/>
                <a:gd name="T25" fmla="*/ 2147483646 h 123"/>
                <a:gd name="T26" fmla="*/ 2147483646 w 189"/>
                <a:gd name="T27" fmla="*/ 2147483646 h 1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89" h="123">
                  <a:moveTo>
                    <a:pt x="185" y="123"/>
                  </a:moveTo>
                  <a:cubicBezTo>
                    <a:pt x="4" y="123"/>
                    <a:pt x="4" y="123"/>
                    <a:pt x="4" y="123"/>
                  </a:cubicBezTo>
                  <a:cubicBezTo>
                    <a:pt x="2" y="123"/>
                    <a:pt x="0" y="121"/>
                    <a:pt x="0" y="119"/>
                  </a:cubicBezTo>
                  <a:cubicBezTo>
                    <a:pt x="0" y="4"/>
                    <a:pt x="0" y="4"/>
                    <a:pt x="0" y="4"/>
                  </a:cubicBezTo>
                  <a:cubicBezTo>
                    <a:pt x="0" y="2"/>
                    <a:pt x="2" y="0"/>
                    <a:pt x="4" y="0"/>
                  </a:cubicBezTo>
                  <a:cubicBezTo>
                    <a:pt x="185" y="0"/>
                    <a:pt x="185" y="0"/>
                    <a:pt x="185" y="0"/>
                  </a:cubicBezTo>
                  <a:cubicBezTo>
                    <a:pt x="187" y="0"/>
                    <a:pt x="189" y="2"/>
                    <a:pt x="189" y="4"/>
                  </a:cubicBezTo>
                  <a:cubicBezTo>
                    <a:pt x="189" y="119"/>
                    <a:pt x="189" y="119"/>
                    <a:pt x="189" y="119"/>
                  </a:cubicBezTo>
                  <a:cubicBezTo>
                    <a:pt x="189" y="121"/>
                    <a:pt x="187" y="123"/>
                    <a:pt x="185" y="123"/>
                  </a:cubicBezTo>
                  <a:close/>
                  <a:moveTo>
                    <a:pt x="8" y="115"/>
                  </a:moveTo>
                  <a:cubicBezTo>
                    <a:pt x="181" y="115"/>
                    <a:pt x="181" y="115"/>
                    <a:pt x="181" y="115"/>
                  </a:cubicBezTo>
                  <a:cubicBezTo>
                    <a:pt x="181" y="8"/>
                    <a:pt x="181" y="8"/>
                    <a:pt x="181" y="8"/>
                  </a:cubicBezTo>
                  <a:cubicBezTo>
                    <a:pt x="8" y="8"/>
                    <a:pt x="8" y="8"/>
                    <a:pt x="8" y="8"/>
                  </a:cubicBezTo>
                  <a:lnTo>
                    <a:pt x="8" y="115"/>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24" name="Freeform 12">
              <a:extLst>
                <a:ext uri="{FF2B5EF4-FFF2-40B4-BE49-F238E27FC236}">
                  <a16:creationId xmlns:a16="http://schemas.microsoft.com/office/drawing/2014/main" id="{9B62690A-03FB-E8E7-FFEA-2D8F50B403A9}"/>
                </a:ext>
              </a:extLst>
            </p:cNvPr>
            <p:cNvSpPr>
              <a:spLocks noEditPoints="1"/>
            </p:cNvSpPr>
            <p:nvPr/>
          </p:nvSpPr>
          <p:spPr bwMode="auto">
            <a:xfrm>
              <a:off x="4066494" y="2540000"/>
              <a:ext cx="585788" cy="341312"/>
            </a:xfrm>
            <a:custGeom>
              <a:avLst/>
              <a:gdLst>
                <a:gd name="T0" fmla="*/ 2147483646 w 156"/>
                <a:gd name="T1" fmla="*/ 2147483646 h 90"/>
                <a:gd name="T2" fmla="*/ 2147483646 w 156"/>
                <a:gd name="T3" fmla="*/ 2147483646 h 90"/>
                <a:gd name="T4" fmla="*/ 0 w 156"/>
                <a:gd name="T5" fmla="*/ 2147483646 h 90"/>
                <a:gd name="T6" fmla="*/ 0 w 156"/>
                <a:gd name="T7" fmla="*/ 2147483646 h 90"/>
                <a:gd name="T8" fmla="*/ 2147483646 w 156"/>
                <a:gd name="T9" fmla="*/ 0 h 90"/>
                <a:gd name="T10" fmla="*/ 2147483646 w 156"/>
                <a:gd name="T11" fmla="*/ 0 h 90"/>
                <a:gd name="T12" fmla="*/ 2147483646 w 156"/>
                <a:gd name="T13" fmla="*/ 2147483646 h 90"/>
                <a:gd name="T14" fmla="*/ 2147483646 w 156"/>
                <a:gd name="T15" fmla="*/ 2147483646 h 90"/>
                <a:gd name="T16" fmla="*/ 2147483646 w 156"/>
                <a:gd name="T17" fmla="*/ 2147483646 h 90"/>
                <a:gd name="T18" fmla="*/ 2147483646 w 156"/>
                <a:gd name="T19" fmla="*/ 2147483646 h 90"/>
                <a:gd name="T20" fmla="*/ 2147483646 w 156"/>
                <a:gd name="T21" fmla="*/ 2147483646 h 90"/>
                <a:gd name="T22" fmla="*/ 2147483646 w 156"/>
                <a:gd name="T23" fmla="*/ 2147483646 h 90"/>
                <a:gd name="T24" fmla="*/ 2147483646 w 156"/>
                <a:gd name="T25" fmla="*/ 2147483646 h 90"/>
                <a:gd name="T26" fmla="*/ 2147483646 w 156"/>
                <a:gd name="T27" fmla="*/ 2147483646 h 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6" h="90">
                  <a:moveTo>
                    <a:pt x="152" y="90"/>
                  </a:moveTo>
                  <a:cubicBezTo>
                    <a:pt x="4" y="90"/>
                    <a:pt x="4" y="90"/>
                    <a:pt x="4" y="90"/>
                  </a:cubicBezTo>
                  <a:cubicBezTo>
                    <a:pt x="2" y="90"/>
                    <a:pt x="0" y="89"/>
                    <a:pt x="0" y="86"/>
                  </a:cubicBezTo>
                  <a:cubicBezTo>
                    <a:pt x="0" y="4"/>
                    <a:pt x="0" y="4"/>
                    <a:pt x="0" y="4"/>
                  </a:cubicBezTo>
                  <a:cubicBezTo>
                    <a:pt x="0" y="2"/>
                    <a:pt x="2" y="0"/>
                    <a:pt x="4" y="0"/>
                  </a:cubicBezTo>
                  <a:cubicBezTo>
                    <a:pt x="152" y="0"/>
                    <a:pt x="152" y="0"/>
                    <a:pt x="152" y="0"/>
                  </a:cubicBezTo>
                  <a:cubicBezTo>
                    <a:pt x="154" y="0"/>
                    <a:pt x="156" y="2"/>
                    <a:pt x="156" y="4"/>
                  </a:cubicBezTo>
                  <a:cubicBezTo>
                    <a:pt x="156" y="86"/>
                    <a:pt x="156" y="86"/>
                    <a:pt x="156" y="86"/>
                  </a:cubicBezTo>
                  <a:cubicBezTo>
                    <a:pt x="156" y="89"/>
                    <a:pt x="154" y="90"/>
                    <a:pt x="152" y="90"/>
                  </a:cubicBezTo>
                  <a:close/>
                  <a:moveTo>
                    <a:pt x="8" y="82"/>
                  </a:moveTo>
                  <a:cubicBezTo>
                    <a:pt x="148" y="82"/>
                    <a:pt x="148" y="82"/>
                    <a:pt x="148" y="82"/>
                  </a:cubicBezTo>
                  <a:cubicBezTo>
                    <a:pt x="148" y="8"/>
                    <a:pt x="148" y="8"/>
                    <a:pt x="148" y="8"/>
                  </a:cubicBezTo>
                  <a:cubicBezTo>
                    <a:pt x="8" y="8"/>
                    <a:pt x="8" y="8"/>
                    <a:pt x="8" y="8"/>
                  </a:cubicBezTo>
                  <a:lnTo>
                    <a:pt x="8" y="8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25" name="Freeform 13">
              <a:extLst>
                <a:ext uri="{FF2B5EF4-FFF2-40B4-BE49-F238E27FC236}">
                  <a16:creationId xmlns:a16="http://schemas.microsoft.com/office/drawing/2014/main" id="{93B944AD-1EF8-D406-573F-818249E54F96}"/>
                </a:ext>
              </a:extLst>
            </p:cNvPr>
            <p:cNvSpPr/>
            <p:nvPr/>
          </p:nvSpPr>
          <p:spPr bwMode="auto">
            <a:xfrm>
              <a:off x="3920444" y="3005138"/>
              <a:ext cx="889000" cy="30162"/>
            </a:xfrm>
            <a:custGeom>
              <a:avLst/>
              <a:gdLst>
                <a:gd name="T0" fmla="*/ 2147483646 w 237"/>
                <a:gd name="T1" fmla="*/ 2147483646 h 8"/>
                <a:gd name="T2" fmla="*/ 2147483646 w 237"/>
                <a:gd name="T3" fmla="*/ 2147483646 h 8"/>
                <a:gd name="T4" fmla="*/ 0 w 237"/>
                <a:gd name="T5" fmla="*/ 2147483646 h 8"/>
                <a:gd name="T6" fmla="*/ 2147483646 w 237"/>
                <a:gd name="T7" fmla="*/ 0 h 8"/>
                <a:gd name="T8" fmla="*/ 2147483646 w 237"/>
                <a:gd name="T9" fmla="*/ 0 h 8"/>
                <a:gd name="T10" fmla="*/ 2147483646 w 237"/>
                <a:gd name="T11" fmla="*/ 2147483646 h 8"/>
                <a:gd name="T12" fmla="*/ 2147483646 w 237"/>
                <a:gd name="T13" fmla="*/ 2147483646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7" h="8">
                  <a:moveTo>
                    <a:pt x="233" y="8"/>
                  </a:moveTo>
                  <a:cubicBezTo>
                    <a:pt x="4" y="8"/>
                    <a:pt x="4" y="8"/>
                    <a:pt x="4" y="8"/>
                  </a:cubicBezTo>
                  <a:cubicBezTo>
                    <a:pt x="2" y="8"/>
                    <a:pt x="0" y="6"/>
                    <a:pt x="0" y="4"/>
                  </a:cubicBezTo>
                  <a:cubicBezTo>
                    <a:pt x="0" y="2"/>
                    <a:pt x="2" y="0"/>
                    <a:pt x="4" y="0"/>
                  </a:cubicBezTo>
                  <a:cubicBezTo>
                    <a:pt x="233" y="0"/>
                    <a:pt x="233" y="0"/>
                    <a:pt x="233" y="0"/>
                  </a:cubicBezTo>
                  <a:cubicBezTo>
                    <a:pt x="235" y="0"/>
                    <a:pt x="237" y="2"/>
                    <a:pt x="237" y="4"/>
                  </a:cubicBezTo>
                  <a:cubicBezTo>
                    <a:pt x="237" y="6"/>
                    <a:pt x="235" y="8"/>
                    <a:pt x="233" y="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grpSp>
      <p:grpSp>
        <p:nvGrpSpPr>
          <p:cNvPr id="26" name="组合 25">
            <a:extLst>
              <a:ext uri="{FF2B5EF4-FFF2-40B4-BE49-F238E27FC236}">
                <a16:creationId xmlns:a16="http://schemas.microsoft.com/office/drawing/2014/main" id="{01381324-3C42-8F5F-74BA-B279DA445905}"/>
              </a:ext>
            </a:extLst>
          </p:cNvPr>
          <p:cNvGrpSpPr/>
          <p:nvPr/>
        </p:nvGrpSpPr>
        <p:grpSpPr bwMode="auto">
          <a:xfrm>
            <a:off x="4592576" y="4070585"/>
            <a:ext cx="430530" cy="446405"/>
            <a:chOff x="7249431" y="2082800"/>
            <a:chExt cx="1336675" cy="1346200"/>
          </a:xfrm>
        </p:grpSpPr>
        <p:sp>
          <p:nvSpPr>
            <p:cNvPr id="27" name="Oval 14">
              <a:extLst>
                <a:ext uri="{FF2B5EF4-FFF2-40B4-BE49-F238E27FC236}">
                  <a16:creationId xmlns:a16="http://schemas.microsoft.com/office/drawing/2014/main" id="{1B779E3A-706D-F46B-EB06-FEF9EB4BAABE}"/>
                </a:ext>
              </a:extLst>
            </p:cNvPr>
            <p:cNvSpPr>
              <a:spLocks noChangeArrowheads="1"/>
            </p:cNvSpPr>
            <p:nvPr/>
          </p:nvSpPr>
          <p:spPr bwMode="auto">
            <a:xfrm>
              <a:off x="7249431" y="2082800"/>
              <a:ext cx="1336675" cy="1346200"/>
            </a:xfrm>
            <a:prstGeom prst="rect">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endParaRPr lang="zh-CN" altLang="en-US" sz="1800">
                <a:latin typeface="微软雅黑" panose="020B0503020204020204" pitchFamily="34" charset="-122"/>
                <a:ea typeface="微软雅黑" panose="020B0503020204020204" pitchFamily="34" charset="-122"/>
              </a:endParaRPr>
            </a:p>
          </p:txBody>
        </p:sp>
        <p:sp>
          <p:nvSpPr>
            <p:cNvPr id="28" name="Freeform 15">
              <a:extLst>
                <a:ext uri="{FF2B5EF4-FFF2-40B4-BE49-F238E27FC236}">
                  <a16:creationId xmlns:a16="http://schemas.microsoft.com/office/drawing/2014/main" id="{4848A173-7783-5300-2ECD-AAD526435358}"/>
                </a:ext>
              </a:extLst>
            </p:cNvPr>
            <p:cNvSpPr>
              <a:spLocks noEditPoints="1"/>
            </p:cNvSpPr>
            <p:nvPr/>
          </p:nvSpPr>
          <p:spPr bwMode="auto">
            <a:xfrm>
              <a:off x="7576456" y="2389188"/>
              <a:ext cx="682625" cy="687387"/>
            </a:xfrm>
            <a:custGeom>
              <a:avLst/>
              <a:gdLst>
                <a:gd name="T0" fmla="*/ 2147483646 w 182"/>
                <a:gd name="T1" fmla="*/ 2147483646 h 182"/>
                <a:gd name="T2" fmla="*/ 2147483646 w 182"/>
                <a:gd name="T3" fmla="*/ 2147483646 h 182"/>
                <a:gd name="T4" fmla="*/ 2147483646 w 182"/>
                <a:gd name="T5" fmla="*/ 2147483646 h 182"/>
                <a:gd name="T6" fmla="*/ 2147483646 w 182"/>
                <a:gd name="T7" fmla="*/ 2147483646 h 182"/>
                <a:gd name="T8" fmla="*/ 2147483646 w 182"/>
                <a:gd name="T9" fmla="*/ 2147483646 h 182"/>
                <a:gd name="T10" fmla="*/ 0 w 182"/>
                <a:gd name="T11" fmla="*/ 2147483646 h 182"/>
                <a:gd name="T12" fmla="*/ 2147483646 w 182"/>
                <a:gd name="T13" fmla="*/ 2147483646 h 182"/>
                <a:gd name="T14" fmla="*/ 2147483646 w 182"/>
                <a:gd name="T15" fmla="*/ 2147483646 h 182"/>
                <a:gd name="T16" fmla="*/ 2147483646 w 182"/>
                <a:gd name="T17" fmla="*/ 2147483646 h 182"/>
                <a:gd name="T18" fmla="*/ 2147483646 w 182"/>
                <a:gd name="T19" fmla="*/ 2147483646 h 182"/>
                <a:gd name="T20" fmla="*/ 2147483646 w 182"/>
                <a:gd name="T21" fmla="*/ 2147483646 h 182"/>
                <a:gd name="T22" fmla="*/ 2147483646 w 182"/>
                <a:gd name="T23" fmla="*/ 0 h 182"/>
                <a:gd name="T24" fmla="*/ 2147483646 w 182"/>
                <a:gd name="T25" fmla="*/ 2147483646 h 182"/>
                <a:gd name="T26" fmla="*/ 2147483646 w 182"/>
                <a:gd name="T27" fmla="*/ 2147483646 h 182"/>
                <a:gd name="T28" fmla="*/ 2147483646 w 182"/>
                <a:gd name="T29" fmla="*/ 2147483646 h 182"/>
                <a:gd name="T30" fmla="*/ 2147483646 w 182"/>
                <a:gd name="T31" fmla="*/ 2147483646 h 182"/>
                <a:gd name="T32" fmla="*/ 2147483646 w 182"/>
                <a:gd name="T33" fmla="*/ 2147483646 h 182"/>
                <a:gd name="T34" fmla="*/ 2147483646 w 182"/>
                <a:gd name="T35" fmla="*/ 2147483646 h 182"/>
                <a:gd name="T36" fmla="*/ 2147483646 w 182"/>
                <a:gd name="T37" fmla="*/ 2147483646 h 182"/>
                <a:gd name="T38" fmla="*/ 2147483646 w 182"/>
                <a:gd name="T39" fmla="*/ 2147483646 h 182"/>
                <a:gd name="T40" fmla="*/ 2147483646 w 182"/>
                <a:gd name="T41" fmla="*/ 2147483646 h 182"/>
                <a:gd name="T42" fmla="*/ 2147483646 w 182"/>
                <a:gd name="T43" fmla="*/ 2147483646 h 182"/>
                <a:gd name="T44" fmla="*/ 2147483646 w 182"/>
                <a:gd name="T45" fmla="*/ 2147483646 h 182"/>
                <a:gd name="T46" fmla="*/ 2147483646 w 182"/>
                <a:gd name="T47" fmla="*/ 2147483646 h 182"/>
                <a:gd name="T48" fmla="*/ 2147483646 w 182"/>
                <a:gd name="T49" fmla="*/ 2147483646 h 182"/>
                <a:gd name="T50" fmla="*/ 2147483646 w 182"/>
                <a:gd name="T51" fmla="*/ 2147483646 h 182"/>
                <a:gd name="T52" fmla="*/ 2147483646 w 182"/>
                <a:gd name="T53" fmla="*/ 2147483646 h 182"/>
                <a:gd name="T54" fmla="*/ 2147483646 w 182"/>
                <a:gd name="T55" fmla="*/ 2147483646 h 182"/>
                <a:gd name="T56" fmla="*/ 2147483646 w 182"/>
                <a:gd name="T57" fmla="*/ 2147483646 h 182"/>
                <a:gd name="T58" fmla="*/ 2147483646 w 182"/>
                <a:gd name="T59" fmla="*/ 2147483646 h 182"/>
                <a:gd name="T60" fmla="*/ 2147483646 w 182"/>
                <a:gd name="T61" fmla="*/ 2147483646 h 182"/>
                <a:gd name="T62" fmla="*/ 2147483646 w 182"/>
                <a:gd name="T63" fmla="*/ 2147483646 h 182"/>
                <a:gd name="T64" fmla="*/ 2147483646 w 182"/>
                <a:gd name="T65" fmla="*/ 2147483646 h 182"/>
                <a:gd name="T66" fmla="*/ 2147483646 w 182"/>
                <a:gd name="T67" fmla="*/ 2147483646 h 182"/>
                <a:gd name="T68" fmla="*/ 2147483646 w 182"/>
                <a:gd name="T69" fmla="*/ 2147483646 h 182"/>
                <a:gd name="T70" fmla="*/ 2147483646 w 182"/>
                <a:gd name="T71" fmla="*/ 2147483646 h 182"/>
                <a:gd name="T72" fmla="*/ 2147483646 w 182"/>
                <a:gd name="T73" fmla="*/ 2147483646 h 182"/>
                <a:gd name="T74" fmla="*/ 2147483646 w 182"/>
                <a:gd name="T75" fmla="*/ 2147483646 h 182"/>
                <a:gd name="T76" fmla="*/ 2147483646 w 182"/>
                <a:gd name="T77" fmla="*/ 2147483646 h 182"/>
                <a:gd name="T78" fmla="*/ 2147483646 w 182"/>
                <a:gd name="T79" fmla="*/ 2147483646 h 182"/>
                <a:gd name="T80" fmla="*/ 2147483646 w 182"/>
                <a:gd name="T81" fmla="*/ 2147483646 h 182"/>
                <a:gd name="T82" fmla="*/ 2147483646 w 182"/>
                <a:gd name="T83" fmla="*/ 2147483646 h 182"/>
                <a:gd name="T84" fmla="*/ 2147483646 w 182"/>
                <a:gd name="T85" fmla="*/ 2147483646 h 182"/>
                <a:gd name="T86" fmla="*/ 2147483646 w 182"/>
                <a:gd name="T87" fmla="*/ 2147483646 h 182"/>
                <a:gd name="T88" fmla="*/ 2147483646 w 182"/>
                <a:gd name="T89" fmla="*/ 2147483646 h 182"/>
                <a:gd name="T90" fmla="*/ 2147483646 w 182"/>
                <a:gd name="T91" fmla="*/ 2147483646 h 182"/>
                <a:gd name="T92" fmla="*/ 2147483646 w 182"/>
                <a:gd name="T93" fmla="*/ 2147483646 h 182"/>
                <a:gd name="T94" fmla="*/ 2147483646 w 182"/>
                <a:gd name="T95" fmla="*/ 2147483646 h 182"/>
                <a:gd name="T96" fmla="*/ 2147483646 w 182"/>
                <a:gd name="T97" fmla="*/ 2147483646 h 182"/>
                <a:gd name="T98" fmla="*/ 2147483646 w 182"/>
                <a:gd name="T99" fmla="*/ 2147483646 h 1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82" h="182">
                  <a:moveTo>
                    <a:pt x="102" y="182"/>
                  </a:moveTo>
                  <a:cubicBezTo>
                    <a:pt x="81" y="182"/>
                    <a:pt x="81" y="182"/>
                    <a:pt x="81" y="182"/>
                  </a:cubicBezTo>
                  <a:cubicBezTo>
                    <a:pt x="76" y="182"/>
                    <a:pt x="71" y="178"/>
                    <a:pt x="71" y="172"/>
                  </a:cubicBezTo>
                  <a:cubicBezTo>
                    <a:pt x="71" y="159"/>
                    <a:pt x="71" y="159"/>
                    <a:pt x="71" y="159"/>
                  </a:cubicBezTo>
                  <a:cubicBezTo>
                    <a:pt x="71" y="158"/>
                    <a:pt x="70" y="156"/>
                    <a:pt x="69" y="155"/>
                  </a:cubicBezTo>
                  <a:cubicBezTo>
                    <a:pt x="62" y="153"/>
                    <a:pt x="62" y="153"/>
                    <a:pt x="62" y="153"/>
                  </a:cubicBezTo>
                  <a:cubicBezTo>
                    <a:pt x="60" y="152"/>
                    <a:pt x="59" y="152"/>
                    <a:pt x="58" y="153"/>
                  </a:cubicBezTo>
                  <a:cubicBezTo>
                    <a:pt x="48" y="163"/>
                    <a:pt x="48" y="163"/>
                    <a:pt x="48" y="163"/>
                  </a:cubicBezTo>
                  <a:cubicBezTo>
                    <a:pt x="44" y="166"/>
                    <a:pt x="38" y="166"/>
                    <a:pt x="34" y="163"/>
                  </a:cubicBezTo>
                  <a:cubicBezTo>
                    <a:pt x="20" y="148"/>
                    <a:pt x="20" y="148"/>
                    <a:pt x="20" y="148"/>
                  </a:cubicBezTo>
                  <a:cubicBezTo>
                    <a:pt x="18" y="146"/>
                    <a:pt x="17" y="144"/>
                    <a:pt x="17" y="141"/>
                  </a:cubicBezTo>
                  <a:cubicBezTo>
                    <a:pt x="17" y="139"/>
                    <a:pt x="18" y="136"/>
                    <a:pt x="20" y="134"/>
                  </a:cubicBezTo>
                  <a:cubicBezTo>
                    <a:pt x="29" y="125"/>
                    <a:pt x="29" y="125"/>
                    <a:pt x="29" y="125"/>
                  </a:cubicBezTo>
                  <a:cubicBezTo>
                    <a:pt x="30" y="124"/>
                    <a:pt x="31" y="122"/>
                    <a:pt x="30" y="120"/>
                  </a:cubicBezTo>
                  <a:cubicBezTo>
                    <a:pt x="27" y="114"/>
                    <a:pt x="27" y="114"/>
                    <a:pt x="27" y="114"/>
                  </a:cubicBezTo>
                  <a:cubicBezTo>
                    <a:pt x="27" y="113"/>
                    <a:pt x="25" y="111"/>
                    <a:pt x="24" y="111"/>
                  </a:cubicBezTo>
                  <a:cubicBezTo>
                    <a:pt x="10" y="111"/>
                    <a:pt x="10" y="111"/>
                    <a:pt x="10" y="111"/>
                  </a:cubicBezTo>
                  <a:cubicBezTo>
                    <a:pt x="5" y="111"/>
                    <a:pt x="0" y="107"/>
                    <a:pt x="0" y="101"/>
                  </a:cubicBezTo>
                  <a:cubicBezTo>
                    <a:pt x="0" y="81"/>
                    <a:pt x="0" y="81"/>
                    <a:pt x="0" y="81"/>
                  </a:cubicBezTo>
                  <a:cubicBezTo>
                    <a:pt x="0" y="75"/>
                    <a:pt x="5" y="71"/>
                    <a:pt x="10" y="71"/>
                  </a:cubicBezTo>
                  <a:cubicBezTo>
                    <a:pt x="24" y="71"/>
                    <a:pt x="24" y="71"/>
                    <a:pt x="24" y="71"/>
                  </a:cubicBezTo>
                  <a:cubicBezTo>
                    <a:pt x="25" y="71"/>
                    <a:pt x="27" y="70"/>
                    <a:pt x="27" y="68"/>
                  </a:cubicBezTo>
                  <a:cubicBezTo>
                    <a:pt x="30" y="62"/>
                    <a:pt x="30" y="62"/>
                    <a:pt x="30" y="62"/>
                  </a:cubicBezTo>
                  <a:cubicBezTo>
                    <a:pt x="31" y="60"/>
                    <a:pt x="30" y="58"/>
                    <a:pt x="29" y="57"/>
                  </a:cubicBezTo>
                  <a:cubicBezTo>
                    <a:pt x="20" y="48"/>
                    <a:pt x="20" y="48"/>
                    <a:pt x="20" y="48"/>
                  </a:cubicBezTo>
                  <a:cubicBezTo>
                    <a:pt x="18" y="46"/>
                    <a:pt x="17" y="44"/>
                    <a:pt x="17" y="41"/>
                  </a:cubicBezTo>
                  <a:cubicBezTo>
                    <a:pt x="17" y="38"/>
                    <a:pt x="18" y="36"/>
                    <a:pt x="20" y="34"/>
                  </a:cubicBezTo>
                  <a:cubicBezTo>
                    <a:pt x="34" y="19"/>
                    <a:pt x="34" y="19"/>
                    <a:pt x="34" y="19"/>
                  </a:cubicBezTo>
                  <a:cubicBezTo>
                    <a:pt x="38" y="16"/>
                    <a:pt x="44" y="16"/>
                    <a:pt x="48" y="19"/>
                  </a:cubicBezTo>
                  <a:cubicBezTo>
                    <a:pt x="58" y="29"/>
                    <a:pt x="58" y="29"/>
                    <a:pt x="58" y="29"/>
                  </a:cubicBezTo>
                  <a:cubicBezTo>
                    <a:pt x="59" y="30"/>
                    <a:pt x="61" y="30"/>
                    <a:pt x="62" y="30"/>
                  </a:cubicBezTo>
                  <a:cubicBezTo>
                    <a:pt x="68" y="27"/>
                    <a:pt x="68" y="27"/>
                    <a:pt x="68" y="27"/>
                  </a:cubicBezTo>
                  <a:cubicBezTo>
                    <a:pt x="70" y="26"/>
                    <a:pt x="71" y="25"/>
                    <a:pt x="71" y="23"/>
                  </a:cubicBezTo>
                  <a:cubicBezTo>
                    <a:pt x="71" y="10"/>
                    <a:pt x="71" y="10"/>
                    <a:pt x="71" y="10"/>
                  </a:cubicBezTo>
                  <a:cubicBezTo>
                    <a:pt x="71" y="4"/>
                    <a:pt x="76" y="0"/>
                    <a:pt x="81" y="0"/>
                  </a:cubicBezTo>
                  <a:cubicBezTo>
                    <a:pt x="102" y="0"/>
                    <a:pt x="102" y="0"/>
                    <a:pt x="102" y="0"/>
                  </a:cubicBezTo>
                  <a:cubicBezTo>
                    <a:pt x="107" y="0"/>
                    <a:pt x="112" y="4"/>
                    <a:pt x="112" y="10"/>
                  </a:cubicBezTo>
                  <a:cubicBezTo>
                    <a:pt x="112" y="23"/>
                    <a:pt x="112" y="23"/>
                    <a:pt x="112" y="23"/>
                  </a:cubicBezTo>
                  <a:cubicBezTo>
                    <a:pt x="112" y="25"/>
                    <a:pt x="113" y="26"/>
                    <a:pt x="114" y="27"/>
                  </a:cubicBezTo>
                  <a:cubicBezTo>
                    <a:pt x="120" y="29"/>
                    <a:pt x="120" y="29"/>
                    <a:pt x="120" y="29"/>
                  </a:cubicBezTo>
                  <a:cubicBezTo>
                    <a:pt x="122" y="30"/>
                    <a:pt x="124" y="30"/>
                    <a:pt x="125" y="29"/>
                  </a:cubicBezTo>
                  <a:cubicBezTo>
                    <a:pt x="135" y="19"/>
                    <a:pt x="135" y="19"/>
                    <a:pt x="135" y="19"/>
                  </a:cubicBezTo>
                  <a:cubicBezTo>
                    <a:pt x="138" y="16"/>
                    <a:pt x="145" y="16"/>
                    <a:pt x="148" y="19"/>
                  </a:cubicBezTo>
                  <a:cubicBezTo>
                    <a:pt x="163" y="34"/>
                    <a:pt x="163" y="34"/>
                    <a:pt x="163" y="34"/>
                  </a:cubicBezTo>
                  <a:cubicBezTo>
                    <a:pt x="165" y="36"/>
                    <a:pt x="166" y="38"/>
                    <a:pt x="166" y="41"/>
                  </a:cubicBezTo>
                  <a:cubicBezTo>
                    <a:pt x="166" y="44"/>
                    <a:pt x="165" y="46"/>
                    <a:pt x="163" y="48"/>
                  </a:cubicBezTo>
                  <a:cubicBezTo>
                    <a:pt x="154" y="57"/>
                    <a:pt x="154" y="57"/>
                    <a:pt x="154" y="57"/>
                  </a:cubicBezTo>
                  <a:cubicBezTo>
                    <a:pt x="153" y="58"/>
                    <a:pt x="152" y="60"/>
                    <a:pt x="153" y="62"/>
                  </a:cubicBezTo>
                  <a:cubicBezTo>
                    <a:pt x="156" y="68"/>
                    <a:pt x="156" y="68"/>
                    <a:pt x="156" y="68"/>
                  </a:cubicBezTo>
                  <a:cubicBezTo>
                    <a:pt x="156" y="70"/>
                    <a:pt x="158" y="71"/>
                    <a:pt x="159" y="71"/>
                  </a:cubicBezTo>
                  <a:cubicBezTo>
                    <a:pt x="173" y="71"/>
                    <a:pt x="173" y="71"/>
                    <a:pt x="173" y="71"/>
                  </a:cubicBezTo>
                  <a:cubicBezTo>
                    <a:pt x="178" y="71"/>
                    <a:pt x="182" y="75"/>
                    <a:pt x="182" y="81"/>
                  </a:cubicBezTo>
                  <a:cubicBezTo>
                    <a:pt x="182" y="101"/>
                    <a:pt x="182" y="101"/>
                    <a:pt x="182" y="101"/>
                  </a:cubicBezTo>
                  <a:cubicBezTo>
                    <a:pt x="182" y="107"/>
                    <a:pt x="178" y="111"/>
                    <a:pt x="173" y="111"/>
                  </a:cubicBezTo>
                  <a:cubicBezTo>
                    <a:pt x="159" y="111"/>
                    <a:pt x="159" y="111"/>
                    <a:pt x="159" y="111"/>
                  </a:cubicBezTo>
                  <a:cubicBezTo>
                    <a:pt x="158" y="111"/>
                    <a:pt x="156" y="112"/>
                    <a:pt x="156" y="114"/>
                  </a:cubicBezTo>
                  <a:cubicBezTo>
                    <a:pt x="153" y="120"/>
                    <a:pt x="153" y="120"/>
                    <a:pt x="153" y="120"/>
                  </a:cubicBezTo>
                  <a:cubicBezTo>
                    <a:pt x="152" y="122"/>
                    <a:pt x="153" y="124"/>
                    <a:pt x="154" y="125"/>
                  </a:cubicBezTo>
                  <a:cubicBezTo>
                    <a:pt x="163" y="134"/>
                    <a:pt x="163" y="134"/>
                    <a:pt x="163" y="134"/>
                  </a:cubicBezTo>
                  <a:cubicBezTo>
                    <a:pt x="165" y="136"/>
                    <a:pt x="166" y="139"/>
                    <a:pt x="166" y="141"/>
                  </a:cubicBezTo>
                  <a:cubicBezTo>
                    <a:pt x="166" y="144"/>
                    <a:pt x="165" y="146"/>
                    <a:pt x="163" y="148"/>
                  </a:cubicBezTo>
                  <a:cubicBezTo>
                    <a:pt x="148" y="163"/>
                    <a:pt x="148" y="163"/>
                    <a:pt x="148" y="163"/>
                  </a:cubicBezTo>
                  <a:cubicBezTo>
                    <a:pt x="145" y="166"/>
                    <a:pt x="138" y="166"/>
                    <a:pt x="135" y="163"/>
                  </a:cubicBezTo>
                  <a:cubicBezTo>
                    <a:pt x="125" y="153"/>
                    <a:pt x="125" y="153"/>
                    <a:pt x="125" y="153"/>
                  </a:cubicBezTo>
                  <a:cubicBezTo>
                    <a:pt x="124" y="152"/>
                    <a:pt x="122" y="152"/>
                    <a:pt x="121" y="153"/>
                  </a:cubicBezTo>
                  <a:cubicBezTo>
                    <a:pt x="114" y="155"/>
                    <a:pt x="114" y="155"/>
                    <a:pt x="114" y="155"/>
                  </a:cubicBezTo>
                  <a:cubicBezTo>
                    <a:pt x="113" y="156"/>
                    <a:pt x="112" y="158"/>
                    <a:pt x="112" y="159"/>
                  </a:cubicBezTo>
                  <a:cubicBezTo>
                    <a:pt x="112" y="172"/>
                    <a:pt x="112" y="172"/>
                    <a:pt x="112" y="172"/>
                  </a:cubicBezTo>
                  <a:cubicBezTo>
                    <a:pt x="112" y="178"/>
                    <a:pt x="107" y="182"/>
                    <a:pt x="102" y="182"/>
                  </a:cubicBezTo>
                  <a:close/>
                  <a:moveTo>
                    <a:pt x="61" y="144"/>
                  </a:moveTo>
                  <a:cubicBezTo>
                    <a:pt x="62" y="144"/>
                    <a:pt x="64" y="145"/>
                    <a:pt x="66" y="145"/>
                  </a:cubicBezTo>
                  <a:cubicBezTo>
                    <a:pt x="71" y="148"/>
                    <a:pt x="71" y="148"/>
                    <a:pt x="71" y="148"/>
                  </a:cubicBezTo>
                  <a:cubicBezTo>
                    <a:pt x="76" y="149"/>
                    <a:pt x="79" y="154"/>
                    <a:pt x="79" y="159"/>
                  </a:cubicBezTo>
                  <a:cubicBezTo>
                    <a:pt x="79" y="172"/>
                    <a:pt x="79" y="172"/>
                    <a:pt x="79" y="172"/>
                  </a:cubicBezTo>
                  <a:cubicBezTo>
                    <a:pt x="79" y="173"/>
                    <a:pt x="80" y="174"/>
                    <a:pt x="81" y="174"/>
                  </a:cubicBezTo>
                  <a:cubicBezTo>
                    <a:pt x="102" y="174"/>
                    <a:pt x="102" y="174"/>
                    <a:pt x="102" y="174"/>
                  </a:cubicBezTo>
                  <a:cubicBezTo>
                    <a:pt x="103" y="174"/>
                    <a:pt x="103" y="173"/>
                    <a:pt x="103" y="172"/>
                  </a:cubicBezTo>
                  <a:cubicBezTo>
                    <a:pt x="103" y="159"/>
                    <a:pt x="103" y="159"/>
                    <a:pt x="103" y="159"/>
                  </a:cubicBezTo>
                  <a:cubicBezTo>
                    <a:pt x="103" y="154"/>
                    <a:pt x="107" y="149"/>
                    <a:pt x="112" y="148"/>
                  </a:cubicBezTo>
                  <a:cubicBezTo>
                    <a:pt x="117" y="145"/>
                    <a:pt x="117" y="145"/>
                    <a:pt x="117" y="145"/>
                  </a:cubicBezTo>
                  <a:cubicBezTo>
                    <a:pt x="119" y="145"/>
                    <a:pt x="120" y="144"/>
                    <a:pt x="122" y="144"/>
                  </a:cubicBezTo>
                  <a:cubicBezTo>
                    <a:pt x="126" y="144"/>
                    <a:pt x="129" y="145"/>
                    <a:pt x="131" y="148"/>
                  </a:cubicBezTo>
                  <a:cubicBezTo>
                    <a:pt x="140" y="157"/>
                    <a:pt x="140" y="157"/>
                    <a:pt x="140" y="157"/>
                  </a:cubicBezTo>
                  <a:cubicBezTo>
                    <a:pt x="141" y="158"/>
                    <a:pt x="142" y="158"/>
                    <a:pt x="143" y="157"/>
                  </a:cubicBezTo>
                  <a:cubicBezTo>
                    <a:pt x="157" y="142"/>
                    <a:pt x="157" y="142"/>
                    <a:pt x="157" y="142"/>
                  </a:cubicBezTo>
                  <a:cubicBezTo>
                    <a:pt x="158" y="142"/>
                    <a:pt x="158" y="141"/>
                    <a:pt x="158" y="141"/>
                  </a:cubicBezTo>
                  <a:cubicBezTo>
                    <a:pt x="158" y="141"/>
                    <a:pt x="158" y="140"/>
                    <a:pt x="157" y="140"/>
                  </a:cubicBezTo>
                  <a:cubicBezTo>
                    <a:pt x="148" y="131"/>
                    <a:pt x="148" y="131"/>
                    <a:pt x="148" y="131"/>
                  </a:cubicBezTo>
                  <a:cubicBezTo>
                    <a:pt x="144" y="127"/>
                    <a:pt x="143" y="121"/>
                    <a:pt x="146" y="117"/>
                  </a:cubicBezTo>
                  <a:cubicBezTo>
                    <a:pt x="148" y="111"/>
                    <a:pt x="148" y="111"/>
                    <a:pt x="148" y="111"/>
                  </a:cubicBezTo>
                  <a:cubicBezTo>
                    <a:pt x="149" y="107"/>
                    <a:pt x="154" y="103"/>
                    <a:pt x="159" y="103"/>
                  </a:cubicBezTo>
                  <a:cubicBezTo>
                    <a:pt x="173" y="103"/>
                    <a:pt x="173" y="103"/>
                    <a:pt x="173" y="103"/>
                  </a:cubicBezTo>
                  <a:cubicBezTo>
                    <a:pt x="174" y="103"/>
                    <a:pt x="174" y="102"/>
                    <a:pt x="174" y="101"/>
                  </a:cubicBezTo>
                  <a:cubicBezTo>
                    <a:pt x="174" y="81"/>
                    <a:pt x="174" y="81"/>
                    <a:pt x="174" y="81"/>
                  </a:cubicBezTo>
                  <a:cubicBezTo>
                    <a:pt x="174" y="80"/>
                    <a:pt x="174" y="79"/>
                    <a:pt x="173" y="79"/>
                  </a:cubicBezTo>
                  <a:cubicBezTo>
                    <a:pt x="159" y="79"/>
                    <a:pt x="159" y="79"/>
                    <a:pt x="159" y="79"/>
                  </a:cubicBezTo>
                  <a:cubicBezTo>
                    <a:pt x="154" y="79"/>
                    <a:pt x="149" y="76"/>
                    <a:pt x="148" y="71"/>
                  </a:cubicBezTo>
                  <a:cubicBezTo>
                    <a:pt x="146" y="65"/>
                    <a:pt x="146" y="65"/>
                    <a:pt x="146" y="65"/>
                  </a:cubicBezTo>
                  <a:cubicBezTo>
                    <a:pt x="143" y="61"/>
                    <a:pt x="144" y="55"/>
                    <a:pt x="148" y="52"/>
                  </a:cubicBezTo>
                  <a:cubicBezTo>
                    <a:pt x="157" y="42"/>
                    <a:pt x="157" y="42"/>
                    <a:pt x="157" y="42"/>
                  </a:cubicBezTo>
                  <a:cubicBezTo>
                    <a:pt x="158" y="42"/>
                    <a:pt x="158" y="41"/>
                    <a:pt x="158" y="41"/>
                  </a:cubicBezTo>
                  <a:cubicBezTo>
                    <a:pt x="158" y="41"/>
                    <a:pt x="158" y="40"/>
                    <a:pt x="157" y="40"/>
                  </a:cubicBezTo>
                  <a:cubicBezTo>
                    <a:pt x="143" y="25"/>
                    <a:pt x="143" y="25"/>
                    <a:pt x="143" y="25"/>
                  </a:cubicBezTo>
                  <a:cubicBezTo>
                    <a:pt x="142" y="24"/>
                    <a:pt x="141" y="24"/>
                    <a:pt x="140" y="25"/>
                  </a:cubicBezTo>
                  <a:cubicBezTo>
                    <a:pt x="131" y="35"/>
                    <a:pt x="131" y="35"/>
                    <a:pt x="131" y="35"/>
                  </a:cubicBezTo>
                  <a:cubicBezTo>
                    <a:pt x="128" y="38"/>
                    <a:pt x="121" y="39"/>
                    <a:pt x="117" y="37"/>
                  </a:cubicBezTo>
                  <a:cubicBezTo>
                    <a:pt x="111" y="34"/>
                    <a:pt x="111" y="34"/>
                    <a:pt x="111" y="34"/>
                  </a:cubicBezTo>
                  <a:cubicBezTo>
                    <a:pt x="107" y="33"/>
                    <a:pt x="103" y="28"/>
                    <a:pt x="103" y="23"/>
                  </a:cubicBezTo>
                  <a:cubicBezTo>
                    <a:pt x="103" y="10"/>
                    <a:pt x="103" y="10"/>
                    <a:pt x="103" y="10"/>
                  </a:cubicBezTo>
                  <a:cubicBezTo>
                    <a:pt x="103" y="9"/>
                    <a:pt x="103" y="8"/>
                    <a:pt x="102" y="8"/>
                  </a:cubicBezTo>
                  <a:cubicBezTo>
                    <a:pt x="81" y="8"/>
                    <a:pt x="81" y="8"/>
                    <a:pt x="81" y="8"/>
                  </a:cubicBezTo>
                  <a:cubicBezTo>
                    <a:pt x="80" y="8"/>
                    <a:pt x="79" y="9"/>
                    <a:pt x="79" y="10"/>
                  </a:cubicBezTo>
                  <a:cubicBezTo>
                    <a:pt x="79" y="23"/>
                    <a:pt x="79" y="23"/>
                    <a:pt x="79" y="23"/>
                  </a:cubicBezTo>
                  <a:cubicBezTo>
                    <a:pt x="79" y="28"/>
                    <a:pt x="76" y="33"/>
                    <a:pt x="71" y="35"/>
                  </a:cubicBezTo>
                  <a:cubicBezTo>
                    <a:pt x="65" y="37"/>
                    <a:pt x="65" y="37"/>
                    <a:pt x="65" y="37"/>
                  </a:cubicBezTo>
                  <a:cubicBezTo>
                    <a:pt x="64" y="38"/>
                    <a:pt x="62" y="38"/>
                    <a:pt x="61" y="38"/>
                  </a:cubicBezTo>
                  <a:cubicBezTo>
                    <a:pt x="57" y="38"/>
                    <a:pt x="54" y="37"/>
                    <a:pt x="52" y="35"/>
                  </a:cubicBezTo>
                  <a:cubicBezTo>
                    <a:pt x="42" y="25"/>
                    <a:pt x="42" y="25"/>
                    <a:pt x="42" y="25"/>
                  </a:cubicBezTo>
                  <a:cubicBezTo>
                    <a:pt x="42" y="24"/>
                    <a:pt x="41" y="24"/>
                    <a:pt x="40" y="25"/>
                  </a:cubicBezTo>
                  <a:cubicBezTo>
                    <a:pt x="25" y="40"/>
                    <a:pt x="25" y="40"/>
                    <a:pt x="25" y="40"/>
                  </a:cubicBezTo>
                  <a:cubicBezTo>
                    <a:pt x="25" y="40"/>
                    <a:pt x="25" y="41"/>
                    <a:pt x="25" y="41"/>
                  </a:cubicBezTo>
                  <a:cubicBezTo>
                    <a:pt x="25" y="41"/>
                    <a:pt x="25" y="42"/>
                    <a:pt x="25" y="42"/>
                  </a:cubicBezTo>
                  <a:cubicBezTo>
                    <a:pt x="35" y="52"/>
                    <a:pt x="35" y="52"/>
                    <a:pt x="35" y="52"/>
                  </a:cubicBezTo>
                  <a:cubicBezTo>
                    <a:pt x="38" y="55"/>
                    <a:pt x="39" y="61"/>
                    <a:pt x="37" y="65"/>
                  </a:cubicBezTo>
                  <a:cubicBezTo>
                    <a:pt x="35" y="71"/>
                    <a:pt x="35" y="71"/>
                    <a:pt x="35" y="71"/>
                  </a:cubicBezTo>
                  <a:cubicBezTo>
                    <a:pt x="33" y="76"/>
                    <a:pt x="28" y="79"/>
                    <a:pt x="24" y="79"/>
                  </a:cubicBezTo>
                  <a:cubicBezTo>
                    <a:pt x="10" y="79"/>
                    <a:pt x="10" y="79"/>
                    <a:pt x="10" y="79"/>
                  </a:cubicBezTo>
                  <a:cubicBezTo>
                    <a:pt x="9" y="79"/>
                    <a:pt x="8" y="80"/>
                    <a:pt x="8" y="81"/>
                  </a:cubicBezTo>
                  <a:cubicBezTo>
                    <a:pt x="8" y="101"/>
                    <a:pt x="8" y="101"/>
                    <a:pt x="8" y="101"/>
                  </a:cubicBezTo>
                  <a:cubicBezTo>
                    <a:pt x="8" y="102"/>
                    <a:pt x="9" y="103"/>
                    <a:pt x="10" y="103"/>
                  </a:cubicBezTo>
                  <a:cubicBezTo>
                    <a:pt x="24" y="103"/>
                    <a:pt x="24" y="103"/>
                    <a:pt x="24" y="103"/>
                  </a:cubicBezTo>
                  <a:cubicBezTo>
                    <a:pt x="28" y="103"/>
                    <a:pt x="33" y="107"/>
                    <a:pt x="35" y="111"/>
                  </a:cubicBezTo>
                  <a:cubicBezTo>
                    <a:pt x="37" y="117"/>
                    <a:pt x="37" y="117"/>
                    <a:pt x="37" y="117"/>
                  </a:cubicBezTo>
                  <a:cubicBezTo>
                    <a:pt x="39" y="121"/>
                    <a:pt x="38" y="127"/>
                    <a:pt x="35" y="131"/>
                  </a:cubicBezTo>
                  <a:cubicBezTo>
                    <a:pt x="25" y="140"/>
                    <a:pt x="25" y="140"/>
                    <a:pt x="25" y="140"/>
                  </a:cubicBezTo>
                  <a:cubicBezTo>
                    <a:pt x="25" y="140"/>
                    <a:pt x="25" y="141"/>
                    <a:pt x="25" y="141"/>
                  </a:cubicBezTo>
                  <a:cubicBezTo>
                    <a:pt x="25" y="141"/>
                    <a:pt x="25" y="142"/>
                    <a:pt x="25" y="142"/>
                  </a:cubicBezTo>
                  <a:cubicBezTo>
                    <a:pt x="40" y="157"/>
                    <a:pt x="40" y="157"/>
                    <a:pt x="40" y="157"/>
                  </a:cubicBezTo>
                  <a:cubicBezTo>
                    <a:pt x="41" y="158"/>
                    <a:pt x="42" y="158"/>
                    <a:pt x="42" y="157"/>
                  </a:cubicBezTo>
                  <a:cubicBezTo>
                    <a:pt x="52" y="148"/>
                    <a:pt x="52" y="148"/>
                    <a:pt x="52" y="148"/>
                  </a:cubicBezTo>
                  <a:cubicBezTo>
                    <a:pt x="54" y="145"/>
                    <a:pt x="57" y="144"/>
                    <a:pt x="61" y="144"/>
                  </a:cubicBezTo>
                  <a:close/>
                  <a:moveTo>
                    <a:pt x="91" y="123"/>
                  </a:moveTo>
                  <a:cubicBezTo>
                    <a:pt x="74" y="123"/>
                    <a:pt x="60" y="108"/>
                    <a:pt x="60" y="91"/>
                  </a:cubicBezTo>
                  <a:cubicBezTo>
                    <a:pt x="60" y="74"/>
                    <a:pt x="74" y="60"/>
                    <a:pt x="91" y="60"/>
                  </a:cubicBezTo>
                  <a:cubicBezTo>
                    <a:pt x="109" y="60"/>
                    <a:pt x="123" y="74"/>
                    <a:pt x="123" y="91"/>
                  </a:cubicBezTo>
                  <a:cubicBezTo>
                    <a:pt x="123" y="108"/>
                    <a:pt x="109" y="123"/>
                    <a:pt x="91" y="123"/>
                  </a:cubicBezTo>
                  <a:close/>
                  <a:moveTo>
                    <a:pt x="91" y="68"/>
                  </a:moveTo>
                  <a:cubicBezTo>
                    <a:pt x="79" y="68"/>
                    <a:pt x="68" y="78"/>
                    <a:pt x="68" y="91"/>
                  </a:cubicBezTo>
                  <a:cubicBezTo>
                    <a:pt x="68" y="104"/>
                    <a:pt x="79" y="114"/>
                    <a:pt x="91" y="114"/>
                  </a:cubicBezTo>
                  <a:cubicBezTo>
                    <a:pt x="104" y="114"/>
                    <a:pt x="115" y="104"/>
                    <a:pt x="115" y="91"/>
                  </a:cubicBezTo>
                  <a:cubicBezTo>
                    <a:pt x="115" y="78"/>
                    <a:pt x="104" y="68"/>
                    <a:pt x="91" y="6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grpSp>
      <p:grpSp>
        <p:nvGrpSpPr>
          <p:cNvPr id="29" name="组合 26">
            <a:extLst>
              <a:ext uri="{FF2B5EF4-FFF2-40B4-BE49-F238E27FC236}">
                <a16:creationId xmlns:a16="http://schemas.microsoft.com/office/drawing/2014/main" id="{0FC3F1D2-9EBF-E2DC-9AB1-003527A8E7D1}"/>
              </a:ext>
            </a:extLst>
          </p:cNvPr>
          <p:cNvGrpSpPr/>
          <p:nvPr/>
        </p:nvGrpSpPr>
        <p:grpSpPr bwMode="auto">
          <a:xfrm>
            <a:off x="8427341" y="4070585"/>
            <a:ext cx="430530" cy="446405"/>
            <a:chOff x="10767331" y="2082800"/>
            <a:chExt cx="1335088" cy="1346200"/>
          </a:xfrm>
        </p:grpSpPr>
        <p:sp>
          <p:nvSpPr>
            <p:cNvPr id="30" name="Oval 16">
              <a:extLst>
                <a:ext uri="{FF2B5EF4-FFF2-40B4-BE49-F238E27FC236}">
                  <a16:creationId xmlns:a16="http://schemas.microsoft.com/office/drawing/2014/main" id="{73D35A58-8965-7170-793F-7F7DDEB91377}"/>
                </a:ext>
              </a:extLst>
            </p:cNvPr>
            <p:cNvSpPr>
              <a:spLocks noChangeArrowheads="1"/>
            </p:cNvSpPr>
            <p:nvPr/>
          </p:nvSpPr>
          <p:spPr bwMode="auto">
            <a:xfrm>
              <a:off x="10767331" y="2082800"/>
              <a:ext cx="1335088" cy="1346200"/>
            </a:xfrm>
            <a:prstGeom prst="rect">
              <a:avLst/>
            </a:pr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defRPr/>
              </a:pPr>
              <a:endParaRPr lang="zh-CN" altLang="en-US" sz="1800" dirty="0">
                <a:latin typeface="微软雅黑" panose="020B0503020204020204" pitchFamily="34" charset="-122"/>
                <a:ea typeface="微软雅黑" panose="020B0503020204020204" pitchFamily="34" charset="-122"/>
              </a:endParaRPr>
            </a:p>
          </p:txBody>
        </p:sp>
        <p:sp>
          <p:nvSpPr>
            <p:cNvPr id="31" name="Freeform 17">
              <a:extLst>
                <a:ext uri="{FF2B5EF4-FFF2-40B4-BE49-F238E27FC236}">
                  <a16:creationId xmlns:a16="http://schemas.microsoft.com/office/drawing/2014/main" id="{7FAAAFFA-BFE8-781A-19E1-8E8F4343EB39}"/>
                </a:ext>
              </a:extLst>
            </p:cNvPr>
            <p:cNvSpPr>
              <a:spLocks noEditPoints="1"/>
            </p:cNvSpPr>
            <p:nvPr/>
          </p:nvSpPr>
          <p:spPr bwMode="auto">
            <a:xfrm>
              <a:off x="11081656" y="2416175"/>
              <a:ext cx="593725" cy="539750"/>
            </a:xfrm>
            <a:custGeom>
              <a:avLst/>
              <a:gdLst>
                <a:gd name="T0" fmla="*/ 2147483646 w 158"/>
                <a:gd name="T1" fmla="*/ 2147483646 h 143"/>
                <a:gd name="T2" fmla="*/ 2147483646 w 158"/>
                <a:gd name="T3" fmla="*/ 2147483646 h 143"/>
                <a:gd name="T4" fmla="*/ 2147483646 w 158"/>
                <a:gd name="T5" fmla="*/ 2147483646 h 143"/>
                <a:gd name="T6" fmla="*/ 2147483646 w 158"/>
                <a:gd name="T7" fmla="*/ 2147483646 h 143"/>
                <a:gd name="T8" fmla="*/ 2147483646 w 158"/>
                <a:gd name="T9" fmla="*/ 2147483646 h 143"/>
                <a:gd name="T10" fmla="*/ 0 w 158"/>
                <a:gd name="T11" fmla="*/ 2147483646 h 143"/>
                <a:gd name="T12" fmla="*/ 2147483646 w 158"/>
                <a:gd name="T13" fmla="*/ 0 h 143"/>
                <a:gd name="T14" fmla="*/ 2147483646 w 158"/>
                <a:gd name="T15" fmla="*/ 2147483646 h 143"/>
                <a:gd name="T16" fmla="*/ 2147483646 w 158"/>
                <a:gd name="T17" fmla="*/ 2147483646 h 143"/>
                <a:gd name="T18" fmla="*/ 2147483646 w 158"/>
                <a:gd name="T19" fmla="*/ 2147483646 h 143"/>
                <a:gd name="T20" fmla="*/ 2147483646 w 158"/>
                <a:gd name="T21" fmla="*/ 2147483646 h 143"/>
                <a:gd name="T22" fmla="*/ 2147483646 w 158"/>
                <a:gd name="T23" fmla="*/ 2147483646 h 143"/>
                <a:gd name="T24" fmla="*/ 2147483646 w 158"/>
                <a:gd name="T25" fmla="*/ 2147483646 h 143"/>
                <a:gd name="T26" fmla="*/ 2147483646 w 158"/>
                <a:gd name="T27" fmla="*/ 2147483646 h 143"/>
                <a:gd name="T28" fmla="*/ 2147483646 w 158"/>
                <a:gd name="T29" fmla="*/ 2147483646 h 143"/>
                <a:gd name="T30" fmla="*/ 2147483646 w 158"/>
                <a:gd name="T31" fmla="*/ 2147483646 h 143"/>
                <a:gd name="T32" fmla="*/ 2147483646 w 158"/>
                <a:gd name="T33" fmla="*/ 2147483646 h 143"/>
                <a:gd name="T34" fmla="*/ 2147483646 w 158"/>
                <a:gd name="T35" fmla="*/ 2147483646 h 143"/>
                <a:gd name="T36" fmla="*/ 2147483646 w 158"/>
                <a:gd name="T37" fmla="*/ 2147483646 h 143"/>
                <a:gd name="T38" fmla="*/ 2147483646 w 158"/>
                <a:gd name="T39" fmla="*/ 2147483646 h 143"/>
                <a:gd name="T40" fmla="*/ 2147483646 w 158"/>
                <a:gd name="T41" fmla="*/ 2147483646 h 143"/>
                <a:gd name="T42" fmla="*/ 2147483646 w 158"/>
                <a:gd name="T43" fmla="*/ 2147483646 h 143"/>
                <a:gd name="T44" fmla="*/ 2147483646 w 158"/>
                <a:gd name="T45" fmla="*/ 2147483646 h 14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58" h="143">
                  <a:moveTo>
                    <a:pt x="30" y="143"/>
                  </a:moveTo>
                  <a:cubicBezTo>
                    <a:pt x="28" y="143"/>
                    <a:pt x="26" y="143"/>
                    <a:pt x="24" y="143"/>
                  </a:cubicBezTo>
                  <a:cubicBezTo>
                    <a:pt x="23" y="143"/>
                    <a:pt x="21" y="142"/>
                    <a:pt x="21" y="140"/>
                  </a:cubicBezTo>
                  <a:cubicBezTo>
                    <a:pt x="20" y="138"/>
                    <a:pt x="21" y="136"/>
                    <a:pt x="23" y="135"/>
                  </a:cubicBezTo>
                  <a:cubicBezTo>
                    <a:pt x="31" y="132"/>
                    <a:pt x="37" y="126"/>
                    <a:pt x="41" y="119"/>
                  </a:cubicBezTo>
                  <a:cubicBezTo>
                    <a:pt x="16" y="108"/>
                    <a:pt x="0" y="87"/>
                    <a:pt x="0" y="64"/>
                  </a:cubicBezTo>
                  <a:cubicBezTo>
                    <a:pt x="0" y="29"/>
                    <a:pt x="36" y="0"/>
                    <a:pt x="79" y="0"/>
                  </a:cubicBezTo>
                  <a:cubicBezTo>
                    <a:pt x="123" y="0"/>
                    <a:pt x="158" y="29"/>
                    <a:pt x="158" y="64"/>
                  </a:cubicBezTo>
                  <a:cubicBezTo>
                    <a:pt x="158" y="98"/>
                    <a:pt x="123" y="127"/>
                    <a:pt x="79" y="127"/>
                  </a:cubicBezTo>
                  <a:cubicBezTo>
                    <a:pt x="78" y="127"/>
                    <a:pt x="76" y="127"/>
                    <a:pt x="75" y="127"/>
                  </a:cubicBezTo>
                  <a:cubicBezTo>
                    <a:pt x="64" y="137"/>
                    <a:pt x="48" y="143"/>
                    <a:pt x="30" y="143"/>
                  </a:cubicBezTo>
                  <a:close/>
                  <a:moveTo>
                    <a:pt x="79" y="8"/>
                  </a:moveTo>
                  <a:cubicBezTo>
                    <a:pt x="40" y="8"/>
                    <a:pt x="8" y="33"/>
                    <a:pt x="8" y="64"/>
                  </a:cubicBezTo>
                  <a:cubicBezTo>
                    <a:pt x="8" y="85"/>
                    <a:pt x="24" y="104"/>
                    <a:pt x="49" y="113"/>
                  </a:cubicBezTo>
                  <a:cubicBezTo>
                    <a:pt x="50" y="114"/>
                    <a:pt x="50" y="115"/>
                    <a:pt x="51" y="116"/>
                  </a:cubicBezTo>
                  <a:cubicBezTo>
                    <a:pt x="51" y="117"/>
                    <a:pt x="51" y="118"/>
                    <a:pt x="51" y="119"/>
                  </a:cubicBezTo>
                  <a:cubicBezTo>
                    <a:pt x="50" y="120"/>
                    <a:pt x="50" y="120"/>
                    <a:pt x="50" y="120"/>
                  </a:cubicBezTo>
                  <a:cubicBezTo>
                    <a:pt x="50" y="121"/>
                    <a:pt x="50" y="121"/>
                    <a:pt x="49" y="122"/>
                  </a:cubicBezTo>
                  <a:cubicBezTo>
                    <a:pt x="46" y="127"/>
                    <a:pt x="43" y="131"/>
                    <a:pt x="39" y="135"/>
                  </a:cubicBezTo>
                  <a:cubicBezTo>
                    <a:pt x="51" y="133"/>
                    <a:pt x="62" y="128"/>
                    <a:pt x="70" y="120"/>
                  </a:cubicBezTo>
                  <a:cubicBezTo>
                    <a:pt x="71" y="119"/>
                    <a:pt x="72" y="119"/>
                    <a:pt x="74" y="119"/>
                  </a:cubicBezTo>
                  <a:cubicBezTo>
                    <a:pt x="115" y="121"/>
                    <a:pt x="150" y="95"/>
                    <a:pt x="150" y="64"/>
                  </a:cubicBezTo>
                  <a:cubicBezTo>
                    <a:pt x="150" y="33"/>
                    <a:pt x="118" y="8"/>
                    <a:pt x="79" y="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32" name="Freeform 18">
              <a:extLst>
                <a:ext uri="{FF2B5EF4-FFF2-40B4-BE49-F238E27FC236}">
                  <a16:creationId xmlns:a16="http://schemas.microsoft.com/office/drawing/2014/main" id="{967C5160-338C-8297-F421-1AADF6D450FE}"/>
                </a:ext>
              </a:extLst>
            </p:cNvPr>
            <p:cNvSpPr/>
            <p:nvPr/>
          </p:nvSpPr>
          <p:spPr bwMode="auto">
            <a:xfrm>
              <a:off x="11351531" y="2619375"/>
              <a:ext cx="481013" cy="431800"/>
            </a:xfrm>
            <a:custGeom>
              <a:avLst/>
              <a:gdLst>
                <a:gd name="T0" fmla="*/ 2147483646 w 128"/>
                <a:gd name="T1" fmla="*/ 2147483646 h 114"/>
                <a:gd name="T2" fmla="*/ 2147483646 w 128"/>
                <a:gd name="T3" fmla="*/ 2147483646 h 114"/>
                <a:gd name="T4" fmla="*/ 2147483646 w 128"/>
                <a:gd name="T5" fmla="*/ 2147483646 h 114"/>
                <a:gd name="T6" fmla="*/ 2147483646 w 128"/>
                <a:gd name="T7" fmla="*/ 2147483646 h 114"/>
                <a:gd name="T8" fmla="*/ 2147483646 w 128"/>
                <a:gd name="T9" fmla="*/ 2147483646 h 114"/>
                <a:gd name="T10" fmla="*/ 2147483646 w 128"/>
                <a:gd name="T11" fmla="*/ 2147483646 h 114"/>
                <a:gd name="T12" fmla="*/ 2147483646 w 128"/>
                <a:gd name="T13" fmla="*/ 2147483646 h 114"/>
                <a:gd name="T14" fmla="*/ 2147483646 w 128"/>
                <a:gd name="T15" fmla="*/ 2147483646 h 114"/>
                <a:gd name="T16" fmla="*/ 2147483646 w 128"/>
                <a:gd name="T17" fmla="*/ 2147483646 h 114"/>
                <a:gd name="T18" fmla="*/ 2147483646 w 128"/>
                <a:gd name="T19" fmla="*/ 2147483646 h 114"/>
                <a:gd name="T20" fmla="*/ 2147483646 w 128"/>
                <a:gd name="T21" fmla="*/ 2147483646 h 114"/>
                <a:gd name="T22" fmla="*/ 2147483646 w 128"/>
                <a:gd name="T23" fmla="*/ 2147483646 h 114"/>
                <a:gd name="T24" fmla="*/ 2147483646 w 128"/>
                <a:gd name="T25" fmla="*/ 2147483646 h 114"/>
                <a:gd name="T26" fmla="*/ 2147483646 w 128"/>
                <a:gd name="T27" fmla="*/ 2147483646 h 114"/>
                <a:gd name="T28" fmla="*/ 2147483646 w 128"/>
                <a:gd name="T29" fmla="*/ 2147483646 h 114"/>
                <a:gd name="T30" fmla="*/ 2147483646 w 128"/>
                <a:gd name="T31" fmla="*/ 2147483646 h 114"/>
                <a:gd name="T32" fmla="*/ 2147483646 w 128"/>
                <a:gd name="T33" fmla="*/ 2147483646 h 114"/>
                <a:gd name="T34" fmla="*/ 2147483646 w 128"/>
                <a:gd name="T35" fmla="*/ 2147483646 h 114"/>
                <a:gd name="T36" fmla="*/ 2147483646 w 128"/>
                <a:gd name="T37" fmla="*/ 2147483646 h 114"/>
                <a:gd name="T38" fmla="*/ 2147483646 w 128"/>
                <a:gd name="T39" fmla="*/ 2147483646 h 114"/>
                <a:gd name="T40" fmla="*/ 2147483646 w 128"/>
                <a:gd name="T41" fmla="*/ 2147483646 h 114"/>
                <a:gd name="T42" fmla="*/ 2147483646 w 128"/>
                <a:gd name="T43" fmla="*/ 2147483646 h 114"/>
                <a:gd name="T44" fmla="*/ 2147483646 w 128"/>
                <a:gd name="T45" fmla="*/ 2147483646 h 114"/>
                <a:gd name="T46" fmla="*/ 2147483646 w 128"/>
                <a:gd name="T47" fmla="*/ 2147483646 h 114"/>
                <a:gd name="T48" fmla="*/ 2147483646 w 128"/>
                <a:gd name="T49" fmla="*/ 2147483646 h 1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114">
                  <a:moveTo>
                    <a:pt x="101" y="114"/>
                  </a:moveTo>
                  <a:cubicBezTo>
                    <a:pt x="90" y="114"/>
                    <a:pt x="81" y="111"/>
                    <a:pt x="73" y="105"/>
                  </a:cubicBezTo>
                  <a:cubicBezTo>
                    <a:pt x="72" y="105"/>
                    <a:pt x="71" y="106"/>
                    <a:pt x="70" y="106"/>
                  </a:cubicBezTo>
                  <a:cubicBezTo>
                    <a:pt x="40" y="111"/>
                    <a:pt x="11" y="98"/>
                    <a:pt x="1" y="74"/>
                  </a:cubicBezTo>
                  <a:cubicBezTo>
                    <a:pt x="0" y="72"/>
                    <a:pt x="1" y="70"/>
                    <a:pt x="3" y="69"/>
                  </a:cubicBezTo>
                  <a:cubicBezTo>
                    <a:pt x="5" y="68"/>
                    <a:pt x="8" y="69"/>
                    <a:pt x="9" y="71"/>
                  </a:cubicBezTo>
                  <a:cubicBezTo>
                    <a:pt x="17" y="91"/>
                    <a:pt x="42" y="103"/>
                    <a:pt x="69" y="98"/>
                  </a:cubicBezTo>
                  <a:cubicBezTo>
                    <a:pt x="70" y="98"/>
                    <a:pt x="71" y="97"/>
                    <a:pt x="73" y="97"/>
                  </a:cubicBezTo>
                  <a:cubicBezTo>
                    <a:pt x="74" y="97"/>
                    <a:pt x="75" y="97"/>
                    <a:pt x="76" y="98"/>
                  </a:cubicBezTo>
                  <a:cubicBezTo>
                    <a:pt x="83" y="103"/>
                    <a:pt x="92" y="106"/>
                    <a:pt x="101" y="106"/>
                  </a:cubicBezTo>
                  <a:cubicBezTo>
                    <a:pt x="98" y="103"/>
                    <a:pt x="95" y="101"/>
                    <a:pt x="92" y="97"/>
                  </a:cubicBezTo>
                  <a:cubicBezTo>
                    <a:pt x="92" y="97"/>
                    <a:pt x="91" y="96"/>
                    <a:pt x="91" y="95"/>
                  </a:cubicBezTo>
                  <a:cubicBezTo>
                    <a:pt x="91" y="95"/>
                    <a:pt x="91" y="95"/>
                    <a:pt x="91" y="95"/>
                  </a:cubicBezTo>
                  <a:cubicBezTo>
                    <a:pt x="90" y="94"/>
                    <a:pt x="90" y="93"/>
                    <a:pt x="90" y="92"/>
                  </a:cubicBezTo>
                  <a:cubicBezTo>
                    <a:pt x="90" y="91"/>
                    <a:pt x="91" y="90"/>
                    <a:pt x="92" y="89"/>
                  </a:cubicBezTo>
                  <a:cubicBezTo>
                    <a:pt x="110" y="78"/>
                    <a:pt x="120" y="59"/>
                    <a:pt x="117" y="41"/>
                  </a:cubicBezTo>
                  <a:cubicBezTo>
                    <a:pt x="115" y="27"/>
                    <a:pt x="104" y="15"/>
                    <a:pt x="89" y="9"/>
                  </a:cubicBezTo>
                  <a:cubicBezTo>
                    <a:pt x="87" y="8"/>
                    <a:pt x="86" y="5"/>
                    <a:pt x="87" y="3"/>
                  </a:cubicBezTo>
                  <a:cubicBezTo>
                    <a:pt x="88" y="1"/>
                    <a:pt x="90" y="0"/>
                    <a:pt x="92" y="1"/>
                  </a:cubicBezTo>
                  <a:cubicBezTo>
                    <a:pt x="110" y="8"/>
                    <a:pt x="122" y="23"/>
                    <a:pt x="125" y="40"/>
                  </a:cubicBezTo>
                  <a:cubicBezTo>
                    <a:pt x="128" y="60"/>
                    <a:pt x="118" y="80"/>
                    <a:pt x="100" y="93"/>
                  </a:cubicBezTo>
                  <a:cubicBezTo>
                    <a:pt x="104" y="98"/>
                    <a:pt x="109" y="102"/>
                    <a:pt x="116" y="104"/>
                  </a:cubicBezTo>
                  <a:cubicBezTo>
                    <a:pt x="118" y="105"/>
                    <a:pt x="119" y="106"/>
                    <a:pt x="119" y="108"/>
                  </a:cubicBezTo>
                  <a:cubicBezTo>
                    <a:pt x="119" y="110"/>
                    <a:pt x="117" y="111"/>
                    <a:pt x="116" y="112"/>
                  </a:cubicBezTo>
                  <a:cubicBezTo>
                    <a:pt x="111" y="113"/>
                    <a:pt x="106" y="114"/>
                    <a:pt x="101" y="11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33" name="Freeform 19">
              <a:extLst>
                <a:ext uri="{FF2B5EF4-FFF2-40B4-BE49-F238E27FC236}">
                  <a16:creationId xmlns:a16="http://schemas.microsoft.com/office/drawing/2014/main" id="{2AFFBD3D-A93A-F890-E01F-64F13C7BBB49}"/>
                </a:ext>
              </a:extLst>
            </p:cNvPr>
            <p:cNvSpPr>
              <a:spLocks noEditPoints="1"/>
            </p:cNvSpPr>
            <p:nvPr/>
          </p:nvSpPr>
          <p:spPr bwMode="auto">
            <a:xfrm>
              <a:off x="11221356" y="2619375"/>
              <a:ext cx="77788" cy="79375"/>
            </a:xfrm>
            <a:custGeom>
              <a:avLst/>
              <a:gdLst>
                <a:gd name="T0" fmla="*/ 2147483646 w 21"/>
                <a:gd name="T1" fmla="*/ 2147483646 h 21"/>
                <a:gd name="T2" fmla="*/ 2147483646 w 21"/>
                <a:gd name="T3" fmla="*/ 2147483646 h 21"/>
                <a:gd name="T4" fmla="*/ 2147483646 w 21"/>
                <a:gd name="T5" fmla="*/ 2147483646 h 21"/>
                <a:gd name="T6" fmla="*/ 2147483646 w 21"/>
                <a:gd name="T7" fmla="*/ 2147483646 h 21"/>
                <a:gd name="T8" fmla="*/ 2147483646 w 21"/>
                <a:gd name="T9" fmla="*/ 2147483646 h 21"/>
                <a:gd name="T10" fmla="*/ 2147483646 w 21"/>
                <a:gd name="T11" fmla="*/ 0 h 21"/>
                <a:gd name="T12" fmla="*/ 0 w 21"/>
                <a:gd name="T13" fmla="*/ 2147483646 h 21"/>
                <a:gd name="T14" fmla="*/ 2147483646 w 21"/>
                <a:gd name="T15" fmla="*/ 2147483646 h 21"/>
                <a:gd name="T16" fmla="*/ 2147483646 w 21"/>
                <a:gd name="T17" fmla="*/ 2147483646 h 21"/>
                <a:gd name="T18" fmla="*/ 2147483646 w 21"/>
                <a:gd name="T19" fmla="*/ 0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 h="21">
                  <a:moveTo>
                    <a:pt x="10" y="8"/>
                  </a:moveTo>
                  <a:cubicBezTo>
                    <a:pt x="11" y="8"/>
                    <a:pt x="13" y="9"/>
                    <a:pt x="13" y="11"/>
                  </a:cubicBezTo>
                  <a:cubicBezTo>
                    <a:pt x="13" y="12"/>
                    <a:pt x="11" y="13"/>
                    <a:pt x="10" y="13"/>
                  </a:cubicBezTo>
                  <a:cubicBezTo>
                    <a:pt x="9" y="13"/>
                    <a:pt x="8" y="12"/>
                    <a:pt x="8" y="11"/>
                  </a:cubicBezTo>
                  <a:cubicBezTo>
                    <a:pt x="8" y="9"/>
                    <a:pt x="9" y="8"/>
                    <a:pt x="10" y="8"/>
                  </a:cubicBezTo>
                  <a:moveTo>
                    <a:pt x="10" y="0"/>
                  </a:moveTo>
                  <a:cubicBezTo>
                    <a:pt x="4" y="0"/>
                    <a:pt x="0" y="5"/>
                    <a:pt x="0" y="11"/>
                  </a:cubicBezTo>
                  <a:cubicBezTo>
                    <a:pt x="0" y="16"/>
                    <a:pt x="4" y="21"/>
                    <a:pt x="10" y="21"/>
                  </a:cubicBezTo>
                  <a:cubicBezTo>
                    <a:pt x="16" y="21"/>
                    <a:pt x="21" y="16"/>
                    <a:pt x="21" y="11"/>
                  </a:cubicBezTo>
                  <a:cubicBezTo>
                    <a:pt x="21" y="5"/>
                    <a:pt x="16" y="0"/>
                    <a:pt x="10"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34" name="Freeform 20">
              <a:extLst>
                <a:ext uri="{FF2B5EF4-FFF2-40B4-BE49-F238E27FC236}">
                  <a16:creationId xmlns:a16="http://schemas.microsoft.com/office/drawing/2014/main" id="{A44B9B82-54B5-8780-AA3A-B738EB3571A3}"/>
                </a:ext>
              </a:extLst>
            </p:cNvPr>
            <p:cNvSpPr>
              <a:spLocks noEditPoints="1"/>
            </p:cNvSpPr>
            <p:nvPr/>
          </p:nvSpPr>
          <p:spPr bwMode="auto">
            <a:xfrm>
              <a:off x="11340419" y="2619375"/>
              <a:ext cx="79375" cy="79375"/>
            </a:xfrm>
            <a:custGeom>
              <a:avLst/>
              <a:gdLst>
                <a:gd name="T0" fmla="*/ 2147483646 w 21"/>
                <a:gd name="T1" fmla="*/ 2147483646 h 21"/>
                <a:gd name="T2" fmla="*/ 2147483646 w 21"/>
                <a:gd name="T3" fmla="*/ 2147483646 h 21"/>
                <a:gd name="T4" fmla="*/ 2147483646 w 21"/>
                <a:gd name="T5" fmla="*/ 2147483646 h 21"/>
                <a:gd name="T6" fmla="*/ 2147483646 w 21"/>
                <a:gd name="T7" fmla="*/ 2147483646 h 21"/>
                <a:gd name="T8" fmla="*/ 2147483646 w 21"/>
                <a:gd name="T9" fmla="*/ 2147483646 h 21"/>
                <a:gd name="T10" fmla="*/ 2147483646 w 21"/>
                <a:gd name="T11" fmla="*/ 0 h 21"/>
                <a:gd name="T12" fmla="*/ 0 w 21"/>
                <a:gd name="T13" fmla="*/ 2147483646 h 21"/>
                <a:gd name="T14" fmla="*/ 2147483646 w 21"/>
                <a:gd name="T15" fmla="*/ 2147483646 h 21"/>
                <a:gd name="T16" fmla="*/ 2147483646 w 21"/>
                <a:gd name="T17" fmla="*/ 2147483646 h 21"/>
                <a:gd name="T18" fmla="*/ 2147483646 w 21"/>
                <a:gd name="T19" fmla="*/ 0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 h="21">
                  <a:moveTo>
                    <a:pt x="10" y="8"/>
                  </a:moveTo>
                  <a:cubicBezTo>
                    <a:pt x="12" y="8"/>
                    <a:pt x="13" y="9"/>
                    <a:pt x="13" y="11"/>
                  </a:cubicBezTo>
                  <a:cubicBezTo>
                    <a:pt x="13" y="12"/>
                    <a:pt x="12" y="13"/>
                    <a:pt x="10" y="13"/>
                  </a:cubicBezTo>
                  <a:cubicBezTo>
                    <a:pt x="9" y="13"/>
                    <a:pt x="8" y="12"/>
                    <a:pt x="8" y="11"/>
                  </a:cubicBezTo>
                  <a:cubicBezTo>
                    <a:pt x="8" y="9"/>
                    <a:pt x="9" y="8"/>
                    <a:pt x="10" y="8"/>
                  </a:cubicBezTo>
                  <a:moveTo>
                    <a:pt x="10" y="0"/>
                  </a:moveTo>
                  <a:cubicBezTo>
                    <a:pt x="5" y="0"/>
                    <a:pt x="0" y="5"/>
                    <a:pt x="0" y="11"/>
                  </a:cubicBezTo>
                  <a:cubicBezTo>
                    <a:pt x="0" y="16"/>
                    <a:pt x="5" y="21"/>
                    <a:pt x="10" y="21"/>
                  </a:cubicBezTo>
                  <a:cubicBezTo>
                    <a:pt x="16" y="21"/>
                    <a:pt x="21" y="16"/>
                    <a:pt x="21" y="11"/>
                  </a:cubicBezTo>
                  <a:cubicBezTo>
                    <a:pt x="21" y="5"/>
                    <a:pt x="16" y="0"/>
                    <a:pt x="10"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35" name="Freeform 21">
              <a:extLst>
                <a:ext uri="{FF2B5EF4-FFF2-40B4-BE49-F238E27FC236}">
                  <a16:creationId xmlns:a16="http://schemas.microsoft.com/office/drawing/2014/main" id="{915DF231-DFA0-FBCF-5C46-B8500400108A}"/>
                </a:ext>
              </a:extLst>
            </p:cNvPr>
            <p:cNvSpPr>
              <a:spLocks noEditPoints="1"/>
            </p:cNvSpPr>
            <p:nvPr/>
          </p:nvSpPr>
          <p:spPr bwMode="auto">
            <a:xfrm>
              <a:off x="11461069" y="2619375"/>
              <a:ext cx="79375" cy="79375"/>
            </a:xfrm>
            <a:custGeom>
              <a:avLst/>
              <a:gdLst>
                <a:gd name="T0" fmla="*/ 2147483646 w 21"/>
                <a:gd name="T1" fmla="*/ 2147483646 h 21"/>
                <a:gd name="T2" fmla="*/ 2147483646 w 21"/>
                <a:gd name="T3" fmla="*/ 2147483646 h 21"/>
                <a:gd name="T4" fmla="*/ 2147483646 w 21"/>
                <a:gd name="T5" fmla="*/ 2147483646 h 21"/>
                <a:gd name="T6" fmla="*/ 2147483646 w 21"/>
                <a:gd name="T7" fmla="*/ 2147483646 h 21"/>
                <a:gd name="T8" fmla="*/ 2147483646 w 21"/>
                <a:gd name="T9" fmla="*/ 2147483646 h 21"/>
                <a:gd name="T10" fmla="*/ 2147483646 w 21"/>
                <a:gd name="T11" fmla="*/ 0 h 21"/>
                <a:gd name="T12" fmla="*/ 0 w 21"/>
                <a:gd name="T13" fmla="*/ 2147483646 h 21"/>
                <a:gd name="T14" fmla="*/ 2147483646 w 21"/>
                <a:gd name="T15" fmla="*/ 2147483646 h 21"/>
                <a:gd name="T16" fmla="*/ 2147483646 w 21"/>
                <a:gd name="T17" fmla="*/ 2147483646 h 21"/>
                <a:gd name="T18" fmla="*/ 2147483646 w 21"/>
                <a:gd name="T19" fmla="*/ 0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 h="21">
                  <a:moveTo>
                    <a:pt x="11" y="8"/>
                  </a:moveTo>
                  <a:cubicBezTo>
                    <a:pt x="12" y="8"/>
                    <a:pt x="13" y="9"/>
                    <a:pt x="13" y="11"/>
                  </a:cubicBezTo>
                  <a:cubicBezTo>
                    <a:pt x="13" y="12"/>
                    <a:pt x="12" y="13"/>
                    <a:pt x="11" y="13"/>
                  </a:cubicBezTo>
                  <a:cubicBezTo>
                    <a:pt x="9" y="13"/>
                    <a:pt x="8" y="12"/>
                    <a:pt x="8" y="11"/>
                  </a:cubicBezTo>
                  <a:cubicBezTo>
                    <a:pt x="8" y="9"/>
                    <a:pt x="9" y="8"/>
                    <a:pt x="11" y="8"/>
                  </a:cubicBezTo>
                  <a:moveTo>
                    <a:pt x="11" y="0"/>
                  </a:moveTo>
                  <a:cubicBezTo>
                    <a:pt x="5" y="0"/>
                    <a:pt x="0" y="5"/>
                    <a:pt x="0" y="11"/>
                  </a:cubicBezTo>
                  <a:cubicBezTo>
                    <a:pt x="0" y="16"/>
                    <a:pt x="5" y="21"/>
                    <a:pt x="11" y="21"/>
                  </a:cubicBezTo>
                  <a:cubicBezTo>
                    <a:pt x="17" y="21"/>
                    <a:pt x="21" y="16"/>
                    <a:pt x="21" y="11"/>
                  </a:cubicBezTo>
                  <a:cubicBezTo>
                    <a:pt x="21" y="5"/>
                    <a:pt x="17" y="0"/>
                    <a:pt x="11"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endParaRPr>
            </a:p>
          </p:txBody>
        </p:sp>
      </p:grpSp>
      <p:sp>
        <p:nvSpPr>
          <p:cNvPr id="36" name="矩形 31">
            <a:extLst>
              <a:ext uri="{FF2B5EF4-FFF2-40B4-BE49-F238E27FC236}">
                <a16:creationId xmlns:a16="http://schemas.microsoft.com/office/drawing/2014/main" id="{E20245BB-95D8-B460-404A-2C444CDCBB41}"/>
              </a:ext>
            </a:extLst>
          </p:cNvPr>
          <p:cNvSpPr>
            <a:spLocks noChangeArrowheads="1"/>
          </p:cNvSpPr>
          <p:nvPr/>
        </p:nvSpPr>
        <p:spPr bwMode="auto">
          <a:xfrm>
            <a:off x="4416681" y="2159235"/>
            <a:ext cx="3182620" cy="1783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10000"/>
              </a:lnSpc>
              <a:spcBef>
                <a:spcPts val="0"/>
              </a:spcBef>
              <a:spcAft>
                <a:spcPts val="0"/>
              </a:spcAft>
              <a:buFont typeface="Arial" panose="020B0604020202020204" pitchFamily="34" charset="0"/>
              <a:buNone/>
            </a:pPr>
            <a:r>
              <a:rPr sz="2000" dirty="0">
                <a:latin typeface="微软雅黑" panose="020B0503020204020204" pitchFamily="34" charset="-122"/>
                <a:ea typeface="微软雅黑" panose="020B0503020204020204" pitchFamily="34" charset="-122"/>
                <a:cs typeface="微软雅黑" panose="020B0503020204020204" pitchFamily="34" charset="-122"/>
              </a:rPr>
              <a:t>目前内地ESG主题基金中，</a:t>
            </a:r>
            <a:r>
              <a:rPr sz="2000"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偏股混合型基金和被动指数型基金在累计数量上占据主流位置</a:t>
            </a:r>
            <a:r>
              <a:rPr sz="2000" dirty="0">
                <a:latin typeface="微软雅黑" panose="020B0503020204020204" pitchFamily="34" charset="-122"/>
                <a:ea typeface="微软雅黑" panose="020B0503020204020204" pitchFamily="34" charset="-122"/>
                <a:cs typeface="微软雅黑" panose="020B0503020204020204" pitchFamily="34" charset="-122"/>
              </a:rPr>
              <a:t>，分别占总数的42.5%和21.0%。</a:t>
            </a:r>
          </a:p>
        </p:txBody>
      </p:sp>
      <p:sp>
        <p:nvSpPr>
          <p:cNvPr id="37" name="矩形 33">
            <a:extLst>
              <a:ext uri="{FF2B5EF4-FFF2-40B4-BE49-F238E27FC236}">
                <a16:creationId xmlns:a16="http://schemas.microsoft.com/office/drawing/2014/main" id="{953DF4BA-C8FB-6285-F010-C322B1C3AA73}"/>
              </a:ext>
            </a:extLst>
          </p:cNvPr>
          <p:cNvSpPr>
            <a:spLocks noChangeArrowheads="1"/>
          </p:cNvSpPr>
          <p:nvPr/>
        </p:nvSpPr>
        <p:spPr bwMode="auto">
          <a:xfrm>
            <a:off x="8142226" y="2103990"/>
            <a:ext cx="3493770" cy="1918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10000"/>
              </a:lnSpc>
              <a:spcBef>
                <a:spcPts val="0"/>
              </a:spcBef>
              <a:spcAft>
                <a:spcPts val="0"/>
              </a:spcAft>
              <a:buFont typeface="Arial" panose="020B0604020202020204" pitchFamily="34" charset="0"/>
              <a:buNone/>
            </a:pPr>
            <a:r>
              <a:rPr sz="1800" dirty="0">
                <a:latin typeface="微软雅黑" panose="020B0503020204020204" pitchFamily="34" charset="-122"/>
                <a:ea typeface="微软雅黑" panose="020B0503020204020204" pitchFamily="34" charset="-122"/>
                <a:cs typeface="微软雅黑" panose="020B0503020204020204" pitchFamily="34" charset="-122"/>
              </a:rPr>
              <a:t>ESG基金呈现出集中的态势。</a:t>
            </a:r>
          </a:p>
          <a:p>
            <a:pPr eaLnBrk="1" hangingPunct="1">
              <a:lnSpc>
                <a:spcPct val="110000"/>
              </a:lnSpc>
              <a:spcBef>
                <a:spcPts val="0"/>
              </a:spcBef>
              <a:spcAft>
                <a:spcPts val="0"/>
              </a:spcAft>
              <a:buFont typeface="Arial" panose="020B0604020202020204" pitchFamily="34" charset="0"/>
              <a:buNone/>
            </a:pPr>
            <a:r>
              <a:rPr sz="1800"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重仓股主要分布在制造业</a:t>
            </a:r>
            <a:r>
              <a:rPr sz="1800" dirty="0">
                <a:latin typeface="微软雅黑" panose="020B0503020204020204" pitchFamily="34" charset="-122"/>
                <a:ea typeface="微软雅黑" panose="020B0503020204020204" pitchFamily="34" charset="-122"/>
                <a:cs typeface="微软雅黑" panose="020B0503020204020204" pitchFamily="34" charset="-122"/>
              </a:rPr>
              <a:t>，占全部ESG基金的71.3%</a:t>
            </a:r>
            <a:r>
              <a:rPr lang="zh-CN" sz="1800" dirty="0">
                <a:latin typeface="微软雅黑" panose="020B0503020204020204" pitchFamily="34" charset="-122"/>
                <a:ea typeface="微软雅黑" panose="020B0503020204020204" pitchFamily="34" charset="-122"/>
                <a:cs typeface="微软雅黑" panose="020B0503020204020204" pitchFamily="34" charset="-122"/>
              </a:rPr>
              <a:t>。</a:t>
            </a:r>
            <a:r>
              <a:rPr sz="1800" dirty="0">
                <a:latin typeface="微软雅黑" panose="020B0503020204020204" pitchFamily="34" charset="-122"/>
                <a:ea typeface="微软雅黑" panose="020B0503020204020204" pitchFamily="34" charset="-122"/>
                <a:cs typeface="微软雅黑" panose="020B0503020204020204" pitchFamily="34" charset="-122"/>
              </a:rPr>
              <a:t>2023年一季度制造业重仓股的市值占净值比达到了57.86%。其余分布在信息等行业，占比仅有4.28%。</a:t>
            </a:r>
          </a:p>
        </p:txBody>
      </p:sp>
      <p:sp>
        <p:nvSpPr>
          <p:cNvPr id="38" name="矩形 35">
            <a:extLst>
              <a:ext uri="{FF2B5EF4-FFF2-40B4-BE49-F238E27FC236}">
                <a16:creationId xmlns:a16="http://schemas.microsoft.com/office/drawing/2014/main" id="{430C900B-023F-B4B7-BDC3-A54AA0F10988}"/>
              </a:ext>
            </a:extLst>
          </p:cNvPr>
          <p:cNvSpPr>
            <a:spLocks noChangeArrowheads="1"/>
          </p:cNvSpPr>
          <p:nvPr/>
        </p:nvSpPr>
        <p:spPr bwMode="auto">
          <a:xfrm>
            <a:off x="4240786" y="4574775"/>
            <a:ext cx="3743325" cy="2018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10000"/>
              </a:lnSpc>
              <a:spcBef>
                <a:spcPts val="0"/>
              </a:spcBef>
              <a:spcAft>
                <a:spcPts val="0"/>
              </a:spcAft>
              <a:buFont typeface="Arial" panose="020B0604020202020204" pitchFamily="34" charset="0"/>
              <a:buNone/>
            </a:pPr>
            <a:r>
              <a:rPr sz="1900" dirty="0">
                <a:latin typeface="微软雅黑" panose="020B0503020204020204" pitchFamily="34" charset="-122"/>
                <a:ea typeface="微软雅黑" panose="020B0503020204020204" pitchFamily="34" charset="-122"/>
                <a:cs typeface="微软雅黑" panose="020B0503020204020204" pitchFamily="34" charset="-122"/>
              </a:rPr>
              <a:t>国内依法发行上市的股票、港股通标的股票、债券、资产支持证券、同业存单、债券回购、银行存款、货币市场工具、股指期货、国债期货、股票期权及法律允许的其他金融工具等</a:t>
            </a:r>
          </a:p>
        </p:txBody>
      </p:sp>
      <p:sp>
        <p:nvSpPr>
          <p:cNvPr id="39" name="矩形 37">
            <a:extLst>
              <a:ext uri="{FF2B5EF4-FFF2-40B4-BE49-F238E27FC236}">
                <a16:creationId xmlns:a16="http://schemas.microsoft.com/office/drawing/2014/main" id="{8709C1FE-3168-D57A-4BFB-0B6923E2AEDF}"/>
              </a:ext>
            </a:extLst>
          </p:cNvPr>
          <p:cNvSpPr>
            <a:spLocks noChangeArrowheads="1"/>
          </p:cNvSpPr>
          <p:nvPr/>
        </p:nvSpPr>
        <p:spPr bwMode="auto">
          <a:xfrm>
            <a:off x="8186676" y="4574775"/>
            <a:ext cx="3530039" cy="1783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10000"/>
              </a:lnSpc>
              <a:spcBef>
                <a:spcPts val="0"/>
              </a:spcBef>
              <a:spcAft>
                <a:spcPts val="0"/>
              </a:spcAft>
              <a:buFont typeface="Arial" panose="020B0604020202020204" pitchFamily="34" charset="0"/>
              <a:buNone/>
            </a:pPr>
            <a:r>
              <a:rPr sz="2000"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ESG基金资产多配置于股票</a:t>
            </a:r>
            <a:r>
              <a:rPr sz="2000" dirty="0">
                <a:latin typeface="微软雅黑" panose="020B0503020204020204" pitchFamily="34" charset="-122"/>
                <a:ea typeface="微软雅黑" panose="020B0503020204020204" pitchFamily="34" charset="-122"/>
                <a:cs typeface="微软雅黑" panose="020B0503020204020204" pitchFamily="34" charset="-122"/>
              </a:rPr>
              <a:t>。以资产总值计，2023年一季度ESG基金</a:t>
            </a:r>
            <a:r>
              <a:rPr lang="zh-CN" sz="2000" dirty="0">
                <a:latin typeface="微软雅黑" panose="020B0503020204020204" pitchFamily="34" charset="-122"/>
                <a:ea typeface="微软雅黑" panose="020B0503020204020204" pitchFamily="34" charset="-122"/>
                <a:cs typeface="微软雅黑" panose="020B0503020204020204" pitchFamily="34" charset="-122"/>
              </a:rPr>
              <a:t>中，</a:t>
            </a:r>
            <a:r>
              <a:rPr sz="2000" dirty="0">
                <a:latin typeface="微软雅黑" panose="020B0503020204020204" pitchFamily="34" charset="-122"/>
                <a:ea typeface="微软雅黑" panose="020B0503020204020204" pitchFamily="34" charset="-122"/>
                <a:cs typeface="微软雅黑" panose="020B0503020204020204" pitchFamily="34" charset="-122"/>
              </a:rPr>
              <a:t>股票、债券、银行、基金资产配置占比分别达74.7%，16.4%，6.8%</a:t>
            </a:r>
            <a:r>
              <a:rPr lang="zh-CN" sz="2000" dirty="0">
                <a:latin typeface="微软雅黑" panose="020B0503020204020204" pitchFamily="34" charset="-122"/>
                <a:ea typeface="微软雅黑" panose="020B0503020204020204" pitchFamily="34" charset="-122"/>
                <a:cs typeface="微软雅黑" panose="020B0503020204020204" pitchFamily="34" charset="-122"/>
              </a:rPr>
              <a:t>。</a:t>
            </a:r>
          </a:p>
        </p:txBody>
      </p:sp>
      <p:sp>
        <p:nvSpPr>
          <p:cNvPr id="40" name="矩形 51">
            <a:extLst>
              <a:ext uri="{FF2B5EF4-FFF2-40B4-BE49-F238E27FC236}">
                <a16:creationId xmlns:a16="http://schemas.microsoft.com/office/drawing/2014/main" id="{38A1A274-07C2-1CDB-5266-F8B6D346D3E7}"/>
              </a:ext>
            </a:extLst>
          </p:cNvPr>
          <p:cNvSpPr>
            <a:spLocks noChangeArrowheads="1"/>
          </p:cNvSpPr>
          <p:nvPr/>
        </p:nvSpPr>
        <p:spPr bwMode="auto">
          <a:xfrm>
            <a:off x="1314814" y="2051668"/>
            <a:ext cx="138303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defTabSz="914400" eaLnBrk="1" hangingPunct="1">
              <a:lnSpc>
                <a:spcPct val="100000"/>
              </a:lnSpc>
              <a:spcBef>
                <a:spcPct val="0"/>
              </a:spcBef>
              <a:buFontTx/>
              <a:buNone/>
            </a:pPr>
            <a:r>
              <a:rPr lang="en-US" altLang="zh-CN" sz="2400" b="1" dirty="0">
                <a:solidFill>
                  <a:srgbClr val="000000"/>
                </a:solidFill>
                <a:latin typeface="微软雅黑" panose="020B0503020204020204" pitchFamily="34" charset="-122"/>
                <a:ea typeface="微软雅黑" panose="020B0503020204020204" pitchFamily="34" charset="-122"/>
              </a:rPr>
              <a:t>ESG</a:t>
            </a:r>
            <a:r>
              <a:rPr lang="zh-CN" altLang="en-US" sz="2400" b="1" dirty="0">
                <a:solidFill>
                  <a:srgbClr val="000000"/>
                </a:solidFill>
                <a:latin typeface="微软雅黑" panose="020B0503020204020204" pitchFamily="34" charset="-122"/>
                <a:ea typeface="微软雅黑" panose="020B0503020204020204" pitchFamily="34" charset="-122"/>
              </a:rPr>
              <a:t>基金</a:t>
            </a:r>
          </a:p>
        </p:txBody>
      </p:sp>
      <p:sp>
        <p:nvSpPr>
          <p:cNvPr id="41" name="矩形 52">
            <a:extLst>
              <a:ext uri="{FF2B5EF4-FFF2-40B4-BE49-F238E27FC236}">
                <a16:creationId xmlns:a16="http://schemas.microsoft.com/office/drawing/2014/main" id="{7056FB00-9937-B1A6-9AE6-508B60EA20FF}"/>
              </a:ext>
            </a:extLst>
          </p:cNvPr>
          <p:cNvSpPr>
            <a:spLocks noChangeArrowheads="1"/>
          </p:cNvSpPr>
          <p:nvPr/>
        </p:nvSpPr>
        <p:spPr bwMode="auto">
          <a:xfrm>
            <a:off x="389511" y="2602465"/>
            <a:ext cx="3367405"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defTabSz="914400" eaLnBrk="1" hangingPunct="1">
              <a:lnSpc>
                <a:spcPct val="110000"/>
              </a:lnSpc>
              <a:spcAft>
                <a:spcPts val="0"/>
              </a:spcAft>
              <a:buFont typeface="Arial" panose="020B0604020202020204" pitchFamily="34" charset="0"/>
              <a:buNone/>
            </a:pPr>
            <a:r>
              <a:rPr sz="20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ESG基金是将环境（E）、社会（S）和治理（G）这类非财务指标纳入投资决策过程的投资产品。从投资者的角度看，是指投资于具备可持续发展特点的公司的基金，它剔除了高污染、高耗能、产能过剩行业的公司，更加强调环保、绿色、可持续的发展理念。</a:t>
            </a:r>
          </a:p>
        </p:txBody>
      </p:sp>
      <p:cxnSp>
        <p:nvCxnSpPr>
          <p:cNvPr id="42" name="直接连接符 41">
            <a:extLst>
              <a:ext uri="{FF2B5EF4-FFF2-40B4-BE49-F238E27FC236}">
                <a16:creationId xmlns:a16="http://schemas.microsoft.com/office/drawing/2014/main" id="{612CCE54-A4CE-36B9-A121-8745C8E9A457}"/>
              </a:ext>
            </a:extLst>
          </p:cNvPr>
          <p:cNvCxnSpPr/>
          <p:nvPr/>
        </p:nvCxnSpPr>
        <p:spPr>
          <a:xfrm>
            <a:off x="743314" y="2612691"/>
            <a:ext cx="2525713"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3" name="文本框 42">
            <a:extLst>
              <a:ext uri="{FF2B5EF4-FFF2-40B4-BE49-F238E27FC236}">
                <a16:creationId xmlns:a16="http://schemas.microsoft.com/office/drawing/2014/main" id="{1C0CF257-0A35-AF7C-45FB-3D9A3204AB14}"/>
              </a:ext>
            </a:extLst>
          </p:cNvPr>
          <p:cNvSpPr txBox="1"/>
          <p:nvPr/>
        </p:nvSpPr>
        <p:spPr>
          <a:xfrm>
            <a:off x="5045331" y="1629010"/>
            <a:ext cx="1804035" cy="398780"/>
          </a:xfrm>
          <a:prstGeom prst="rect">
            <a:avLst/>
          </a:prstGeom>
          <a:noFill/>
        </p:spPr>
        <p:txBody>
          <a:bodyPr wrap="square" rtlCol="0">
            <a:spAutoFit/>
          </a:bodyPr>
          <a:lstStyle/>
          <a:p>
            <a:r>
              <a:rPr lang="zh-CN" altLang="en-US" sz="2000" b="1"/>
              <a:t>基金类型</a:t>
            </a:r>
          </a:p>
        </p:txBody>
      </p:sp>
      <p:sp>
        <p:nvSpPr>
          <p:cNvPr id="44" name="文本框 43">
            <a:extLst>
              <a:ext uri="{FF2B5EF4-FFF2-40B4-BE49-F238E27FC236}">
                <a16:creationId xmlns:a16="http://schemas.microsoft.com/office/drawing/2014/main" id="{3B9CD32C-E53C-A60A-28DB-6EAD829C7365}"/>
              </a:ext>
            </a:extLst>
          </p:cNvPr>
          <p:cNvSpPr txBox="1"/>
          <p:nvPr/>
        </p:nvSpPr>
        <p:spPr>
          <a:xfrm>
            <a:off x="8927721" y="1629010"/>
            <a:ext cx="1503045" cy="398780"/>
          </a:xfrm>
          <a:prstGeom prst="rect">
            <a:avLst/>
          </a:prstGeom>
          <a:noFill/>
        </p:spPr>
        <p:txBody>
          <a:bodyPr wrap="square" rtlCol="0">
            <a:spAutoFit/>
          </a:bodyPr>
          <a:lstStyle/>
          <a:p>
            <a:r>
              <a:rPr lang="zh-CN" altLang="en-US" sz="2000" b="1"/>
              <a:t>行业分布</a:t>
            </a:r>
          </a:p>
        </p:txBody>
      </p:sp>
      <p:sp>
        <p:nvSpPr>
          <p:cNvPr id="45" name="文本框 44">
            <a:extLst>
              <a:ext uri="{FF2B5EF4-FFF2-40B4-BE49-F238E27FC236}">
                <a16:creationId xmlns:a16="http://schemas.microsoft.com/office/drawing/2014/main" id="{9DBDD9F1-C34D-EE4F-76AE-A34789307301}"/>
              </a:ext>
            </a:extLst>
          </p:cNvPr>
          <p:cNvSpPr txBox="1"/>
          <p:nvPr/>
        </p:nvSpPr>
        <p:spPr>
          <a:xfrm>
            <a:off x="5045331" y="4070585"/>
            <a:ext cx="1563370" cy="398780"/>
          </a:xfrm>
          <a:prstGeom prst="rect">
            <a:avLst/>
          </a:prstGeom>
          <a:noFill/>
        </p:spPr>
        <p:txBody>
          <a:bodyPr wrap="square" rtlCol="0">
            <a:spAutoFit/>
          </a:bodyPr>
          <a:lstStyle/>
          <a:p>
            <a:r>
              <a:rPr lang="zh-CN" altLang="en-US" sz="2000" b="1"/>
              <a:t>投资种类</a:t>
            </a:r>
          </a:p>
        </p:txBody>
      </p:sp>
      <p:sp>
        <p:nvSpPr>
          <p:cNvPr id="46" name="文本框 45">
            <a:extLst>
              <a:ext uri="{FF2B5EF4-FFF2-40B4-BE49-F238E27FC236}">
                <a16:creationId xmlns:a16="http://schemas.microsoft.com/office/drawing/2014/main" id="{2B7B135B-D38E-C3CD-269E-C865E015EF81}"/>
              </a:ext>
            </a:extLst>
          </p:cNvPr>
          <p:cNvSpPr txBox="1"/>
          <p:nvPr/>
        </p:nvSpPr>
        <p:spPr>
          <a:xfrm>
            <a:off x="8927721" y="4070585"/>
            <a:ext cx="1421130" cy="398780"/>
          </a:xfrm>
          <a:prstGeom prst="rect">
            <a:avLst/>
          </a:prstGeom>
          <a:noFill/>
        </p:spPr>
        <p:txBody>
          <a:bodyPr wrap="square" rtlCol="0">
            <a:spAutoFit/>
          </a:bodyPr>
          <a:lstStyle/>
          <a:p>
            <a:r>
              <a:rPr lang="zh-CN" altLang="en-US" sz="2000" b="1"/>
              <a:t>资产配置</a:t>
            </a:r>
          </a:p>
        </p:txBody>
      </p:sp>
    </p:spTree>
    <p:extLst>
      <p:ext uri="{BB962C8B-B14F-4D97-AF65-F5344CB8AC3E}">
        <p14:creationId xmlns:p14="http://schemas.microsoft.com/office/powerpoint/2010/main" val="2198747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p:txBody>
          <a:bodyPr/>
          <a:lstStyle/>
          <a:p>
            <a:r>
              <a:rPr lang="zh-CN" altLang="en-US" dirty="0"/>
              <a:t>主要内容</a:t>
            </a:r>
          </a:p>
        </p:txBody>
      </p:sp>
      <p:grpSp>
        <p:nvGrpSpPr>
          <p:cNvPr id="3" name="组合 2"/>
          <p:cNvGrpSpPr/>
          <p:nvPr/>
        </p:nvGrpSpPr>
        <p:grpSpPr>
          <a:xfrm>
            <a:off x="2515720" y="1804097"/>
            <a:ext cx="7147859" cy="3790951"/>
            <a:chOff x="660399" y="1736724"/>
            <a:chExt cx="7147859" cy="3790951"/>
          </a:xfrm>
        </p:grpSpPr>
        <p:cxnSp>
          <p:nvCxnSpPr>
            <p:cNvPr id="112" name="直接连接符 111">
              <a:extLst>
                <a:ext uri="{FF2B5EF4-FFF2-40B4-BE49-F238E27FC236}">
                  <a16:creationId xmlns:a16="http://schemas.microsoft.com/office/drawing/2014/main" id="{9AA86507-044D-49AE-9E3A-3ED56475D2FC}"/>
                </a:ext>
              </a:extLst>
            </p:cNvPr>
            <p:cNvCxnSpPr>
              <a:cxnSpLocks/>
            </p:cNvCxnSpPr>
            <p:nvPr/>
          </p:nvCxnSpPr>
          <p:spPr>
            <a:xfrm>
              <a:off x="2660773" y="3632201"/>
              <a:ext cx="1905886" cy="0"/>
            </a:xfrm>
            <a:prstGeom prst="line">
              <a:avLst/>
            </a:prstGeom>
            <a:ln>
              <a:solidFill>
                <a:schemeClr val="tx1">
                  <a:lumMod val="50000"/>
                  <a:lumOff val="50000"/>
                  <a:alpha val="50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18" name="直接连接符 117">
              <a:extLst>
                <a:ext uri="{FF2B5EF4-FFF2-40B4-BE49-F238E27FC236}">
                  <a16:creationId xmlns:a16="http://schemas.microsoft.com/office/drawing/2014/main" id="{2FB15327-28B3-408E-B804-9D7D1EECBC98}"/>
                </a:ext>
              </a:extLst>
            </p:cNvPr>
            <p:cNvCxnSpPr>
              <a:cxnSpLocks/>
            </p:cNvCxnSpPr>
            <p:nvPr/>
          </p:nvCxnSpPr>
          <p:spPr>
            <a:xfrm>
              <a:off x="2469905" y="5114127"/>
              <a:ext cx="1905886" cy="1"/>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15" name="直接连接符 114">
              <a:extLst>
                <a:ext uri="{FF2B5EF4-FFF2-40B4-BE49-F238E27FC236}">
                  <a16:creationId xmlns:a16="http://schemas.microsoft.com/office/drawing/2014/main" id="{6DF0785F-DE63-44B8-8B9E-5702E3BA8CAC}"/>
                </a:ext>
              </a:extLst>
            </p:cNvPr>
            <p:cNvCxnSpPr>
              <a:cxnSpLocks/>
            </p:cNvCxnSpPr>
            <p:nvPr/>
          </p:nvCxnSpPr>
          <p:spPr>
            <a:xfrm>
              <a:off x="2510614" y="2144851"/>
              <a:ext cx="1905886" cy="0"/>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588C7862-CB2B-47DA-A788-7FC4C6EF8DD5}"/>
                </a:ext>
              </a:extLst>
            </p:cNvPr>
            <p:cNvCxnSpPr/>
            <p:nvPr/>
          </p:nvCxnSpPr>
          <p:spPr>
            <a:xfrm>
              <a:off x="6565718" y="2637794"/>
              <a:ext cx="0" cy="0"/>
            </a:xfrm>
            <a:prstGeom prst="line">
              <a:avLst/>
            </a:prstGeom>
            <a:ln>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58" name="矩形: 圆角 57">
              <a:extLst>
                <a:ext uri="{FF2B5EF4-FFF2-40B4-BE49-F238E27FC236}">
                  <a16:creationId xmlns:a16="http://schemas.microsoft.com/office/drawing/2014/main" id="{7A7D2522-0758-4B6D-BB89-5202E2BFC3F7}"/>
                </a:ext>
              </a:extLst>
            </p:cNvPr>
            <p:cNvSpPr/>
            <p:nvPr/>
          </p:nvSpPr>
          <p:spPr>
            <a:xfrm flipH="1">
              <a:off x="660399" y="1736724"/>
              <a:ext cx="7147856"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59" name="任意多边形: 形状 58">
              <a:extLst>
                <a:ext uri="{FF2B5EF4-FFF2-40B4-BE49-F238E27FC236}">
                  <a16:creationId xmlns:a16="http://schemas.microsoft.com/office/drawing/2014/main" id="{23D5441C-7B67-464E-910C-EBC02062BFAE}"/>
                </a:ext>
              </a:extLst>
            </p:cNvPr>
            <p:cNvSpPr/>
            <p:nvPr/>
          </p:nvSpPr>
          <p:spPr>
            <a:xfrm>
              <a:off x="660400" y="1737924"/>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63" name="文本框 62">
              <a:extLst>
                <a:ext uri="{FF2B5EF4-FFF2-40B4-BE49-F238E27FC236}">
                  <a16:creationId xmlns:a16="http://schemas.microsoft.com/office/drawing/2014/main" id="{1E30564B-F1B3-42EA-AA6D-C2CCF37FFF17}"/>
                </a:ext>
              </a:extLst>
            </p:cNvPr>
            <p:cNvSpPr txBox="1"/>
            <p:nvPr/>
          </p:nvSpPr>
          <p:spPr>
            <a:xfrm>
              <a:off x="1731153" y="1944796"/>
              <a:ext cx="5279247" cy="461665"/>
            </a:xfrm>
            <a:prstGeom prst="rect">
              <a:avLst/>
            </a:prstGeom>
            <a:noFill/>
          </p:spPr>
          <p:txBody>
            <a:bodyPr wrap="square" rtlCol="0">
              <a:spAutoFit/>
            </a:bodyPr>
            <a:lstStyle/>
            <a:p>
              <a:r>
                <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ESG</a:t>
              </a:r>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体系的发展</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61" name="文本框 60">
              <a:extLst>
                <a:ext uri="{FF2B5EF4-FFF2-40B4-BE49-F238E27FC236}">
                  <a16:creationId xmlns:a16="http://schemas.microsoft.com/office/drawing/2014/main" id="{D99B6B23-21E9-423C-9B8E-BC1689CECA99}"/>
                </a:ext>
              </a:extLst>
            </p:cNvPr>
            <p:cNvSpPr txBox="1"/>
            <p:nvPr/>
          </p:nvSpPr>
          <p:spPr>
            <a:xfrm>
              <a:off x="743758" y="1888018"/>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01</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45" name="矩形: 圆角 44">
              <a:extLst>
                <a:ext uri="{FF2B5EF4-FFF2-40B4-BE49-F238E27FC236}">
                  <a16:creationId xmlns:a16="http://schemas.microsoft.com/office/drawing/2014/main" id="{3CF0CABA-7EA9-451D-B0DF-45BA2A3B0570}"/>
                </a:ext>
              </a:extLst>
            </p:cNvPr>
            <p:cNvSpPr/>
            <p:nvPr/>
          </p:nvSpPr>
          <p:spPr>
            <a:xfrm flipH="1">
              <a:off x="660399" y="3218546"/>
              <a:ext cx="7147859" cy="825809"/>
            </a:xfrm>
            <a:prstGeom prst="roundRect">
              <a:avLst>
                <a:gd name="adj" fmla="val 50000"/>
              </a:avLst>
            </a:prstGeom>
            <a:gradFill>
              <a:gsLst>
                <a:gs pos="0">
                  <a:schemeClr val="accent3">
                    <a:lumMod val="60000"/>
                    <a:lumOff val="40000"/>
                  </a:schemeClr>
                </a:gs>
                <a:gs pos="60000">
                  <a:schemeClr val="accent3"/>
                </a:gs>
              </a:gsLst>
              <a:lin ang="2700000" scaled="0"/>
            </a:gradFill>
            <a:ln w="57150" cap="rnd">
              <a:noFill/>
              <a:prstDash val="solid"/>
              <a:round/>
            </a:ln>
            <a:effectLst>
              <a:outerShdw blurRad="76200" dist="50800" dir="5400000" algn="ctr" rotWithShape="0">
                <a:schemeClr val="accent3">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46" name="任意多边形: 形状 45">
              <a:extLst>
                <a:ext uri="{FF2B5EF4-FFF2-40B4-BE49-F238E27FC236}">
                  <a16:creationId xmlns:a16="http://schemas.microsoft.com/office/drawing/2014/main" id="{E8C8AA4C-B8F7-439B-9FCB-4238DF14C504}"/>
                </a:ext>
              </a:extLst>
            </p:cNvPr>
            <p:cNvSpPr/>
            <p:nvPr/>
          </p:nvSpPr>
          <p:spPr>
            <a:xfrm>
              <a:off x="660400" y="3219746"/>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49" name="文本框 48">
              <a:extLst>
                <a:ext uri="{FF2B5EF4-FFF2-40B4-BE49-F238E27FC236}">
                  <a16:creationId xmlns:a16="http://schemas.microsoft.com/office/drawing/2014/main" id="{29E1A55B-F51C-4665-8F74-BE1CCE8B1A5B}"/>
                </a:ext>
              </a:extLst>
            </p:cNvPr>
            <p:cNvSpPr txBox="1"/>
            <p:nvPr/>
          </p:nvSpPr>
          <p:spPr>
            <a:xfrm>
              <a:off x="1731153" y="3378502"/>
              <a:ext cx="4580000" cy="461665"/>
            </a:xfrm>
            <a:prstGeom prst="rect">
              <a:avLst/>
            </a:prstGeom>
            <a:noFill/>
          </p:spPr>
          <p:txBody>
            <a:bodyPr wrap="square" rtlCol="0">
              <a:spAutoFit/>
            </a:bodyPr>
            <a:lstStyle/>
            <a:p>
              <a:r>
                <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ESG</a:t>
              </a:r>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评价体系</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48" name="文本框 47">
              <a:extLst>
                <a:ext uri="{FF2B5EF4-FFF2-40B4-BE49-F238E27FC236}">
                  <a16:creationId xmlns:a16="http://schemas.microsoft.com/office/drawing/2014/main" id="{79AD4E20-9AFB-4B45-B318-DED8F429508D}"/>
                </a:ext>
              </a:extLst>
            </p:cNvPr>
            <p:cNvSpPr txBox="1"/>
            <p:nvPr/>
          </p:nvSpPr>
          <p:spPr>
            <a:xfrm>
              <a:off x="743757" y="3369840"/>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02</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67" name="矩形: 圆角 66">
              <a:extLst>
                <a:ext uri="{FF2B5EF4-FFF2-40B4-BE49-F238E27FC236}">
                  <a16:creationId xmlns:a16="http://schemas.microsoft.com/office/drawing/2014/main" id="{6C4C27C9-32EA-4058-83F5-95C8B4AFB7BC}"/>
                </a:ext>
              </a:extLst>
            </p:cNvPr>
            <p:cNvSpPr/>
            <p:nvPr/>
          </p:nvSpPr>
          <p:spPr>
            <a:xfrm flipH="1">
              <a:off x="660399" y="4700367"/>
              <a:ext cx="7147857"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68" name="任意多边形: 形状 67">
              <a:extLst>
                <a:ext uri="{FF2B5EF4-FFF2-40B4-BE49-F238E27FC236}">
                  <a16:creationId xmlns:a16="http://schemas.microsoft.com/office/drawing/2014/main" id="{282A46D5-A5DD-4C81-905A-CE2F52C70EB9}"/>
                </a:ext>
              </a:extLst>
            </p:cNvPr>
            <p:cNvSpPr/>
            <p:nvPr/>
          </p:nvSpPr>
          <p:spPr>
            <a:xfrm>
              <a:off x="660400" y="4701567"/>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74" name="文本框 73">
              <a:extLst>
                <a:ext uri="{FF2B5EF4-FFF2-40B4-BE49-F238E27FC236}">
                  <a16:creationId xmlns:a16="http://schemas.microsoft.com/office/drawing/2014/main" id="{A453D786-E4B8-4F09-A7F9-C85FBD155BDA}"/>
                </a:ext>
              </a:extLst>
            </p:cNvPr>
            <p:cNvSpPr txBox="1"/>
            <p:nvPr/>
          </p:nvSpPr>
          <p:spPr>
            <a:xfrm>
              <a:off x="1731153" y="4907052"/>
              <a:ext cx="5153741" cy="461665"/>
            </a:xfrm>
            <a:prstGeom prst="rect">
              <a:avLst/>
            </a:prstGeom>
            <a:noFill/>
          </p:spPr>
          <p:txBody>
            <a:bodyPr wrap="square" rtlCol="0">
              <a:spAutoFit/>
            </a:bodyPr>
            <a:lstStyle/>
            <a:p>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基于</a:t>
              </a:r>
              <a:r>
                <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ESG</a:t>
              </a:r>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的气候投融资</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72" name="文本框 71">
              <a:extLst>
                <a:ext uri="{FF2B5EF4-FFF2-40B4-BE49-F238E27FC236}">
                  <a16:creationId xmlns:a16="http://schemas.microsoft.com/office/drawing/2014/main" id="{9642FA19-90AA-4345-B6B2-1CB76187F8F9}"/>
                </a:ext>
              </a:extLst>
            </p:cNvPr>
            <p:cNvSpPr txBox="1"/>
            <p:nvPr/>
          </p:nvSpPr>
          <p:spPr>
            <a:xfrm>
              <a:off x="743757" y="4851661"/>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03</a:t>
              </a:r>
              <a:endParaRPr lang="zh-CN" altLang="en-US" sz="3200" b="1" dirty="0">
                <a:solidFill>
                  <a:srgbClr val="FFFFFF"/>
                </a:solidFill>
                <a:latin typeface="Arial" panose="020B0604020202020204" pitchFamily="34" charset="0"/>
                <a:ea typeface="微软雅黑" panose="020B0503020204020204" pitchFamily="34" charset="-122"/>
              </a:endParaRPr>
            </a:p>
          </p:txBody>
        </p:sp>
      </p:grpSp>
    </p:spTree>
    <p:extLst>
      <p:ext uri="{BB962C8B-B14F-4D97-AF65-F5344CB8AC3E}">
        <p14:creationId xmlns:p14="http://schemas.microsoft.com/office/powerpoint/2010/main" val="130669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en-US" altLang="zh-CN" dirty="0"/>
              <a:t>ESG</a:t>
            </a:r>
            <a:r>
              <a:rPr lang="zh-CN" altLang="en-US" dirty="0"/>
              <a:t>体系的发展</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65018" y="1186069"/>
            <a:ext cx="11003817" cy="216161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是英文</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Environmental</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（环境）、</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Social</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（社会）和</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Governance</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（公司治理）的首字母缩写，是一种关注企业环境保护、社会责任和公司治理等非财务绩效的投资理念和企业评价标准。</a:t>
            </a:r>
          </a:p>
          <a:p>
            <a:pPr marL="800100" lvl="1" indent="-342900">
              <a:lnSpc>
                <a:spcPct val="150000"/>
              </a:lnSpc>
              <a:buFont typeface="Wingdings" panose="05000000000000000000" pitchFamily="2" charset="2"/>
              <a:buChar char="n"/>
              <a:defRPr/>
            </a:pPr>
            <a:endPar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8" name="图片 134" descr="哈哈哈哈哈">
            <a:extLst>
              <a:ext uri="{FF2B5EF4-FFF2-40B4-BE49-F238E27FC236}">
                <a16:creationId xmlns:a16="http://schemas.microsoft.com/office/drawing/2014/main" id="{1E5D5CA8-3B98-08AA-5831-5FC847A3AF4C}"/>
              </a:ext>
            </a:extLst>
          </p:cNvPr>
          <p:cNvPicPr>
            <a:picLocks noChangeAspect="1"/>
          </p:cNvPicPr>
          <p:nvPr>
            <p:custDataLst>
              <p:tags r:id="rId1"/>
            </p:custDataLst>
          </p:nvPr>
        </p:nvPicPr>
        <p:blipFill>
          <a:blip r:embed="rId20">
            <a:extLst>
              <a:ext uri="{96DAC541-7B7A-43D3-8B79-37D633B846F1}">
                <asvg:svgBlip xmlns:asvg="http://schemas.microsoft.com/office/drawing/2016/SVG/main" r:embed="rId21"/>
              </a:ext>
            </a:extLst>
          </a:blip>
          <a:stretch>
            <a:fillRect/>
          </a:stretch>
        </p:blipFill>
        <p:spPr>
          <a:xfrm>
            <a:off x="4967923" y="4110251"/>
            <a:ext cx="939800" cy="871220"/>
          </a:xfrm>
          <a:prstGeom prst="rect">
            <a:avLst/>
          </a:prstGeom>
        </p:spPr>
      </p:pic>
      <p:sp>
        <p:nvSpPr>
          <p:cNvPr id="9" name="空心弧 8">
            <a:extLst>
              <a:ext uri="{FF2B5EF4-FFF2-40B4-BE49-F238E27FC236}">
                <a16:creationId xmlns:a16="http://schemas.microsoft.com/office/drawing/2014/main" id="{BECA941C-61DA-4E26-DC16-45D766817FAE}"/>
              </a:ext>
            </a:extLst>
          </p:cNvPr>
          <p:cNvSpPr/>
          <p:nvPr>
            <p:custDataLst>
              <p:tags r:id="rId2"/>
            </p:custDataLst>
          </p:nvPr>
        </p:nvSpPr>
        <p:spPr>
          <a:xfrm rot="14700000">
            <a:off x="4023678" y="3207916"/>
            <a:ext cx="2835275" cy="2851150"/>
          </a:xfrm>
          <a:prstGeom prst="blockArc">
            <a:avLst>
              <a:gd name="adj1" fmla="val 8285871"/>
              <a:gd name="adj2" fmla="val 16215161"/>
              <a:gd name="adj3" fmla="val 33827"/>
            </a:avLst>
          </a:prstGeom>
          <a:solidFill>
            <a:srgbClr val="F7B802">
              <a:lumMod val="60000"/>
              <a:lumOff val="40000"/>
            </a:srgbClr>
          </a:solidFill>
          <a:ln>
            <a:noFill/>
          </a:ln>
        </p:spPr>
        <p:style>
          <a:lnRef idx="2">
            <a:srgbClr val="7578EC">
              <a:shade val="50000"/>
            </a:srgbClr>
          </a:lnRef>
          <a:fillRef idx="1">
            <a:srgbClr val="7578EC"/>
          </a:fillRef>
          <a:effectRef idx="0">
            <a:srgbClr val="7578EC"/>
          </a:effectRef>
          <a:fontRef idx="minor">
            <a:srgbClr val="FFFFFF"/>
          </a:fontRef>
        </p:style>
        <p:txBody>
          <a:bodyPr rtlCol="0" anchor="ctr"/>
          <a:lstStyle/>
          <a:p>
            <a:pPr algn="ctr"/>
            <a:endParaRPr lang="zh-CN" altLang="en-US" sz="2000">
              <a:solidFill>
                <a:srgbClr val="000000"/>
              </a:solidFill>
              <a:latin typeface="微软雅黑" panose="020B0503020204020204" pitchFamily="34" charset="-122"/>
              <a:ea typeface="微软雅黑" panose="020B0503020204020204" pitchFamily="34" charset="-122"/>
            </a:endParaRPr>
          </a:p>
        </p:txBody>
      </p:sp>
      <p:sp>
        <p:nvSpPr>
          <p:cNvPr id="10" name="空心弧 9">
            <a:extLst>
              <a:ext uri="{FF2B5EF4-FFF2-40B4-BE49-F238E27FC236}">
                <a16:creationId xmlns:a16="http://schemas.microsoft.com/office/drawing/2014/main" id="{B4A11F43-6EF0-E52B-547D-D03FEB72B088}"/>
              </a:ext>
            </a:extLst>
          </p:cNvPr>
          <p:cNvSpPr/>
          <p:nvPr>
            <p:custDataLst>
              <p:tags r:id="rId3"/>
            </p:custDataLst>
          </p:nvPr>
        </p:nvSpPr>
        <p:spPr>
          <a:xfrm flipH="1">
            <a:off x="4198303" y="3050436"/>
            <a:ext cx="2758440" cy="2758440"/>
          </a:xfrm>
          <a:prstGeom prst="blockArc">
            <a:avLst>
              <a:gd name="adj1" fmla="val 9458576"/>
              <a:gd name="adj2" fmla="val 16194937"/>
              <a:gd name="adj3" fmla="val 34369"/>
            </a:avLst>
          </a:prstGeom>
          <a:solidFill>
            <a:srgbClr val="FFA100"/>
          </a:solidFill>
          <a:ln>
            <a:noFill/>
          </a:ln>
        </p:spPr>
        <p:style>
          <a:lnRef idx="2">
            <a:srgbClr val="7578EC">
              <a:shade val="50000"/>
            </a:srgbClr>
          </a:lnRef>
          <a:fillRef idx="1">
            <a:srgbClr val="7578EC"/>
          </a:fillRef>
          <a:effectRef idx="0">
            <a:srgbClr val="7578EC"/>
          </a:effectRef>
          <a:fontRef idx="minor">
            <a:srgbClr val="FFFFFF"/>
          </a:fontRef>
        </p:style>
        <p:txBody>
          <a:bodyPr rtlCol="0" anchor="ctr"/>
          <a:lstStyle/>
          <a:p>
            <a:pPr algn="ctr"/>
            <a:endParaRPr lang="zh-CN" altLang="en-US" sz="2000">
              <a:solidFill>
                <a:srgbClr val="000000"/>
              </a:solidFill>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929B6B04-1D0B-0A71-32D8-3BD4895A9339}"/>
              </a:ext>
            </a:extLst>
          </p:cNvPr>
          <p:cNvSpPr txBox="1"/>
          <p:nvPr>
            <p:custDataLst>
              <p:tags r:id="rId4"/>
            </p:custDataLst>
          </p:nvPr>
        </p:nvSpPr>
        <p:spPr>
          <a:xfrm>
            <a:off x="2053908" y="4115966"/>
            <a:ext cx="1693545" cy="398780"/>
          </a:xfrm>
          <a:prstGeom prst="rect">
            <a:avLst/>
          </a:prstGeom>
          <a:noFill/>
        </p:spPr>
        <p:txBody>
          <a:bodyPr wrap="square" bIns="0" rtlCol="0"/>
          <a:lstStyle/>
          <a:p>
            <a:pPr algn="r"/>
            <a:r>
              <a:rPr lang="en-US" altLang="zh-CN" sz="2400" spc="300">
                <a:solidFill>
                  <a:srgbClr val="7578EC"/>
                </a:solidFill>
                <a:latin typeface="微软雅黑" panose="020B0503020204020204" pitchFamily="34" charset="-122"/>
                <a:ea typeface="微软雅黑" panose="020B0503020204020204" pitchFamily="34" charset="-122"/>
                <a:cs typeface="微软雅黑" panose="020B0503020204020204" pitchFamily="34" charset="-122"/>
              </a:rPr>
              <a:t>ESG</a:t>
            </a:r>
            <a:r>
              <a:rPr lang="zh-CN" altLang="en-US" sz="2400" spc="300">
                <a:solidFill>
                  <a:srgbClr val="7578EC"/>
                </a:solidFill>
                <a:latin typeface="微软雅黑" panose="020B0503020204020204" pitchFamily="34" charset="-122"/>
                <a:ea typeface="微软雅黑" panose="020B0503020204020204" pitchFamily="34" charset="-122"/>
                <a:cs typeface="微软雅黑" panose="020B0503020204020204" pitchFamily="34" charset="-122"/>
              </a:rPr>
              <a:t>评价</a:t>
            </a:r>
          </a:p>
        </p:txBody>
      </p:sp>
      <p:sp>
        <p:nvSpPr>
          <p:cNvPr id="15" name="文本框 14">
            <a:extLst>
              <a:ext uri="{FF2B5EF4-FFF2-40B4-BE49-F238E27FC236}">
                <a16:creationId xmlns:a16="http://schemas.microsoft.com/office/drawing/2014/main" id="{CBD83E5F-BFD5-5448-28AA-05AE83173F42}"/>
              </a:ext>
            </a:extLst>
          </p:cNvPr>
          <p:cNvSpPr txBox="1"/>
          <p:nvPr>
            <p:custDataLst>
              <p:tags r:id="rId5"/>
            </p:custDataLst>
          </p:nvPr>
        </p:nvSpPr>
        <p:spPr>
          <a:xfrm>
            <a:off x="4670743" y="6198766"/>
            <a:ext cx="1693545" cy="398780"/>
          </a:xfrm>
          <a:prstGeom prst="rect">
            <a:avLst/>
          </a:prstGeom>
          <a:noFill/>
        </p:spPr>
        <p:txBody>
          <a:bodyPr wrap="square" bIns="0" rtlCol="0">
            <a:noAutofit/>
          </a:bodyPr>
          <a:lstStyle/>
          <a:p>
            <a:pPr algn="ctr"/>
            <a:r>
              <a:rPr lang="en-US" altLang="zh-CN" sz="2400" spc="300">
                <a:solidFill>
                  <a:srgbClr val="F7B802"/>
                </a:solidFill>
                <a:latin typeface="微软雅黑" panose="020B0503020204020204" pitchFamily="34" charset="-122"/>
                <a:ea typeface="微软雅黑" panose="020B0503020204020204" pitchFamily="34" charset="-122"/>
                <a:cs typeface="微软雅黑" panose="020B0503020204020204" pitchFamily="34" charset="-122"/>
              </a:rPr>
              <a:t>ESG</a:t>
            </a:r>
            <a:r>
              <a:rPr lang="zh-CN" altLang="en-US" sz="2400" spc="300">
                <a:solidFill>
                  <a:srgbClr val="F7B802"/>
                </a:solidFill>
                <a:latin typeface="微软雅黑" panose="020B0503020204020204" pitchFamily="34" charset="-122"/>
                <a:ea typeface="微软雅黑" panose="020B0503020204020204" pitchFamily="34" charset="-122"/>
                <a:cs typeface="微软雅黑" panose="020B0503020204020204" pitchFamily="34" charset="-122"/>
              </a:rPr>
              <a:t>投资</a:t>
            </a:r>
          </a:p>
        </p:txBody>
      </p:sp>
      <p:sp>
        <p:nvSpPr>
          <p:cNvPr id="16" name="文本框 15">
            <a:extLst>
              <a:ext uri="{FF2B5EF4-FFF2-40B4-BE49-F238E27FC236}">
                <a16:creationId xmlns:a16="http://schemas.microsoft.com/office/drawing/2014/main" id="{B8A8D261-C77F-3870-7299-A9527E8DDEB3}"/>
              </a:ext>
            </a:extLst>
          </p:cNvPr>
          <p:cNvSpPr txBox="1"/>
          <p:nvPr>
            <p:custDataLst>
              <p:tags r:id="rId6"/>
            </p:custDataLst>
          </p:nvPr>
        </p:nvSpPr>
        <p:spPr>
          <a:xfrm>
            <a:off x="7166293" y="4514746"/>
            <a:ext cx="3575050" cy="664210"/>
          </a:xfrm>
          <a:prstGeom prst="rect">
            <a:avLst/>
          </a:prstGeom>
          <a:noFill/>
        </p:spPr>
        <p:txBody>
          <a:bodyPr wrap="square" rtlCol="0"/>
          <a:lstStyle/>
          <a:p>
            <a:pPr algn="l" fontAlgn="auto">
              <a:lnSpc>
                <a:spcPct val="130000"/>
              </a:lnSpc>
              <a:spcAft>
                <a:spcPts val="1000"/>
              </a:spcAft>
            </a:pPr>
            <a:r>
              <a:rPr lang="zh-CN" altLang="en-US" spc="150" dirty="0">
                <a:solidFill>
                  <a:srgbClr val="000000">
                    <a:lumMod val="75000"/>
                    <a:lumOff val="25000"/>
                  </a:srgbClr>
                </a:solidFill>
                <a:uFillTx/>
                <a:latin typeface="微软雅黑" panose="020B0503020204020204" pitchFamily="34" charset="-122"/>
                <a:ea typeface="微软雅黑" panose="020B0503020204020204" pitchFamily="34" charset="-122"/>
              </a:rPr>
              <a:t>企业或资产管理机构向投资者、利益相关方和社会公众透明地披露其环境、社会和治理信息的过程</a:t>
            </a:r>
          </a:p>
        </p:txBody>
      </p:sp>
      <p:sp>
        <p:nvSpPr>
          <p:cNvPr id="17" name="文本框 16">
            <a:extLst>
              <a:ext uri="{FF2B5EF4-FFF2-40B4-BE49-F238E27FC236}">
                <a16:creationId xmlns:a16="http://schemas.microsoft.com/office/drawing/2014/main" id="{78C2D1FE-B393-0B4A-EB15-63BF47B2C4BC}"/>
              </a:ext>
            </a:extLst>
          </p:cNvPr>
          <p:cNvSpPr txBox="1"/>
          <p:nvPr>
            <p:custDataLst>
              <p:tags r:id="rId7"/>
            </p:custDataLst>
          </p:nvPr>
        </p:nvSpPr>
        <p:spPr>
          <a:xfrm>
            <a:off x="7166293" y="4115966"/>
            <a:ext cx="1693545" cy="398780"/>
          </a:xfrm>
          <a:prstGeom prst="rect">
            <a:avLst/>
          </a:prstGeom>
          <a:noFill/>
        </p:spPr>
        <p:txBody>
          <a:bodyPr wrap="square" bIns="0" rtlCol="0">
            <a:noAutofit/>
          </a:bodyPr>
          <a:lstStyle/>
          <a:p>
            <a:pPr algn="l"/>
            <a:r>
              <a:rPr lang="en-US" altLang="zh-CN" sz="2400" spc="300">
                <a:solidFill>
                  <a:srgbClr val="FFA100"/>
                </a:solidFill>
                <a:latin typeface="微软雅黑" panose="020B0503020204020204" pitchFamily="34" charset="-122"/>
                <a:ea typeface="微软雅黑" panose="020B0503020204020204" pitchFamily="34" charset="-122"/>
                <a:cs typeface="微软雅黑" panose="020B0503020204020204" pitchFamily="34" charset="-122"/>
              </a:rPr>
              <a:t>ESG</a:t>
            </a:r>
            <a:r>
              <a:rPr lang="zh-CN" altLang="en-US" sz="2400" spc="300">
                <a:solidFill>
                  <a:srgbClr val="FFA100"/>
                </a:solidFill>
                <a:latin typeface="微软雅黑" panose="020B0503020204020204" pitchFamily="34" charset="-122"/>
                <a:ea typeface="微软雅黑" panose="020B0503020204020204" pitchFamily="34" charset="-122"/>
                <a:cs typeface="微软雅黑" panose="020B0503020204020204" pitchFamily="34" charset="-122"/>
              </a:rPr>
              <a:t>披露</a:t>
            </a:r>
          </a:p>
        </p:txBody>
      </p:sp>
      <p:sp>
        <p:nvSpPr>
          <p:cNvPr id="18" name="文本框 17">
            <a:extLst>
              <a:ext uri="{FF2B5EF4-FFF2-40B4-BE49-F238E27FC236}">
                <a16:creationId xmlns:a16="http://schemas.microsoft.com/office/drawing/2014/main" id="{E4B66113-5FB3-C665-D06A-4D04655CFF6E}"/>
              </a:ext>
            </a:extLst>
          </p:cNvPr>
          <p:cNvSpPr txBox="1"/>
          <p:nvPr>
            <p:custDataLst>
              <p:tags r:id="rId8"/>
            </p:custDataLst>
          </p:nvPr>
        </p:nvSpPr>
        <p:spPr>
          <a:xfrm>
            <a:off x="4991736" y="4191531"/>
            <a:ext cx="892175" cy="617220"/>
          </a:xfrm>
          <a:prstGeom prst="rect">
            <a:avLst/>
          </a:prstGeom>
          <a:noFill/>
          <a:ln w="9525">
            <a:noFill/>
          </a:ln>
        </p:spPr>
        <p:txBody>
          <a:bodyPr wrap="square" bIns="0"/>
          <a:lstStyle/>
          <a:p>
            <a:pPr indent="0" algn="ctr"/>
            <a:r>
              <a:rPr lang="en-US" altLang="zh-CN" sz="2000" b="0" spc="300">
                <a:solidFill>
                  <a:srgbClr val="7578EC"/>
                </a:solidFill>
                <a:uFillTx/>
                <a:latin typeface="微软雅黑" panose="020B0503020204020204" pitchFamily="34" charset="-122"/>
                <a:ea typeface="微软雅黑" panose="020B0503020204020204" pitchFamily="34" charset="-122"/>
                <a:cs typeface="微软雅黑" panose="020B0503020204020204" pitchFamily="34" charset="-122"/>
              </a:rPr>
              <a:t>ESG</a:t>
            </a:r>
            <a:r>
              <a:rPr lang="zh-CN" altLang="en-US" sz="2000" b="0" spc="300">
                <a:solidFill>
                  <a:srgbClr val="7578EC"/>
                </a:solidFill>
                <a:uFillTx/>
                <a:latin typeface="微软雅黑" panose="020B0503020204020204" pitchFamily="34" charset="-122"/>
                <a:ea typeface="微软雅黑" panose="020B0503020204020204" pitchFamily="34" charset="-122"/>
                <a:cs typeface="微软雅黑" panose="020B0503020204020204" pitchFamily="34" charset="-122"/>
              </a:rPr>
              <a:t>体系</a:t>
            </a:r>
          </a:p>
        </p:txBody>
      </p:sp>
      <p:sp>
        <p:nvSpPr>
          <p:cNvPr id="19" name="空心弧 18">
            <a:extLst>
              <a:ext uri="{FF2B5EF4-FFF2-40B4-BE49-F238E27FC236}">
                <a16:creationId xmlns:a16="http://schemas.microsoft.com/office/drawing/2014/main" id="{5EF1B14F-B546-AB05-2753-A188A4DB2184}"/>
              </a:ext>
            </a:extLst>
          </p:cNvPr>
          <p:cNvSpPr/>
          <p:nvPr>
            <p:custDataLst>
              <p:tags r:id="rId9"/>
            </p:custDataLst>
          </p:nvPr>
        </p:nvSpPr>
        <p:spPr>
          <a:xfrm>
            <a:off x="3929698" y="3050436"/>
            <a:ext cx="2758440" cy="2758440"/>
          </a:xfrm>
          <a:prstGeom prst="blockArc">
            <a:avLst>
              <a:gd name="adj1" fmla="val 9458576"/>
              <a:gd name="adj2" fmla="val 16194937"/>
              <a:gd name="adj3" fmla="val 34369"/>
            </a:avLst>
          </a:prstGeom>
          <a:ln>
            <a:noFill/>
          </a:ln>
        </p:spPr>
        <p:style>
          <a:lnRef idx="2">
            <a:srgbClr val="7578EC">
              <a:shade val="50000"/>
            </a:srgbClr>
          </a:lnRef>
          <a:fillRef idx="1">
            <a:srgbClr val="7578EC"/>
          </a:fillRef>
          <a:effectRef idx="0">
            <a:srgbClr val="7578EC"/>
          </a:effectRef>
          <a:fontRef idx="minor">
            <a:srgbClr val="FFFFFF"/>
          </a:fontRef>
        </p:style>
        <p:txBody>
          <a:bodyPr rtlCol="0" anchor="ctr"/>
          <a:lstStyle/>
          <a:p>
            <a:pPr algn="ctr"/>
            <a:endParaRPr lang="zh-CN" altLang="en-US" sz="2000">
              <a:solidFill>
                <a:srgbClr val="000000"/>
              </a:solidFill>
              <a:latin typeface="微软雅黑" panose="020B0503020204020204" pitchFamily="34" charset="-122"/>
              <a:ea typeface="微软雅黑" panose="020B0503020204020204" pitchFamily="34" charset="-122"/>
            </a:endParaRPr>
          </a:p>
        </p:txBody>
      </p:sp>
      <p:pic>
        <p:nvPicPr>
          <p:cNvPr id="20" name="图片 2" descr="32313538333630393b32313538333731303bbdbbd7f7d2b5">
            <a:extLst>
              <a:ext uri="{FF2B5EF4-FFF2-40B4-BE49-F238E27FC236}">
                <a16:creationId xmlns:a16="http://schemas.microsoft.com/office/drawing/2014/main" id="{A10247AF-E7FA-3D69-9316-1050D6223265}"/>
              </a:ext>
            </a:extLst>
          </p:cNvPr>
          <p:cNvPicPr>
            <a:picLocks noChangeAspect="1"/>
          </p:cNvPicPr>
          <p:nvPr>
            <p:custDataLst>
              <p:tags r:id="rId10"/>
            </p:custDataLst>
          </p:nvPr>
        </p:nvPicPr>
        <p:blipFill>
          <a:blip r:embed="rId22">
            <a:extLst>
              <a:ext uri="{96DAC541-7B7A-43D3-8B79-37D633B846F1}">
                <asvg:svgBlip xmlns:asvg="http://schemas.microsoft.com/office/drawing/2016/SVG/main" r:embed="rId23"/>
              </a:ext>
            </a:extLst>
          </a:blip>
          <a:stretch>
            <a:fillRect/>
          </a:stretch>
        </p:blipFill>
        <p:spPr>
          <a:xfrm>
            <a:off x="5983288" y="3625111"/>
            <a:ext cx="467995" cy="467995"/>
          </a:xfrm>
          <a:prstGeom prst="rect">
            <a:avLst/>
          </a:prstGeom>
        </p:spPr>
      </p:pic>
      <p:pic>
        <p:nvPicPr>
          <p:cNvPr id="21" name="图片 42" descr="32313538333630393b32313538333731333bbdb1d1a7bdf0">
            <a:extLst>
              <a:ext uri="{FF2B5EF4-FFF2-40B4-BE49-F238E27FC236}">
                <a16:creationId xmlns:a16="http://schemas.microsoft.com/office/drawing/2014/main" id="{99CC2A3A-78A6-3E57-2E79-3AD6528464F0}"/>
              </a:ext>
            </a:extLst>
          </p:cNvPr>
          <p:cNvPicPr>
            <a:picLocks noChangeAspect="1"/>
          </p:cNvPicPr>
          <p:nvPr>
            <p:custDataLst>
              <p:tags r:id="rId11"/>
            </p:custDataLst>
          </p:nvPr>
        </p:nvPicPr>
        <p:blipFill>
          <a:blip r:embed="rId24">
            <a:extLst>
              <a:ext uri="{96DAC541-7B7A-43D3-8B79-37D633B846F1}">
                <asvg:svgBlip xmlns:asvg="http://schemas.microsoft.com/office/drawing/2016/SVG/main" r:embed="rId25"/>
              </a:ext>
            </a:extLst>
          </a:blip>
          <a:stretch>
            <a:fillRect/>
          </a:stretch>
        </p:blipFill>
        <p:spPr>
          <a:xfrm>
            <a:off x="4331018" y="3707661"/>
            <a:ext cx="467995" cy="467995"/>
          </a:xfrm>
          <a:prstGeom prst="rect">
            <a:avLst/>
          </a:prstGeom>
        </p:spPr>
      </p:pic>
      <p:sp>
        <p:nvSpPr>
          <p:cNvPr id="22" name="空心弧 21">
            <a:extLst>
              <a:ext uri="{FF2B5EF4-FFF2-40B4-BE49-F238E27FC236}">
                <a16:creationId xmlns:a16="http://schemas.microsoft.com/office/drawing/2014/main" id="{F9B6D2D4-8B1D-E015-8888-0839F7D6F7E5}"/>
              </a:ext>
            </a:extLst>
          </p:cNvPr>
          <p:cNvSpPr/>
          <p:nvPr>
            <p:custDataLst>
              <p:tags r:id="rId12"/>
            </p:custDataLst>
          </p:nvPr>
        </p:nvSpPr>
        <p:spPr>
          <a:xfrm>
            <a:off x="3819208" y="2955821"/>
            <a:ext cx="2833370" cy="2989580"/>
          </a:xfrm>
          <a:prstGeom prst="blockArc">
            <a:avLst>
              <a:gd name="adj1" fmla="val 9595375"/>
              <a:gd name="adj2" fmla="val 16341262"/>
              <a:gd name="adj3" fmla="val 899"/>
            </a:avLst>
          </a:prstGeom>
          <a:solidFill>
            <a:srgbClr val="7578EC">
              <a:lumMod val="60000"/>
              <a:lumOff val="40000"/>
            </a:srgbClr>
          </a:solidFill>
          <a:ln>
            <a:noFill/>
          </a:ln>
        </p:spPr>
        <p:style>
          <a:lnRef idx="2">
            <a:srgbClr val="7578EC">
              <a:shade val="50000"/>
            </a:srgbClr>
          </a:lnRef>
          <a:fillRef idx="1">
            <a:srgbClr val="7578EC"/>
          </a:fillRef>
          <a:effectRef idx="0">
            <a:srgbClr val="7578EC"/>
          </a:effectRef>
          <a:fontRef idx="minor">
            <a:srgbClr val="FFFFFF"/>
          </a:fontRef>
        </p:style>
        <p:txBody>
          <a:bodyPr rtlCol="0" anchor="ctr"/>
          <a:lstStyle/>
          <a:p>
            <a:pPr algn="ctr"/>
            <a:endParaRPr lang="zh-CN" altLang="en-US" sz="2000">
              <a:solidFill>
                <a:srgbClr val="000000"/>
              </a:solidFill>
              <a:latin typeface="微软雅黑" panose="020B0503020204020204" pitchFamily="34" charset="-122"/>
              <a:ea typeface="微软雅黑" panose="020B0503020204020204" pitchFamily="34" charset="-122"/>
            </a:endParaRPr>
          </a:p>
        </p:txBody>
      </p:sp>
      <p:sp>
        <p:nvSpPr>
          <p:cNvPr id="23" name="等腰三角形 22">
            <a:extLst>
              <a:ext uri="{FF2B5EF4-FFF2-40B4-BE49-F238E27FC236}">
                <a16:creationId xmlns:a16="http://schemas.microsoft.com/office/drawing/2014/main" id="{BEC21C2F-DCA8-B766-4A1B-E62877907921}"/>
              </a:ext>
            </a:extLst>
          </p:cNvPr>
          <p:cNvSpPr/>
          <p:nvPr>
            <p:custDataLst>
              <p:tags r:id="rId13"/>
            </p:custDataLst>
          </p:nvPr>
        </p:nvSpPr>
        <p:spPr>
          <a:xfrm rot="9000000">
            <a:off x="3873818" y="4917971"/>
            <a:ext cx="100330" cy="86360"/>
          </a:xfrm>
          <a:prstGeom prst="triangle">
            <a:avLst/>
          </a:prstGeom>
          <a:solidFill>
            <a:srgbClr val="7578EC">
              <a:lumMod val="60000"/>
              <a:lumOff val="40000"/>
            </a:srgbClr>
          </a:solidFill>
          <a:ln>
            <a:noFill/>
          </a:ln>
        </p:spPr>
        <p:style>
          <a:lnRef idx="2">
            <a:srgbClr val="7578EC">
              <a:shade val="50000"/>
            </a:srgbClr>
          </a:lnRef>
          <a:fillRef idx="1">
            <a:srgbClr val="7578EC"/>
          </a:fillRef>
          <a:effectRef idx="0">
            <a:srgbClr val="7578EC"/>
          </a:effectRef>
          <a:fontRef idx="minor">
            <a:srgbClr val="FFFFFF"/>
          </a:fontRef>
        </p:style>
        <p:txBody>
          <a:bodyPr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sp>
        <p:nvSpPr>
          <p:cNvPr id="24" name="等腰三角形 23">
            <a:extLst>
              <a:ext uri="{FF2B5EF4-FFF2-40B4-BE49-F238E27FC236}">
                <a16:creationId xmlns:a16="http://schemas.microsoft.com/office/drawing/2014/main" id="{FEC01A8E-D9EB-91E9-6643-3DF54FB36767}"/>
              </a:ext>
            </a:extLst>
          </p:cNvPr>
          <p:cNvSpPr/>
          <p:nvPr>
            <p:custDataLst>
              <p:tags r:id="rId14"/>
            </p:custDataLst>
          </p:nvPr>
        </p:nvSpPr>
        <p:spPr>
          <a:xfrm rot="12600000">
            <a:off x="6913563" y="4898921"/>
            <a:ext cx="100330" cy="86360"/>
          </a:xfrm>
          <a:prstGeom prst="triangle">
            <a:avLst/>
          </a:prstGeom>
          <a:solidFill>
            <a:srgbClr val="FFA100">
              <a:lumMod val="60000"/>
              <a:lumOff val="40000"/>
            </a:srgbClr>
          </a:solidFill>
          <a:ln>
            <a:noFill/>
          </a:ln>
        </p:spPr>
        <p:style>
          <a:lnRef idx="2">
            <a:srgbClr val="7578EC">
              <a:shade val="50000"/>
            </a:srgbClr>
          </a:lnRef>
          <a:fillRef idx="1">
            <a:srgbClr val="7578EC"/>
          </a:fillRef>
          <a:effectRef idx="0">
            <a:srgbClr val="7578EC"/>
          </a:effectRef>
          <a:fontRef idx="minor">
            <a:srgbClr val="FFFFFF"/>
          </a:fontRef>
        </p:style>
        <p:txBody>
          <a:bodyPr rtlCol="0" anchor="ctr"/>
          <a:lstStyle/>
          <a:p>
            <a:pPr algn="ctr"/>
            <a:endParaRPr lang="zh-CN" altLang="en-US" sz="2000">
              <a:solidFill>
                <a:srgbClr val="FFFFFF"/>
              </a:solidFill>
              <a:latin typeface="微软雅黑" panose="020B0503020204020204" pitchFamily="34" charset="-122"/>
              <a:ea typeface="微软雅黑" panose="020B0503020204020204" pitchFamily="34" charset="-122"/>
            </a:endParaRPr>
          </a:p>
        </p:txBody>
      </p:sp>
      <p:pic>
        <p:nvPicPr>
          <p:cNvPr id="25" name="图片 46" descr="32313538333630393b32313538333731353bd1a7cfb0d6facad6">
            <a:extLst>
              <a:ext uri="{FF2B5EF4-FFF2-40B4-BE49-F238E27FC236}">
                <a16:creationId xmlns:a16="http://schemas.microsoft.com/office/drawing/2014/main" id="{D959200E-A313-780B-20E8-654B5B907564}"/>
              </a:ext>
            </a:extLst>
          </p:cNvPr>
          <p:cNvPicPr>
            <a:picLocks noChangeAspect="1"/>
          </p:cNvPicPr>
          <p:nvPr>
            <p:custDataLst>
              <p:tags r:id="rId15"/>
            </p:custDataLst>
          </p:nvPr>
        </p:nvPicPr>
        <p:blipFill>
          <a:blip r:embed="rId26">
            <a:extLst>
              <a:ext uri="{96DAC541-7B7A-43D3-8B79-37D633B846F1}">
                <asvg:svgBlip xmlns:asvg="http://schemas.microsoft.com/office/drawing/2016/SVG/main" r:embed="rId27"/>
              </a:ext>
            </a:extLst>
          </a:blip>
          <a:stretch>
            <a:fillRect/>
          </a:stretch>
        </p:blipFill>
        <p:spPr>
          <a:xfrm>
            <a:off x="5207318" y="5298971"/>
            <a:ext cx="467995" cy="467995"/>
          </a:xfrm>
          <a:prstGeom prst="rect">
            <a:avLst/>
          </a:prstGeom>
        </p:spPr>
      </p:pic>
      <p:sp>
        <p:nvSpPr>
          <p:cNvPr id="26" name="空心弧 25">
            <a:extLst>
              <a:ext uri="{FF2B5EF4-FFF2-40B4-BE49-F238E27FC236}">
                <a16:creationId xmlns:a16="http://schemas.microsoft.com/office/drawing/2014/main" id="{9CA0473B-315B-C98D-F1E7-8B40D7F06AFA}"/>
              </a:ext>
            </a:extLst>
          </p:cNvPr>
          <p:cNvSpPr/>
          <p:nvPr>
            <p:custDataLst>
              <p:tags r:id="rId16"/>
            </p:custDataLst>
          </p:nvPr>
        </p:nvSpPr>
        <p:spPr>
          <a:xfrm rot="15060000">
            <a:off x="4116388" y="3303166"/>
            <a:ext cx="2720340" cy="2972435"/>
          </a:xfrm>
          <a:prstGeom prst="blockArc">
            <a:avLst>
              <a:gd name="adj1" fmla="val 7685445"/>
              <a:gd name="adj2" fmla="val 16132832"/>
              <a:gd name="adj3" fmla="val 851"/>
            </a:avLst>
          </a:prstGeom>
          <a:solidFill>
            <a:srgbClr val="F7B802">
              <a:lumMod val="60000"/>
              <a:lumOff val="40000"/>
            </a:srgbClr>
          </a:solidFill>
          <a:ln>
            <a:noFill/>
          </a:ln>
        </p:spPr>
        <p:style>
          <a:lnRef idx="2">
            <a:srgbClr val="7578EC">
              <a:shade val="50000"/>
            </a:srgbClr>
          </a:lnRef>
          <a:fillRef idx="1">
            <a:srgbClr val="7578EC"/>
          </a:fillRef>
          <a:effectRef idx="0">
            <a:srgbClr val="7578EC"/>
          </a:effectRef>
          <a:fontRef idx="minor">
            <a:srgbClr val="FFFFFF"/>
          </a:fontRef>
        </p:style>
        <p:txBody>
          <a:bodyPr rtlCol="0" anchor="ctr"/>
          <a:lstStyle/>
          <a:p>
            <a:pPr algn="ctr"/>
            <a:endParaRPr lang="zh-CN" altLang="en-US" sz="2000">
              <a:solidFill>
                <a:srgbClr val="000000"/>
              </a:solidFill>
              <a:latin typeface="微软雅黑" panose="020B0503020204020204" pitchFamily="34" charset="-122"/>
              <a:ea typeface="微软雅黑" panose="020B0503020204020204" pitchFamily="34" charset="-122"/>
            </a:endParaRPr>
          </a:p>
        </p:txBody>
      </p:sp>
      <p:sp>
        <p:nvSpPr>
          <p:cNvPr id="27" name="空心弧 26">
            <a:extLst>
              <a:ext uri="{FF2B5EF4-FFF2-40B4-BE49-F238E27FC236}">
                <a16:creationId xmlns:a16="http://schemas.microsoft.com/office/drawing/2014/main" id="{30C46879-E526-6600-44ED-4D4CB1F1712C}"/>
              </a:ext>
            </a:extLst>
          </p:cNvPr>
          <p:cNvSpPr/>
          <p:nvPr>
            <p:custDataLst>
              <p:tags r:id="rId17"/>
            </p:custDataLst>
          </p:nvPr>
        </p:nvSpPr>
        <p:spPr>
          <a:xfrm flipH="1">
            <a:off x="4235768" y="2955821"/>
            <a:ext cx="2833370" cy="2989580"/>
          </a:xfrm>
          <a:prstGeom prst="blockArc">
            <a:avLst>
              <a:gd name="adj1" fmla="val 9595375"/>
              <a:gd name="adj2" fmla="val 16341262"/>
              <a:gd name="adj3" fmla="val 899"/>
            </a:avLst>
          </a:prstGeom>
          <a:solidFill>
            <a:srgbClr val="F18703">
              <a:lumMod val="40000"/>
              <a:lumOff val="60000"/>
            </a:srgbClr>
          </a:solidFill>
          <a:ln>
            <a:noFill/>
          </a:ln>
        </p:spPr>
        <p:style>
          <a:lnRef idx="2">
            <a:srgbClr val="7578EC">
              <a:shade val="50000"/>
            </a:srgbClr>
          </a:lnRef>
          <a:fillRef idx="1">
            <a:srgbClr val="7578EC"/>
          </a:fillRef>
          <a:effectRef idx="0">
            <a:srgbClr val="7578EC"/>
          </a:effectRef>
          <a:fontRef idx="minor">
            <a:srgbClr val="FFFFFF"/>
          </a:fontRef>
        </p:style>
        <p:txBody>
          <a:bodyPr rtlCol="0" anchor="ctr"/>
          <a:lstStyle/>
          <a:p>
            <a:pPr algn="ctr"/>
            <a:endParaRPr lang="zh-CN" altLang="en-US" sz="200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61392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en-US" altLang="zh-CN" dirty="0"/>
              <a:t>ESG</a:t>
            </a:r>
            <a:r>
              <a:rPr lang="zh-CN" altLang="en-US" dirty="0"/>
              <a:t>体系的发展</a:t>
            </a:r>
          </a:p>
        </p:txBody>
      </p:sp>
      <p:sp>
        <p:nvSpPr>
          <p:cNvPr id="7" name="矩形 6">
            <a:extLst>
              <a:ext uri="{FF2B5EF4-FFF2-40B4-BE49-F238E27FC236}">
                <a16:creationId xmlns:a16="http://schemas.microsoft.com/office/drawing/2014/main" id="{7A663A1C-D324-0BEF-BB0F-1F54B7A13EED}"/>
              </a:ext>
            </a:extLst>
          </p:cNvPr>
          <p:cNvSpPr/>
          <p:nvPr/>
        </p:nvSpPr>
        <p:spPr>
          <a:xfrm>
            <a:off x="665018" y="1186069"/>
            <a:ext cx="11003817" cy="58105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体系的内涵</a:t>
            </a:r>
            <a:endPar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9" name="圆角矩形 12">
            <a:extLst>
              <a:ext uri="{FF2B5EF4-FFF2-40B4-BE49-F238E27FC236}">
                <a16:creationId xmlns:a16="http://schemas.microsoft.com/office/drawing/2014/main" id="{B46E314D-4FC8-1A8A-8FA4-421C209C1E17}"/>
              </a:ext>
            </a:extLst>
          </p:cNvPr>
          <p:cNvSpPr/>
          <p:nvPr>
            <p:custDataLst>
              <p:tags r:id="rId1"/>
            </p:custDataLst>
          </p:nvPr>
        </p:nvSpPr>
        <p:spPr>
          <a:xfrm>
            <a:off x="3865880" y="2345216"/>
            <a:ext cx="1630680" cy="481330"/>
          </a:xfrm>
          <a:prstGeom prst="roundRect">
            <a:avLst>
              <a:gd name="adj" fmla="val 50000"/>
            </a:avLst>
          </a:prstGeom>
          <a:gradFill>
            <a:gsLst>
              <a:gs pos="99000">
                <a:srgbClr val="376FFF"/>
              </a:gs>
              <a:gs pos="0">
                <a:srgbClr val="376FFF">
                  <a:lumMod val="60000"/>
                  <a:lumOff val="40000"/>
                </a:srgbClr>
              </a:gs>
            </a:gsLst>
            <a:lin ang="2700000" scaled="0"/>
          </a:gradFill>
          <a:ln>
            <a:noFill/>
            <a:prstDash val="solid"/>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4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 name="文本框 29">
            <a:extLst>
              <a:ext uri="{FF2B5EF4-FFF2-40B4-BE49-F238E27FC236}">
                <a16:creationId xmlns:a16="http://schemas.microsoft.com/office/drawing/2014/main" id="{7AE361B1-9E6F-AEFC-57FE-BC35E7A1A618}"/>
              </a:ext>
            </a:extLst>
          </p:cNvPr>
          <p:cNvSpPr txBox="1"/>
          <p:nvPr>
            <p:custDataLst>
              <p:tags r:id="rId2"/>
            </p:custDataLst>
          </p:nvPr>
        </p:nvSpPr>
        <p:spPr>
          <a:xfrm>
            <a:off x="4039235" y="2402366"/>
            <a:ext cx="1284605" cy="398780"/>
          </a:xfrm>
          <a:prstGeom prst="rect">
            <a:avLst/>
          </a:prstGeom>
          <a:noFill/>
        </p:spPr>
        <p:txBody>
          <a:bodyPr wrap="square" rtlCol="0">
            <a:spAutoFit/>
          </a:bodyPr>
          <a:lstStyle/>
          <a:p>
            <a:pPr algn="ctr"/>
            <a:r>
              <a:rPr lang="zh-CN" altLang="en-US" sz="2000" kern="0" spc="100">
                <a:solidFill>
                  <a:srgbClr val="FFFFFF"/>
                </a:solidFill>
                <a:uFillTx/>
                <a:latin typeface="微软雅黑" panose="020B0503020204020204" pitchFamily="34" charset="-122"/>
                <a:ea typeface="微软雅黑" panose="020B0503020204020204" pitchFamily="34" charset="-122"/>
                <a:sym typeface="微软雅黑" panose="020B0503020204020204" pitchFamily="34" charset="-122"/>
              </a:rPr>
              <a:t>价值理念</a:t>
            </a:r>
          </a:p>
        </p:txBody>
      </p:sp>
      <p:sp>
        <p:nvSpPr>
          <p:cNvPr id="31" name="右箭头 75">
            <a:extLst>
              <a:ext uri="{FF2B5EF4-FFF2-40B4-BE49-F238E27FC236}">
                <a16:creationId xmlns:a16="http://schemas.microsoft.com/office/drawing/2014/main" id="{459D0E54-5D36-7CE7-3ABA-BE3FC5790633}"/>
              </a:ext>
            </a:extLst>
          </p:cNvPr>
          <p:cNvSpPr/>
          <p:nvPr>
            <p:custDataLst>
              <p:tags r:id="rId3"/>
            </p:custDataLst>
          </p:nvPr>
        </p:nvSpPr>
        <p:spPr>
          <a:xfrm>
            <a:off x="5714365" y="2400461"/>
            <a:ext cx="429895" cy="370205"/>
          </a:xfrm>
          <a:prstGeom prst="rightArrow">
            <a:avLst/>
          </a:prstGeom>
          <a:gradFill>
            <a:gsLst>
              <a:gs pos="3000">
                <a:srgbClr val="376FFF">
                  <a:lumMod val="60000"/>
                  <a:lumOff val="40000"/>
                  <a:alpha val="0"/>
                </a:srgbClr>
              </a:gs>
              <a:gs pos="50000">
                <a:srgbClr val="376FFF">
                  <a:lumMod val="60000"/>
                  <a:lumOff val="40000"/>
                  <a:alpha val="80000"/>
                </a:srgbClr>
              </a:gs>
              <a:gs pos="100000">
                <a:srgbClr val="376FFF"/>
              </a:gs>
            </a:gsLst>
            <a:lin ang="0" scaled="0"/>
          </a:gradFill>
          <a:ln>
            <a:no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0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2" name="1">
            <a:extLst>
              <a:ext uri="{FF2B5EF4-FFF2-40B4-BE49-F238E27FC236}">
                <a16:creationId xmlns:a16="http://schemas.microsoft.com/office/drawing/2014/main" id="{A37D2985-ABD1-B020-C4DB-9897D3EBB9C3}"/>
              </a:ext>
            </a:extLst>
          </p:cNvPr>
          <p:cNvSpPr txBox="1">
            <a:spLocks noChangeArrowheads="1"/>
          </p:cNvSpPr>
          <p:nvPr>
            <p:custDataLst>
              <p:tags r:id="rId4"/>
            </p:custDataLst>
          </p:nvPr>
        </p:nvSpPr>
        <p:spPr bwMode="auto">
          <a:xfrm>
            <a:off x="6400165" y="1434626"/>
            <a:ext cx="5527675" cy="184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scene3d>
              <a:camera prst="orthographicFront"/>
              <a:lightRig rig="threePt" dir="t"/>
            </a:scene3d>
          </a:bodyPr>
          <a:lstStyle>
            <a:lvl1pPr defTabSz="1216025">
              <a:defRPr>
                <a:solidFill>
                  <a:srgbClr val="000000"/>
                </a:solidFill>
                <a:latin typeface="Arial" panose="020B0604020202020204" pitchFamily="34" charset="0"/>
                <a:ea typeface="微软雅黑" panose="020B0503020204020204" pitchFamily="34" charset="-122"/>
              </a:defRPr>
            </a:lvl1pPr>
            <a:lvl2pPr marL="742950" indent="-285750" defTabSz="1216025">
              <a:defRPr>
                <a:solidFill>
                  <a:srgbClr val="000000"/>
                </a:solidFill>
                <a:latin typeface="Arial" panose="020B0604020202020204" pitchFamily="34" charset="0"/>
                <a:ea typeface="微软雅黑" panose="020B0503020204020204" pitchFamily="34" charset="-122"/>
              </a:defRPr>
            </a:lvl2pPr>
            <a:lvl3pPr marL="1143000" indent="-228600" defTabSz="1216025">
              <a:defRPr>
                <a:solidFill>
                  <a:srgbClr val="000000"/>
                </a:solidFill>
                <a:latin typeface="Arial" panose="020B0604020202020204" pitchFamily="34" charset="0"/>
                <a:ea typeface="微软雅黑" panose="020B0503020204020204" pitchFamily="34" charset="-122"/>
              </a:defRPr>
            </a:lvl3pPr>
            <a:lvl4pPr marL="1600200" indent="-228600" defTabSz="1216025">
              <a:defRPr>
                <a:solidFill>
                  <a:srgbClr val="000000"/>
                </a:solidFill>
                <a:latin typeface="Arial" panose="020B0604020202020204" pitchFamily="34" charset="0"/>
                <a:ea typeface="微软雅黑" panose="020B0503020204020204" pitchFamily="34" charset="-122"/>
              </a:defRPr>
            </a:lvl4pPr>
            <a:lvl5pPr marL="2057400" indent="-228600" defTabSz="1216025">
              <a:defRPr>
                <a:solidFill>
                  <a:srgbClr val="000000"/>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9pPr>
          </a:lstStyle>
          <a:p>
            <a:pPr marL="0" marR="0" lvl="0" indent="0" algn="l" defTabSz="1216025" rtl="0" eaLnBrk="1" fontAlgn="auto" latinLnBrk="0" hangingPunct="1">
              <a:lnSpc>
                <a:spcPct val="150000"/>
              </a:lnSpc>
              <a:spcBef>
                <a:spcPts val="0"/>
              </a:spcBef>
              <a:spcAft>
                <a:spcPts val="0"/>
              </a:spcAft>
              <a:buClrTx/>
              <a:buSzTx/>
              <a:buFontTx/>
              <a:buNone/>
            </a:pPr>
            <a:r>
              <a:rPr lang="en-US" altLang="zh-CN" sz="2000" noProof="0" dirty="0">
                <a:solidFill>
                  <a:schemeClr val="tx1"/>
                </a:solidFill>
                <a:effectLst/>
                <a:uLnTx/>
                <a:uFillTx/>
                <a:latin typeface="微软雅黑" panose="020B0503020204020204" pitchFamily="34" charset="-122"/>
                <a:cs typeface="微软雅黑" panose="020B0503020204020204" pitchFamily="34" charset="-122"/>
                <a:sym typeface="Arial" panose="020B0604020202020204" pitchFamily="34" charset="0"/>
              </a:rPr>
              <a:t>ESG</a:t>
            </a:r>
            <a:r>
              <a:rPr lang="zh-CN" altLang="en-US" sz="2000" noProof="0" dirty="0">
                <a:solidFill>
                  <a:schemeClr val="tx1"/>
                </a:solidFill>
                <a:effectLst/>
                <a:uLnTx/>
                <a:uFillTx/>
                <a:latin typeface="微软雅黑" panose="020B0503020204020204" pitchFamily="34" charset="-122"/>
                <a:cs typeface="微软雅黑" panose="020B0503020204020204" pitchFamily="34" charset="-122"/>
                <a:sym typeface="Arial" panose="020B0604020202020204" pitchFamily="34" charset="0"/>
              </a:rPr>
              <a:t>倡导以投资带动环境、社会和经济各领域的协同可持续发展，提倡完善公司治理，将环境保护和社会发展等公共利</a:t>
            </a:r>
            <a:r>
              <a:rPr lang="en-US" altLang="zh-CN" sz="2000" noProof="0" dirty="0">
                <a:solidFill>
                  <a:schemeClr val="tx1"/>
                </a:solidFill>
                <a:effectLst/>
                <a:uLnTx/>
                <a:uFillTx/>
                <a:latin typeface="微软雅黑" panose="020B0503020204020204" pitchFamily="34" charset="-122"/>
                <a:cs typeface="微软雅黑" panose="020B0503020204020204" pitchFamily="34" charset="-122"/>
                <a:sym typeface="Arial" panose="020B0604020202020204" pitchFamily="34" charset="0"/>
              </a:rPr>
              <a:t>ESGF</a:t>
            </a:r>
            <a:r>
              <a:rPr lang="zh-CN" altLang="en-US" sz="2000" noProof="0" dirty="0">
                <a:solidFill>
                  <a:schemeClr val="tx1"/>
                </a:solidFill>
                <a:effectLst/>
                <a:uLnTx/>
                <a:uFillTx/>
                <a:latin typeface="微软雅黑" panose="020B0503020204020204" pitchFamily="34" charset="-122"/>
                <a:cs typeface="微软雅黑" panose="020B0503020204020204" pitchFamily="34" charset="-122"/>
                <a:sym typeface="Arial" panose="020B0604020202020204" pitchFamily="34" charset="0"/>
              </a:rPr>
              <a:t>益引入公司价值体系，在公司经营活动中实现社会价值的整体提升。</a:t>
            </a:r>
          </a:p>
        </p:txBody>
      </p:sp>
      <p:sp>
        <p:nvSpPr>
          <p:cNvPr id="33" name="圆角矩形 13">
            <a:extLst>
              <a:ext uri="{FF2B5EF4-FFF2-40B4-BE49-F238E27FC236}">
                <a16:creationId xmlns:a16="http://schemas.microsoft.com/office/drawing/2014/main" id="{1399347E-6894-3306-BD77-03E923101D61}"/>
              </a:ext>
            </a:extLst>
          </p:cNvPr>
          <p:cNvSpPr/>
          <p:nvPr>
            <p:custDataLst>
              <p:tags r:id="rId5"/>
            </p:custDataLst>
          </p:nvPr>
        </p:nvSpPr>
        <p:spPr>
          <a:xfrm>
            <a:off x="3865880" y="3663476"/>
            <a:ext cx="1630680" cy="481330"/>
          </a:xfrm>
          <a:prstGeom prst="roundRect">
            <a:avLst>
              <a:gd name="adj" fmla="val 50000"/>
            </a:avLst>
          </a:prstGeom>
          <a:gradFill>
            <a:gsLst>
              <a:gs pos="99000">
                <a:srgbClr val="376FFF"/>
              </a:gs>
              <a:gs pos="0">
                <a:srgbClr val="376FFF">
                  <a:lumMod val="60000"/>
                  <a:lumOff val="40000"/>
                </a:srgbClr>
              </a:gs>
            </a:gsLst>
            <a:lin ang="2700000" scaled="0"/>
          </a:gradFill>
          <a:ln>
            <a:noFill/>
            <a:prstDash val="solid"/>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4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4" name="文本框 33">
            <a:extLst>
              <a:ext uri="{FF2B5EF4-FFF2-40B4-BE49-F238E27FC236}">
                <a16:creationId xmlns:a16="http://schemas.microsoft.com/office/drawing/2014/main" id="{CDB59C0F-0D3A-BD1D-E035-91ADA6EA884B}"/>
              </a:ext>
            </a:extLst>
          </p:cNvPr>
          <p:cNvSpPr txBox="1"/>
          <p:nvPr>
            <p:custDataLst>
              <p:tags r:id="rId6"/>
            </p:custDataLst>
          </p:nvPr>
        </p:nvSpPr>
        <p:spPr>
          <a:xfrm>
            <a:off x="4039235" y="3720626"/>
            <a:ext cx="1284605" cy="398780"/>
          </a:xfrm>
          <a:prstGeom prst="rect">
            <a:avLst/>
          </a:prstGeom>
          <a:noFill/>
        </p:spPr>
        <p:txBody>
          <a:bodyPr wrap="square" rtlCol="0">
            <a:spAutoFit/>
          </a:bodyPr>
          <a:lstStyle/>
          <a:p>
            <a:pPr algn="ctr"/>
            <a:r>
              <a:rPr lang="zh-CN" altLang="en-US" sz="2000" kern="0" spc="100">
                <a:solidFill>
                  <a:srgbClr val="FFFFFF"/>
                </a:solidFill>
                <a:uFillTx/>
                <a:latin typeface="微软雅黑" panose="020B0503020204020204" pitchFamily="34" charset="-122"/>
                <a:ea typeface="微软雅黑" panose="020B0503020204020204" pitchFamily="34" charset="-122"/>
                <a:sym typeface="微软雅黑" panose="020B0503020204020204" pitchFamily="34" charset="-122"/>
              </a:rPr>
              <a:t>评价体系</a:t>
            </a:r>
          </a:p>
        </p:txBody>
      </p:sp>
      <p:sp>
        <p:nvSpPr>
          <p:cNvPr id="35" name="右箭头 15">
            <a:extLst>
              <a:ext uri="{FF2B5EF4-FFF2-40B4-BE49-F238E27FC236}">
                <a16:creationId xmlns:a16="http://schemas.microsoft.com/office/drawing/2014/main" id="{73F44F8F-B97D-A235-8632-B81FFE6D23A8}"/>
              </a:ext>
            </a:extLst>
          </p:cNvPr>
          <p:cNvSpPr/>
          <p:nvPr>
            <p:custDataLst>
              <p:tags r:id="rId7"/>
            </p:custDataLst>
          </p:nvPr>
        </p:nvSpPr>
        <p:spPr>
          <a:xfrm>
            <a:off x="5714365" y="3718721"/>
            <a:ext cx="429895" cy="370205"/>
          </a:xfrm>
          <a:prstGeom prst="rightArrow">
            <a:avLst/>
          </a:prstGeom>
          <a:gradFill>
            <a:gsLst>
              <a:gs pos="3000">
                <a:srgbClr val="376FFF">
                  <a:lumMod val="60000"/>
                  <a:lumOff val="40000"/>
                  <a:alpha val="0"/>
                </a:srgbClr>
              </a:gs>
              <a:gs pos="50000">
                <a:srgbClr val="376FFF">
                  <a:lumMod val="60000"/>
                  <a:lumOff val="40000"/>
                  <a:alpha val="80000"/>
                </a:srgbClr>
              </a:gs>
              <a:gs pos="100000">
                <a:srgbClr val="376FFF"/>
              </a:gs>
            </a:gsLst>
            <a:lin ang="0" scaled="0"/>
          </a:gradFill>
          <a:ln>
            <a:no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0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6" name="1">
            <a:extLst>
              <a:ext uri="{FF2B5EF4-FFF2-40B4-BE49-F238E27FC236}">
                <a16:creationId xmlns:a16="http://schemas.microsoft.com/office/drawing/2014/main" id="{2D27692A-735C-B7D6-D358-BB64EDA43997}"/>
              </a:ext>
            </a:extLst>
          </p:cNvPr>
          <p:cNvSpPr txBox="1">
            <a:spLocks noChangeArrowheads="1"/>
          </p:cNvSpPr>
          <p:nvPr>
            <p:custDataLst>
              <p:tags r:id="rId8"/>
            </p:custDataLst>
          </p:nvPr>
        </p:nvSpPr>
        <p:spPr bwMode="auto">
          <a:xfrm>
            <a:off x="6387465" y="3457736"/>
            <a:ext cx="4589145" cy="923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scene3d>
              <a:camera prst="orthographicFront"/>
              <a:lightRig rig="threePt" dir="t"/>
            </a:scene3d>
          </a:bodyPr>
          <a:lstStyle>
            <a:lvl1pPr defTabSz="1216025">
              <a:defRPr>
                <a:solidFill>
                  <a:srgbClr val="000000"/>
                </a:solidFill>
                <a:latin typeface="Arial" panose="020B0604020202020204" pitchFamily="34" charset="0"/>
                <a:ea typeface="微软雅黑" panose="020B0503020204020204" pitchFamily="34" charset="-122"/>
              </a:defRPr>
            </a:lvl1pPr>
            <a:lvl2pPr marL="742950" indent="-285750" defTabSz="1216025">
              <a:defRPr>
                <a:solidFill>
                  <a:srgbClr val="000000"/>
                </a:solidFill>
                <a:latin typeface="Arial" panose="020B0604020202020204" pitchFamily="34" charset="0"/>
                <a:ea typeface="微软雅黑" panose="020B0503020204020204" pitchFamily="34" charset="-122"/>
              </a:defRPr>
            </a:lvl2pPr>
            <a:lvl3pPr marL="1143000" indent="-228600" defTabSz="1216025">
              <a:defRPr>
                <a:solidFill>
                  <a:srgbClr val="000000"/>
                </a:solidFill>
                <a:latin typeface="Arial" panose="020B0604020202020204" pitchFamily="34" charset="0"/>
                <a:ea typeface="微软雅黑" panose="020B0503020204020204" pitchFamily="34" charset="-122"/>
              </a:defRPr>
            </a:lvl3pPr>
            <a:lvl4pPr marL="1600200" indent="-228600" defTabSz="1216025">
              <a:defRPr>
                <a:solidFill>
                  <a:srgbClr val="000000"/>
                </a:solidFill>
                <a:latin typeface="Arial" panose="020B0604020202020204" pitchFamily="34" charset="0"/>
                <a:ea typeface="微软雅黑" panose="020B0503020204020204" pitchFamily="34" charset="-122"/>
              </a:defRPr>
            </a:lvl4pPr>
            <a:lvl5pPr marL="2057400" indent="-228600" defTabSz="1216025">
              <a:defRPr>
                <a:solidFill>
                  <a:srgbClr val="000000"/>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9pPr>
          </a:lstStyle>
          <a:p>
            <a:pPr marL="0" marR="0" lvl="0" indent="0" algn="l" defTabSz="1216025" rtl="0" eaLnBrk="1" fontAlgn="auto" latinLnBrk="0" hangingPunct="1">
              <a:lnSpc>
                <a:spcPct val="150000"/>
              </a:lnSpc>
              <a:spcBef>
                <a:spcPts val="0"/>
              </a:spcBef>
              <a:spcAft>
                <a:spcPts val="0"/>
              </a:spcAft>
              <a:buClrTx/>
              <a:buSzTx/>
              <a:buFontTx/>
              <a:buNone/>
            </a:pPr>
            <a:r>
              <a:rPr lang="zh-CN" altLang="en-US" sz="2000" noProof="0" dirty="0">
                <a:solidFill>
                  <a:schemeClr val="tx1"/>
                </a:solidFill>
                <a:effectLst/>
                <a:uLnTx/>
                <a:uFillTx/>
                <a:latin typeface="微软雅黑" panose="020B0503020204020204" pitchFamily="34" charset="-122"/>
                <a:cs typeface="微软雅黑" panose="020B0503020204020204" pitchFamily="34" charset="-122"/>
                <a:sym typeface="Arial" panose="020B0604020202020204" pitchFamily="34" charset="0"/>
              </a:rPr>
              <a:t>ESG提供了包括财务和非财务维度的投资评价体系以及可测量和比较的评价方式。</a:t>
            </a:r>
          </a:p>
        </p:txBody>
      </p:sp>
      <p:sp>
        <p:nvSpPr>
          <p:cNvPr id="37" name="圆角矩形 88">
            <a:extLst>
              <a:ext uri="{FF2B5EF4-FFF2-40B4-BE49-F238E27FC236}">
                <a16:creationId xmlns:a16="http://schemas.microsoft.com/office/drawing/2014/main" id="{2667B5C1-28BF-A7C4-95E5-919DED1AD0DF}"/>
              </a:ext>
            </a:extLst>
          </p:cNvPr>
          <p:cNvSpPr/>
          <p:nvPr>
            <p:custDataLst>
              <p:tags r:id="rId9"/>
            </p:custDataLst>
          </p:nvPr>
        </p:nvSpPr>
        <p:spPr>
          <a:xfrm>
            <a:off x="3865880" y="4905536"/>
            <a:ext cx="1630680" cy="481330"/>
          </a:xfrm>
          <a:prstGeom prst="roundRect">
            <a:avLst>
              <a:gd name="adj" fmla="val 50000"/>
            </a:avLst>
          </a:prstGeom>
          <a:gradFill>
            <a:gsLst>
              <a:gs pos="99000">
                <a:srgbClr val="376FFF"/>
              </a:gs>
              <a:gs pos="0">
                <a:srgbClr val="376FFF">
                  <a:lumMod val="60000"/>
                  <a:lumOff val="40000"/>
                </a:srgbClr>
              </a:gs>
            </a:gsLst>
            <a:lin ang="2700000" scaled="0"/>
          </a:gradFill>
          <a:ln>
            <a:noFill/>
            <a:prstDash val="solid"/>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4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 name="文本框 37">
            <a:extLst>
              <a:ext uri="{FF2B5EF4-FFF2-40B4-BE49-F238E27FC236}">
                <a16:creationId xmlns:a16="http://schemas.microsoft.com/office/drawing/2014/main" id="{067E110C-68FC-4CE8-C8B9-22A8ABC8C8D4}"/>
              </a:ext>
            </a:extLst>
          </p:cNvPr>
          <p:cNvSpPr txBox="1"/>
          <p:nvPr>
            <p:custDataLst>
              <p:tags r:id="rId10"/>
            </p:custDataLst>
          </p:nvPr>
        </p:nvSpPr>
        <p:spPr>
          <a:xfrm>
            <a:off x="4039235" y="4962686"/>
            <a:ext cx="1284605" cy="398780"/>
          </a:xfrm>
          <a:prstGeom prst="rect">
            <a:avLst/>
          </a:prstGeom>
          <a:noFill/>
        </p:spPr>
        <p:txBody>
          <a:bodyPr wrap="square" rtlCol="0">
            <a:spAutoFit/>
          </a:bodyPr>
          <a:lstStyle/>
          <a:p>
            <a:pPr algn="ctr"/>
            <a:r>
              <a:rPr lang="zh-CN" altLang="en-US" sz="2000" kern="0" spc="100">
                <a:solidFill>
                  <a:srgbClr val="FFFFFF"/>
                </a:solidFill>
                <a:uFillTx/>
                <a:latin typeface="微软雅黑" panose="020B0503020204020204" pitchFamily="34" charset="-122"/>
                <a:ea typeface="微软雅黑" panose="020B0503020204020204" pitchFamily="34" charset="-122"/>
                <a:sym typeface="微软雅黑" panose="020B0503020204020204" pitchFamily="34" charset="-122"/>
              </a:rPr>
              <a:t>投资策略</a:t>
            </a:r>
          </a:p>
        </p:txBody>
      </p:sp>
      <p:sp>
        <p:nvSpPr>
          <p:cNvPr id="39" name="右箭头 90">
            <a:extLst>
              <a:ext uri="{FF2B5EF4-FFF2-40B4-BE49-F238E27FC236}">
                <a16:creationId xmlns:a16="http://schemas.microsoft.com/office/drawing/2014/main" id="{E178E5B7-8DC1-FBA9-75D1-94E5D59EADB2}"/>
              </a:ext>
            </a:extLst>
          </p:cNvPr>
          <p:cNvSpPr/>
          <p:nvPr>
            <p:custDataLst>
              <p:tags r:id="rId11"/>
            </p:custDataLst>
          </p:nvPr>
        </p:nvSpPr>
        <p:spPr>
          <a:xfrm>
            <a:off x="5714365" y="4960781"/>
            <a:ext cx="429895" cy="370205"/>
          </a:xfrm>
          <a:prstGeom prst="rightArrow">
            <a:avLst/>
          </a:prstGeom>
          <a:gradFill>
            <a:gsLst>
              <a:gs pos="3000">
                <a:srgbClr val="376FFF">
                  <a:lumMod val="60000"/>
                  <a:lumOff val="40000"/>
                  <a:alpha val="0"/>
                </a:srgbClr>
              </a:gs>
              <a:gs pos="50000">
                <a:srgbClr val="376FFF">
                  <a:lumMod val="60000"/>
                  <a:lumOff val="40000"/>
                  <a:alpha val="80000"/>
                </a:srgbClr>
              </a:gs>
              <a:gs pos="100000">
                <a:srgbClr val="376FFF"/>
              </a:gs>
            </a:gsLst>
            <a:lin ang="0" scaled="0"/>
          </a:gradFill>
          <a:ln>
            <a:no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0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0" name="1">
            <a:extLst>
              <a:ext uri="{FF2B5EF4-FFF2-40B4-BE49-F238E27FC236}">
                <a16:creationId xmlns:a16="http://schemas.microsoft.com/office/drawing/2014/main" id="{D610201F-D627-484B-F7B2-80075D051667}"/>
              </a:ext>
            </a:extLst>
          </p:cNvPr>
          <p:cNvSpPr txBox="1">
            <a:spLocks noChangeArrowheads="1"/>
          </p:cNvSpPr>
          <p:nvPr>
            <p:custDataLst>
              <p:tags r:id="rId12"/>
            </p:custDataLst>
          </p:nvPr>
        </p:nvSpPr>
        <p:spPr bwMode="auto">
          <a:xfrm>
            <a:off x="6400165" y="4603911"/>
            <a:ext cx="5000625" cy="184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scene3d>
              <a:camera prst="orthographicFront"/>
              <a:lightRig rig="threePt" dir="t"/>
            </a:scene3d>
          </a:bodyPr>
          <a:lstStyle>
            <a:lvl1pPr defTabSz="1216025">
              <a:defRPr>
                <a:solidFill>
                  <a:srgbClr val="000000"/>
                </a:solidFill>
                <a:latin typeface="Arial" panose="020B0604020202020204" pitchFamily="34" charset="0"/>
                <a:ea typeface="微软雅黑" panose="020B0503020204020204" pitchFamily="34" charset="-122"/>
              </a:defRPr>
            </a:lvl1pPr>
            <a:lvl2pPr marL="742950" indent="-285750" defTabSz="1216025">
              <a:defRPr>
                <a:solidFill>
                  <a:srgbClr val="000000"/>
                </a:solidFill>
                <a:latin typeface="Arial" panose="020B0604020202020204" pitchFamily="34" charset="0"/>
                <a:ea typeface="微软雅黑" panose="020B0503020204020204" pitchFamily="34" charset="-122"/>
              </a:defRPr>
            </a:lvl2pPr>
            <a:lvl3pPr marL="1143000" indent="-228600" defTabSz="1216025">
              <a:defRPr>
                <a:solidFill>
                  <a:srgbClr val="000000"/>
                </a:solidFill>
                <a:latin typeface="Arial" panose="020B0604020202020204" pitchFamily="34" charset="0"/>
                <a:ea typeface="微软雅黑" panose="020B0503020204020204" pitchFamily="34" charset="-122"/>
              </a:defRPr>
            </a:lvl3pPr>
            <a:lvl4pPr marL="1600200" indent="-228600" defTabSz="1216025">
              <a:defRPr>
                <a:solidFill>
                  <a:srgbClr val="000000"/>
                </a:solidFill>
                <a:latin typeface="Arial" panose="020B0604020202020204" pitchFamily="34" charset="0"/>
                <a:ea typeface="微软雅黑" panose="020B0503020204020204" pitchFamily="34" charset="-122"/>
              </a:defRPr>
            </a:lvl4pPr>
            <a:lvl5pPr marL="2057400" indent="-228600" defTabSz="1216025">
              <a:defRPr>
                <a:solidFill>
                  <a:srgbClr val="000000"/>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rgbClr val="000000"/>
                </a:solidFill>
                <a:latin typeface="Arial" panose="020B0604020202020204" pitchFamily="34" charset="0"/>
                <a:ea typeface="微软雅黑" panose="020B0503020204020204" pitchFamily="34" charset="-122"/>
              </a:defRPr>
            </a:lvl9pPr>
          </a:lstStyle>
          <a:p>
            <a:pPr marL="0" marR="0" lvl="0" indent="0" algn="l" defTabSz="1216025" rtl="0" eaLnBrk="1" fontAlgn="auto" latinLnBrk="0" hangingPunct="1">
              <a:lnSpc>
                <a:spcPct val="150000"/>
              </a:lnSpc>
              <a:spcBef>
                <a:spcPts val="0"/>
              </a:spcBef>
              <a:spcAft>
                <a:spcPts val="0"/>
              </a:spcAft>
              <a:buClrTx/>
              <a:buSzTx/>
              <a:buFontTx/>
              <a:buNone/>
            </a:pPr>
            <a:r>
              <a:rPr lang="zh-CN" altLang="en-US" sz="2000" noProof="0" dirty="0">
                <a:solidFill>
                  <a:schemeClr val="tx1"/>
                </a:solidFill>
                <a:effectLst/>
                <a:uLnTx/>
                <a:uFillTx/>
                <a:latin typeface="微软雅黑" panose="020B0503020204020204" pitchFamily="34" charset="-122"/>
                <a:cs typeface="微软雅黑" panose="020B0503020204020204" pitchFamily="34" charset="-122"/>
                <a:sym typeface="Arial" panose="020B0604020202020204" pitchFamily="34" charset="0"/>
              </a:rPr>
              <a:t>ESG强调了企业社会责任等投入有助于提升财务表现和降低经营风险，投资者从过去的仅关注传统财务指标转为综合衡量企业经济效益和社会效益。</a:t>
            </a:r>
          </a:p>
        </p:txBody>
      </p:sp>
      <p:sp>
        <p:nvSpPr>
          <p:cNvPr id="41" name="椭圆 40">
            <a:extLst>
              <a:ext uri="{FF2B5EF4-FFF2-40B4-BE49-F238E27FC236}">
                <a16:creationId xmlns:a16="http://schemas.microsoft.com/office/drawing/2014/main" id="{D6C4836A-10C4-C4CF-39EA-0852A8479562}"/>
              </a:ext>
            </a:extLst>
          </p:cNvPr>
          <p:cNvSpPr/>
          <p:nvPr>
            <p:custDataLst>
              <p:tags r:id="rId13"/>
            </p:custDataLst>
          </p:nvPr>
        </p:nvSpPr>
        <p:spPr>
          <a:xfrm>
            <a:off x="381000" y="2264571"/>
            <a:ext cx="3279140" cy="3279140"/>
          </a:xfrm>
          <a:prstGeom prst="ellipse">
            <a:avLst/>
          </a:prstGeom>
          <a:noFill/>
          <a:ln>
            <a:gradFill>
              <a:gsLst>
                <a:gs pos="17000">
                  <a:srgbClr val="376FFF">
                    <a:alpha val="0"/>
                  </a:srgbClr>
                </a:gs>
                <a:gs pos="0">
                  <a:srgbClr val="376FFF">
                    <a:lumMod val="60000"/>
                    <a:lumOff val="40000"/>
                  </a:srgbClr>
                </a:gs>
              </a:gsLst>
              <a:lin ang="10800000" scaled="1"/>
            </a:grad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defPPr>
              <a:defRPr lang="zh-CN">
                <a:solidFill>
                  <a:srgbClr val="FFFFFF"/>
                </a:solidFill>
              </a:defRPr>
            </a:defPPr>
            <a:lvl1pPr marL="0" algn="l" defTabSz="1828800" rtl="0" eaLnBrk="1" latinLnBrk="0" hangingPunct="1">
              <a:defRPr sz="3600" kern="1200">
                <a:solidFill>
                  <a:srgbClr val="FFFFFF"/>
                </a:solidFill>
                <a:latin typeface="Arial" panose="020B0604020202020204" pitchFamily="34" charset="0"/>
                <a:ea typeface="微软雅黑" panose="020B0503020204020204" pitchFamily="34" charset="-122"/>
                <a:cs typeface="+mn-ea"/>
              </a:defRPr>
            </a:lvl1pPr>
            <a:lvl2pPr marL="914400" algn="l" defTabSz="1828800" rtl="0" eaLnBrk="1" latinLnBrk="0" hangingPunct="1">
              <a:defRPr sz="3600" kern="1200">
                <a:solidFill>
                  <a:srgbClr val="FFFFFF"/>
                </a:solidFill>
                <a:latin typeface="Arial" panose="020B0604020202020204" pitchFamily="34" charset="0"/>
                <a:ea typeface="微软雅黑" panose="020B0503020204020204" pitchFamily="34" charset="-122"/>
                <a:cs typeface="+mn-ea"/>
              </a:defRPr>
            </a:lvl2pPr>
            <a:lvl3pPr marL="1828800" algn="l" defTabSz="1828800" rtl="0" eaLnBrk="1" latinLnBrk="0" hangingPunct="1">
              <a:defRPr sz="3600" kern="1200">
                <a:solidFill>
                  <a:srgbClr val="FFFFFF"/>
                </a:solidFill>
                <a:latin typeface="Arial" panose="020B0604020202020204" pitchFamily="34" charset="0"/>
                <a:ea typeface="微软雅黑" panose="020B0503020204020204" pitchFamily="34" charset="-122"/>
                <a:cs typeface="+mn-ea"/>
              </a:defRPr>
            </a:lvl3pPr>
            <a:lvl4pPr marL="2743200" algn="l" defTabSz="1828800" rtl="0" eaLnBrk="1" latinLnBrk="0" hangingPunct="1">
              <a:defRPr sz="3600" kern="1200">
                <a:solidFill>
                  <a:srgbClr val="FFFFFF"/>
                </a:solidFill>
                <a:latin typeface="Arial" panose="020B0604020202020204" pitchFamily="34" charset="0"/>
                <a:ea typeface="微软雅黑" panose="020B0503020204020204" pitchFamily="34" charset="-122"/>
                <a:cs typeface="+mn-ea"/>
              </a:defRPr>
            </a:lvl4pPr>
            <a:lvl5pPr marL="3657600" algn="l" defTabSz="1828800" rtl="0" eaLnBrk="1" latinLnBrk="0" hangingPunct="1">
              <a:defRPr sz="3600" kern="1200">
                <a:solidFill>
                  <a:srgbClr val="FFFFFF"/>
                </a:solidFill>
                <a:latin typeface="Arial" panose="020B0604020202020204" pitchFamily="34" charset="0"/>
                <a:ea typeface="微软雅黑" panose="020B0503020204020204" pitchFamily="34" charset="-122"/>
                <a:cs typeface="+mn-ea"/>
              </a:defRPr>
            </a:lvl5pPr>
            <a:lvl6pPr marL="4572000" algn="l" defTabSz="1828800" rtl="0" eaLnBrk="1" latinLnBrk="0" hangingPunct="1">
              <a:defRPr sz="3600" kern="1200">
                <a:solidFill>
                  <a:srgbClr val="FFFFFF"/>
                </a:solidFill>
                <a:latin typeface="Arial" panose="020B0604020202020204" pitchFamily="34" charset="0"/>
                <a:ea typeface="微软雅黑" panose="020B0503020204020204" pitchFamily="34" charset="-122"/>
                <a:cs typeface="+mn-ea"/>
              </a:defRPr>
            </a:lvl6pPr>
            <a:lvl7pPr marL="5486400" algn="l" defTabSz="1828800" rtl="0" eaLnBrk="1" latinLnBrk="0" hangingPunct="1">
              <a:defRPr sz="3600" kern="1200">
                <a:solidFill>
                  <a:srgbClr val="FFFFFF"/>
                </a:solidFill>
                <a:latin typeface="Arial" panose="020B0604020202020204" pitchFamily="34" charset="0"/>
                <a:ea typeface="微软雅黑" panose="020B0503020204020204" pitchFamily="34" charset="-122"/>
                <a:cs typeface="+mn-ea"/>
              </a:defRPr>
            </a:lvl7pPr>
            <a:lvl8pPr marL="6400800" algn="l" defTabSz="1828800" rtl="0" eaLnBrk="1" latinLnBrk="0" hangingPunct="1">
              <a:defRPr sz="3600" kern="1200">
                <a:solidFill>
                  <a:srgbClr val="FFFFFF"/>
                </a:solidFill>
                <a:latin typeface="Arial" panose="020B0604020202020204" pitchFamily="34" charset="0"/>
                <a:ea typeface="微软雅黑" panose="020B0503020204020204" pitchFamily="34" charset="-122"/>
                <a:cs typeface="+mn-ea"/>
              </a:defRPr>
            </a:lvl8pPr>
            <a:lvl9pPr marL="7315200" algn="l" defTabSz="1828800" rtl="0" eaLnBrk="1" latinLnBrk="0" hangingPunct="1">
              <a:defRPr sz="3600" kern="1200">
                <a:solidFill>
                  <a:srgbClr val="FFFFFF"/>
                </a:solidFill>
                <a:latin typeface="Arial" panose="020B0604020202020204" pitchFamily="34" charset="0"/>
                <a:ea typeface="微软雅黑" panose="020B0503020204020204" pitchFamily="34" charset="-122"/>
                <a:cs typeface="+mn-ea"/>
              </a:defRPr>
            </a:lvl9pPr>
          </a:lstStyle>
          <a:p>
            <a:pPr lvl="0" algn="ctr">
              <a:buClrTx/>
              <a:buSzTx/>
              <a:buFontTx/>
            </a:pPr>
            <a:endParaRPr lang="zh-CN" altLang="en-US" sz="1800">
              <a:solidFill>
                <a:srgbClr val="FFFFFF"/>
              </a:solidFill>
              <a:latin typeface="微软雅黑" panose="020B0503020204020204" pitchFamily="34" charset="-122"/>
              <a:cs typeface="江城圆体 400W" panose="020B0500000000000000" charset="-122"/>
              <a:sym typeface="微软雅黑" panose="020B0503020204020204" pitchFamily="34" charset="-122"/>
            </a:endParaRPr>
          </a:p>
        </p:txBody>
      </p:sp>
      <p:sp>
        <p:nvSpPr>
          <p:cNvPr id="42" name="椭圆 41">
            <a:extLst>
              <a:ext uri="{FF2B5EF4-FFF2-40B4-BE49-F238E27FC236}">
                <a16:creationId xmlns:a16="http://schemas.microsoft.com/office/drawing/2014/main" id="{A201A6B1-C97F-731E-B9C1-5CE97579F0F2}"/>
              </a:ext>
            </a:extLst>
          </p:cNvPr>
          <p:cNvSpPr/>
          <p:nvPr>
            <p:custDataLst>
              <p:tags r:id="rId14"/>
            </p:custDataLst>
          </p:nvPr>
        </p:nvSpPr>
        <p:spPr>
          <a:xfrm>
            <a:off x="3376930" y="4723926"/>
            <a:ext cx="81280" cy="81280"/>
          </a:xfrm>
          <a:prstGeom prst="ellipse">
            <a:avLst/>
          </a:prstGeom>
          <a:gradFill>
            <a:gsLst>
              <a:gs pos="0">
                <a:srgbClr val="376FFF">
                  <a:lumMod val="60000"/>
                  <a:lumOff val="40000"/>
                </a:srgbClr>
              </a:gs>
              <a:gs pos="100000">
                <a:srgbClr val="376FFF"/>
              </a:gs>
            </a:gsLst>
            <a:lin ang="2700000" scaled="0"/>
          </a:gradFill>
          <a:ln>
            <a:noFill/>
          </a:ln>
          <a:effectLst/>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000">
              <a:solidFill>
                <a:srgbClr val="FFFFFF"/>
              </a:solidFill>
              <a:latin typeface="微软雅黑" panose="020B0503020204020204" pitchFamily="34" charset="-122"/>
              <a:ea typeface="微软雅黑" panose="020B0503020204020204" pitchFamily="34" charset="-122"/>
              <a:cs typeface="江城圆体 400W" panose="020B0500000000000000" charset="-122"/>
              <a:sym typeface="微软雅黑" panose="020B0503020204020204" pitchFamily="34" charset="-122"/>
            </a:endParaRPr>
          </a:p>
        </p:txBody>
      </p:sp>
      <p:sp>
        <p:nvSpPr>
          <p:cNvPr id="43" name="椭圆 42">
            <a:extLst>
              <a:ext uri="{FF2B5EF4-FFF2-40B4-BE49-F238E27FC236}">
                <a16:creationId xmlns:a16="http://schemas.microsoft.com/office/drawing/2014/main" id="{66546115-1703-A2D7-5282-4BECE89FD25B}"/>
              </a:ext>
            </a:extLst>
          </p:cNvPr>
          <p:cNvSpPr/>
          <p:nvPr>
            <p:custDataLst>
              <p:tags r:id="rId15"/>
            </p:custDataLst>
          </p:nvPr>
        </p:nvSpPr>
        <p:spPr>
          <a:xfrm>
            <a:off x="3376930" y="3013236"/>
            <a:ext cx="81280" cy="81280"/>
          </a:xfrm>
          <a:prstGeom prst="ellipse">
            <a:avLst/>
          </a:prstGeom>
          <a:gradFill>
            <a:gsLst>
              <a:gs pos="0">
                <a:srgbClr val="376FFF">
                  <a:lumMod val="60000"/>
                  <a:lumOff val="40000"/>
                </a:srgbClr>
              </a:gs>
              <a:gs pos="100000">
                <a:srgbClr val="376FFF"/>
              </a:gs>
            </a:gsLst>
            <a:lin ang="2700000" scaled="0"/>
          </a:gradFill>
          <a:ln>
            <a:noFill/>
          </a:ln>
          <a:effectLst/>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000">
              <a:solidFill>
                <a:srgbClr val="FFFFFF"/>
              </a:solidFill>
              <a:latin typeface="微软雅黑" panose="020B0503020204020204" pitchFamily="34" charset="-122"/>
              <a:ea typeface="微软雅黑" panose="020B0503020204020204" pitchFamily="34" charset="-122"/>
              <a:cs typeface="江城圆体 400W" panose="020B0500000000000000" charset="-122"/>
              <a:sym typeface="微软雅黑" panose="020B0503020204020204" pitchFamily="34" charset="-122"/>
            </a:endParaRPr>
          </a:p>
        </p:txBody>
      </p:sp>
      <p:sp>
        <p:nvSpPr>
          <p:cNvPr id="44" name="椭圆 43">
            <a:extLst>
              <a:ext uri="{FF2B5EF4-FFF2-40B4-BE49-F238E27FC236}">
                <a16:creationId xmlns:a16="http://schemas.microsoft.com/office/drawing/2014/main" id="{27EFD87A-1236-8DF3-B514-C9C4804600DA}"/>
              </a:ext>
            </a:extLst>
          </p:cNvPr>
          <p:cNvSpPr/>
          <p:nvPr>
            <p:custDataLst>
              <p:tags r:id="rId16"/>
            </p:custDataLst>
          </p:nvPr>
        </p:nvSpPr>
        <p:spPr>
          <a:xfrm>
            <a:off x="530225" y="2413796"/>
            <a:ext cx="2980690" cy="2980690"/>
          </a:xfrm>
          <a:prstGeom prst="ellipse">
            <a:avLst/>
          </a:prstGeom>
          <a:gradFill flip="none">
            <a:gsLst>
              <a:gs pos="0">
                <a:srgbClr val="376FFF">
                  <a:lumMod val="60000"/>
                  <a:lumOff val="40000"/>
                  <a:alpha val="10000"/>
                </a:srgbClr>
              </a:gs>
              <a:gs pos="100000">
                <a:srgbClr val="376FFF">
                  <a:alpha val="10000"/>
                </a:srgbClr>
              </a:gs>
            </a:gsLst>
            <a:lin ang="2700000"/>
          </a:gradFill>
          <a:ln>
            <a:no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0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5" name="椭圆 44">
            <a:extLst>
              <a:ext uri="{FF2B5EF4-FFF2-40B4-BE49-F238E27FC236}">
                <a16:creationId xmlns:a16="http://schemas.microsoft.com/office/drawing/2014/main" id="{7CA654BB-F9F3-DCC1-8401-0D665D25D00A}"/>
              </a:ext>
            </a:extLst>
          </p:cNvPr>
          <p:cNvSpPr/>
          <p:nvPr>
            <p:custDataLst>
              <p:tags r:id="rId17"/>
            </p:custDataLst>
          </p:nvPr>
        </p:nvSpPr>
        <p:spPr>
          <a:xfrm>
            <a:off x="673735" y="2557306"/>
            <a:ext cx="2693035" cy="2693035"/>
          </a:xfrm>
          <a:prstGeom prst="ellipse">
            <a:avLst/>
          </a:prstGeom>
          <a:gradFill flip="none">
            <a:gsLst>
              <a:gs pos="0">
                <a:srgbClr val="376FFF">
                  <a:lumMod val="60000"/>
                  <a:lumOff val="40000"/>
                  <a:alpha val="15000"/>
                </a:srgbClr>
              </a:gs>
              <a:gs pos="100000">
                <a:srgbClr val="376FFF">
                  <a:alpha val="15000"/>
                </a:srgbClr>
              </a:gs>
            </a:gsLst>
            <a:lin ang="2700000"/>
          </a:gradFill>
          <a:ln>
            <a:no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0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6" name="椭圆 45">
            <a:extLst>
              <a:ext uri="{FF2B5EF4-FFF2-40B4-BE49-F238E27FC236}">
                <a16:creationId xmlns:a16="http://schemas.microsoft.com/office/drawing/2014/main" id="{5CE01753-E097-14C9-D25C-752BCB9C23AD}"/>
              </a:ext>
            </a:extLst>
          </p:cNvPr>
          <p:cNvSpPr/>
          <p:nvPr>
            <p:custDataLst>
              <p:tags r:id="rId18"/>
            </p:custDataLst>
          </p:nvPr>
        </p:nvSpPr>
        <p:spPr>
          <a:xfrm>
            <a:off x="836930" y="2720501"/>
            <a:ext cx="2367280" cy="2367280"/>
          </a:xfrm>
          <a:prstGeom prst="ellipse">
            <a:avLst/>
          </a:prstGeom>
          <a:gradFill flip="none">
            <a:gsLst>
              <a:gs pos="0">
                <a:srgbClr val="376FFF">
                  <a:lumMod val="60000"/>
                  <a:lumOff val="40000"/>
                  <a:alpha val="20000"/>
                </a:srgbClr>
              </a:gs>
              <a:gs pos="100000">
                <a:srgbClr val="376FFF">
                  <a:alpha val="20000"/>
                </a:srgbClr>
              </a:gs>
            </a:gsLst>
            <a:lin ang="2700000" scaled="0"/>
          </a:gradFill>
          <a:ln>
            <a:no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0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7" name="椭圆 46">
            <a:extLst>
              <a:ext uri="{FF2B5EF4-FFF2-40B4-BE49-F238E27FC236}">
                <a16:creationId xmlns:a16="http://schemas.microsoft.com/office/drawing/2014/main" id="{1101498B-F0AE-64B8-B695-ADAE9CB8809F}"/>
              </a:ext>
            </a:extLst>
          </p:cNvPr>
          <p:cNvSpPr/>
          <p:nvPr>
            <p:custDataLst>
              <p:tags r:id="rId19"/>
            </p:custDataLst>
          </p:nvPr>
        </p:nvSpPr>
        <p:spPr>
          <a:xfrm>
            <a:off x="996315" y="2879886"/>
            <a:ext cx="2047875" cy="2047875"/>
          </a:xfrm>
          <a:prstGeom prst="ellipse">
            <a:avLst/>
          </a:prstGeom>
          <a:gradFill>
            <a:gsLst>
              <a:gs pos="98000">
                <a:srgbClr val="376FFF"/>
              </a:gs>
              <a:gs pos="0">
                <a:srgbClr val="376FFF">
                  <a:lumMod val="60000"/>
                  <a:lumOff val="40000"/>
                </a:srgbClr>
              </a:gs>
            </a:gsLst>
            <a:lin ang="2700000" scaled="0"/>
          </a:gradFill>
          <a:ln>
            <a:no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0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8" name="文本框 47">
            <a:extLst>
              <a:ext uri="{FF2B5EF4-FFF2-40B4-BE49-F238E27FC236}">
                <a16:creationId xmlns:a16="http://schemas.microsoft.com/office/drawing/2014/main" id="{7C013E3F-4B26-8C47-11C2-4FE3991CE03A}"/>
              </a:ext>
            </a:extLst>
          </p:cNvPr>
          <p:cNvSpPr txBox="1"/>
          <p:nvPr>
            <p:custDataLst>
              <p:tags r:id="rId20"/>
            </p:custDataLst>
          </p:nvPr>
        </p:nvSpPr>
        <p:spPr>
          <a:xfrm>
            <a:off x="1031875" y="3408206"/>
            <a:ext cx="1977390" cy="953135"/>
          </a:xfrm>
          <a:prstGeom prst="rect">
            <a:avLst/>
          </a:prstGeom>
          <a:noFill/>
        </p:spPr>
        <p:txBody>
          <a:bodyPr wrap="square" rtlCol="0">
            <a:spAutoFit/>
          </a:bodyPr>
          <a:lstStyle/>
          <a:p>
            <a:pPr algn="ctr"/>
            <a:r>
              <a:rPr lang="en-US" altLang="zh-CN" sz="2800">
                <a:solidFill>
                  <a:srgbClr val="FFFFFF"/>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ESG</a:t>
            </a:r>
            <a:r>
              <a:rPr lang="zh-CN" altLang="en-US" sz="2800">
                <a:solidFill>
                  <a:srgbClr val="FFFFFF"/>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的</a:t>
            </a:r>
          </a:p>
          <a:p>
            <a:pPr algn="ctr"/>
            <a:r>
              <a:rPr lang="zh-CN" altLang="en-US" sz="2800">
                <a:solidFill>
                  <a:srgbClr val="FFFFFF"/>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多重含义</a:t>
            </a:r>
          </a:p>
        </p:txBody>
      </p:sp>
      <p:sp>
        <p:nvSpPr>
          <p:cNvPr id="49" name="椭圆 48">
            <a:extLst>
              <a:ext uri="{FF2B5EF4-FFF2-40B4-BE49-F238E27FC236}">
                <a16:creationId xmlns:a16="http://schemas.microsoft.com/office/drawing/2014/main" id="{1FFA9480-1305-1484-A602-01A813651FD9}"/>
              </a:ext>
            </a:extLst>
          </p:cNvPr>
          <p:cNvSpPr/>
          <p:nvPr>
            <p:custDataLst>
              <p:tags r:id="rId21"/>
            </p:custDataLst>
          </p:nvPr>
        </p:nvSpPr>
        <p:spPr>
          <a:xfrm>
            <a:off x="3622675" y="3863501"/>
            <a:ext cx="81280" cy="81280"/>
          </a:xfrm>
          <a:prstGeom prst="ellipse">
            <a:avLst/>
          </a:prstGeom>
          <a:gradFill>
            <a:gsLst>
              <a:gs pos="0">
                <a:srgbClr val="376FFF">
                  <a:lumMod val="60000"/>
                  <a:lumOff val="40000"/>
                </a:srgbClr>
              </a:gs>
              <a:gs pos="100000">
                <a:srgbClr val="376FFF"/>
              </a:gs>
            </a:gsLst>
            <a:lin ang="2700000" scaled="0"/>
          </a:gradFill>
          <a:ln>
            <a:noFill/>
          </a:ln>
          <a:effectLst/>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2400">
              <a:solidFill>
                <a:srgbClr val="FFFFFF"/>
              </a:solidFill>
              <a:latin typeface="微软雅黑" panose="020B0503020204020204" pitchFamily="34" charset="-122"/>
              <a:ea typeface="微软雅黑" panose="020B0503020204020204" pitchFamily="34" charset="-122"/>
              <a:cs typeface="江城圆体 400W" panose="020B0500000000000000" charset="-122"/>
              <a:sym typeface="微软雅黑" panose="020B0503020204020204" pitchFamily="34" charset="-122"/>
            </a:endParaRPr>
          </a:p>
        </p:txBody>
      </p:sp>
    </p:spTree>
    <p:extLst>
      <p:ext uri="{BB962C8B-B14F-4D97-AF65-F5344CB8AC3E}">
        <p14:creationId xmlns:p14="http://schemas.microsoft.com/office/powerpoint/2010/main" val="4031271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en-US" altLang="zh-CN" dirty="0"/>
              <a:t>ESG</a:t>
            </a:r>
            <a:r>
              <a:rPr lang="zh-CN" altLang="en-US" dirty="0"/>
              <a:t>体系的发展</a:t>
            </a:r>
          </a:p>
        </p:txBody>
      </p:sp>
      <p:sp>
        <p:nvSpPr>
          <p:cNvPr id="7" name="矩形 6">
            <a:extLst>
              <a:ext uri="{FF2B5EF4-FFF2-40B4-BE49-F238E27FC236}">
                <a16:creationId xmlns:a16="http://schemas.microsoft.com/office/drawing/2014/main" id="{7A663A1C-D324-0BEF-BB0F-1F54B7A13EED}"/>
              </a:ext>
            </a:extLst>
          </p:cNvPr>
          <p:cNvSpPr/>
          <p:nvPr/>
        </p:nvSpPr>
        <p:spPr>
          <a:xfrm>
            <a:off x="665018" y="1186069"/>
            <a:ext cx="11003817" cy="465460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E</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体系中的</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环境因素</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主要考虑企业对自然环境的影响，如企业在生产过程中如何管理和控制各类污染物的排放（包括自身生产经营产生的直接污染和带动上下游产生的间接污染）以及对废物的处理方式等。</a:t>
            </a:r>
            <a:endPar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环境因素：</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能源消耗和效率；碳足迹，包括温室气体排放；废物管理；空气和水污染；生物多样性丧失；</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砍伐森林；自然资源枯竭</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endPar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4098" name="Picture 2">
            <a:extLst>
              <a:ext uri="{FF2B5EF4-FFF2-40B4-BE49-F238E27FC236}">
                <a16:creationId xmlns:a16="http://schemas.microsoft.com/office/drawing/2014/main" id="{1F364915-BF54-B1B9-0A77-3B05E37BE6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7177" y="3854810"/>
            <a:ext cx="3821373" cy="28660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5201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en-US" altLang="zh-CN" dirty="0"/>
              <a:t>ESG</a:t>
            </a:r>
            <a:r>
              <a:rPr lang="zh-CN" altLang="en-US" dirty="0"/>
              <a:t>体系的发展</a:t>
            </a:r>
          </a:p>
        </p:txBody>
      </p:sp>
      <p:sp>
        <p:nvSpPr>
          <p:cNvPr id="7" name="矩形 6">
            <a:extLst>
              <a:ext uri="{FF2B5EF4-FFF2-40B4-BE49-F238E27FC236}">
                <a16:creationId xmlns:a16="http://schemas.microsoft.com/office/drawing/2014/main" id="{7A663A1C-D324-0BEF-BB0F-1F54B7A13EED}"/>
              </a:ext>
            </a:extLst>
          </p:cNvPr>
          <p:cNvSpPr/>
          <p:nvPr/>
        </p:nvSpPr>
        <p:spPr>
          <a:xfrm>
            <a:off x="665018" y="1186069"/>
            <a:ext cx="11208534" cy="50239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S</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体系中的</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社会责任</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因素主要考虑企业对社会造成的各种影响，如员工管理、福利与薪酬、员工安全、与上下游供应商及服务商的关系、产品安全性等。</a:t>
            </a:r>
            <a:endPar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社会因素：</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公平支付员工工资，包括生活工资；多元化、公平和包容（</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DEI</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）计划；</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员工体验和敬业度；工作场所的健康和安全；</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数据保护和隐私政策；公平对待客户和供应商；</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客户满意度；社区关系，包括组织与其运营所在的当地社区的联系和影响；</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为帮助贫困和服务不足社区的项目或机构提供资金；支持人权和劳工标准</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endPar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838385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en-US" altLang="zh-CN" dirty="0"/>
              <a:t>ESG</a:t>
            </a:r>
            <a:r>
              <a:rPr lang="zh-CN" altLang="en-US" dirty="0"/>
              <a:t>体系的发展</a:t>
            </a:r>
          </a:p>
        </p:txBody>
      </p:sp>
      <p:sp>
        <p:nvSpPr>
          <p:cNvPr id="7" name="矩形 6">
            <a:extLst>
              <a:ext uri="{FF2B5EF4-FFF2-40B4-BE49-F238E27FC236}">
                <a16:creationId xmlns:a16="http://schemas.microsoft.com/office/drawing/2014/main" id="{7A663A1C-D324-0BEF-BB0F-1F54B7A13EED}"/>
              </a:ext>
            </a:extLst>
          </p:cNvPr>
          <p:cNvSpPr/>
          <p:nvPr/>
        </p:nvSpPr>
        <p:spPr>
          <a:xfrm>
            <a:off x="665018" y="1186069"/>
            <a:ext cx="11208534" cy="5116272"/>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G</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体系中的</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公司治理</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因素主要考虑公司组织架构、股东和管理层的利益关系、是否存在腐败与财务欺诈、信息披露透明度及商业道德等方面。一般来说，</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表现良好的企业通常有低估值、高盈利、股价和分红稳定等特征。</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治理因素：</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公司领导和管理；董事会组成，包括其多元化和结构；</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高管薪酬政策；财务透明度和商业诚信；</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监管合规和风险管理举措；道德商业行为；</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关于腐败、贿赂、利益冲突以及政治献金和游说的规则；举报程序</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endPar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299598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en-US" altLang="zh-CN" dirty="0"/>
              <a:t>ESG</a:t>
            </a:r>
            <a:r>
              <a:rPr lang="zh-CN" altLang="en-US" dirty="0"/>
              <a:t>体系的发展</a:t>
            </a:r>
          </a:p>
        </p:txBody>
      </p:sp>
      <p:sp>
        <p:nvSpPr>
          <p:cNvPr id="7" name="矩形 6">
            <a:extLst>
              <a:ext uri="{FF2B5EF4-FFF2-40B4-BE49-F238E27FC236}">
                <a16:creationId xmlns:a16="http://schemas.microsoft.com/office/drawing/2014/main" id="{7A663A1C-D324-0BEF-BB0F-1F54B7A13EED}"/>
              </a:ext>
            </a:extLst>
          </p:cNvPr>
          <p:cNvSpPr/>
          <p:nvPr/>
        </p:nvSpPr>
        <p:spPr>
          <a:xfrm>
            <a:off x="606005" y="954015"/>
            <a:ext cx="11208534" cy="1053622"/>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全球</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体系的发展</a:t>
            </a: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rPr>
              <a:t>第一阶段：伦理投资（</a:t>
            </a:r>
            <a:r>
              <a:rPr lang="en-US" altLang="zh-CN" sz="2000" b="1" dirty="0">
                <a:solidFill>
                  <a:srgbClr val="00B050"/>
                </a:solidFill>
                <a:latin typeface="微软雅黑" panose="020B0503020204020204" pitchFamily="34" charset="-122"/>
                <a:ea typeface="微软雅黑" panose="020B0503020204020204" pitchFamily="34" charset="-122"/>
              </a:rPr>
              <a:t>20</a:t>
            </a:r>
            <a:r>
              <a:rPr lang="zh-CN" altLang="en-US" sz="2000" b="1" dirty="0">
                <a:solidFill>
                  <a:srgbClr val="00B050"/>
                </a:solidFill>
                <a:latin typeface="微软雅黑" panose="020B0503020204020204" pitchFamily="34" charset="-122"/>
                <a:ea typeface="微软雅黑" panose="020B0503020204020204" pitchFamily="34" charset="-122"/>
              </a:rPr>
              <a:t>世纪</a:t>
            </a:r>
            <a:r>
              <a:rPr lang="en-US" altLang="zh-CN" sz="2000" b="1" dirty="0">
                <a:solidFill>
                  <a:srgbClr val="00B050"/>
                </a:solidFill>
                <a:latin typeface="微软雅黑" panose="020B0503020204020204" pitchFamily="34" charset="-122"/>
                <a:ea typeface="微软雅黑" panose="020B0503020204020204" pitchFamily="34" charset="-122"/>
              </a:rPr>
              <a:t>60</a:t>
            </a:r>
            <a:r>
              <a:rPr lang="zh-CN" altLang="en-US" sz="2000" b="1" dirty="0">
                <a:solidFill>
                  <a:srgbClr val="00B050"/>
                </a:solidFill>
                <a:latin typeface="微软雅黑" panose="020B0503020204020204" pitchFamily="34" charset="-122"/>
                <a:ea typeface="微软雅黑" panose="020B0503020204020204" pitchFamily="34" charset="-122"/>
              </a:rPr>
              <a:t>年代以前）</a:t>
            </a:r>
            <a:endParaRPr lang="zh-CN" altLang="en-US" sz="2000"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Rectangle 28">
            <a:extLst>
              <a:ext uri="{FF2B5EF4-FFF2-40B4-BE49-F238E27FC236}">
                <a16:creationId xmlns:a16="http://schemas.microsoft.com/office/drawing/2014/main" id="{C6343AF8-DBC6-E1CC-9446-25F159141BB9}"/>
              </a:ext>
            </a:extLst>
          </p:cNvPr>
          <p:cNvSpPr>
            <a:spLocks noChangeArrowheads="1"/>
          </p:cNvSpPr>
          <p:nvPr/>
        </p:nvSpPr>
        <p:spPr bwMode="auto">
          <a:xfrm>
            <a:off x="1680500" y="5302901"/>
            <a:ext cx="2246313" cy="128588"/>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4" name="Freeform 29">
            <a:extLst>
              <a:ext uri="{FF2B5EF4-FFF2-40B4-BE49-F238E27FC236}">
                <a16:creationId xmlns:a16="http://schemas.microsoft.com/office/drawing/2014/main" id="{382C0B4C-B66F-BF1E-E13C-D562D5B6D94D}"/>
              </a:ext>
            </a:extLst>
          </p:cNvPr>
          <p:cNvSpPr/>
          <p:nvPr/>
        </p:nvSpPr>
        <p:spPr bwMode="auto">
          <a:xfrm>
            <a:off x="3926812" y="5236226"/>
            <a:ext cx="2251075" cy="195263"/>
          </a:xfrm>
          <a:custGeom>
            <a:avLst/>
            <a:gdLst>
              <a:gd name="T0" fmla="*/ 0 w 1418"/>
              <a:gd name="T1" fmla="*/ 0 h 123"/>
              <a:gd name="T2" fmla="*/ 0 w 1418"/>
              <a:gd name="T3" fmla="*/ 42 h 123"/>
              <a:gd name="T4" fmla="*/ 0 w 1418"/>
              <a:gd name="T5" fmla="*/ 123 h 123"/>
              <a:gd name="T6" fmla="*/ 1418 w 1418"/>
              <a:gd name="T7" fmla="*/ 123 h 123"/>
              <a:gd name="T8" fmla="*/ 1418 w 1418"/>
              <a:gd name="T9" fmla="*/ 0 h 123"/>
              <a:gd name="T10" fmla="*/ 0 w 1418"/>
              <a:gd name="T11" fmla="*/ 0 h 123"/>
            </a:gdLst>
            <a:ahLst/>
            <a:cxnLst>
              <a:cxn ang="0">
                <a:pos x="T0" y="T1"/>
              </a:cxn>
              <a:cxn ang="0">
                <a:pos x="T2" y="T3"/>
              </a:cxn>
              <a:cxn ang="0">
                <a:pos x="T4" y="T5"/>
              </a:cxn>
              <a:cxn ang="0">
                <a:pos x="T6" y="T7"/>
              </a:cxn>
              <a:cxn ang="0">
                <a:pos x="T8" y="T9"/>
              </a:cxn>
              <a:cxn ang="0">
                <a:pos x="T10" y="T11"/>
              </a:cxn>
            </a:cxnLst>
            <a:rect l="0" t="0" r="r" b="b"/>
            <a:pathLst>
              <a:path w="1418" h="123">
                <a:moveTo>
                  <a:pt x="0" y="0"/>
                </a:moveTo>
                <a:lnTo>
                  <a:pt x="0" y="42"/>
                </a:lnTo>
                <a:lnTo>
                  <a:pt x="0" y="123"/>
                </a:lnTo>
                <a:lnTo>
                  <a:pt x="1418" y="123"/>
                </a:lnTo>
                <a:lnTo>
                  <a:pt x="1418" y="0"/>
                </a:lnTo>
                <a:lnTo>
                  <a:pt x="0" y="0"/>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5" name="Freeform 30">
            <a:extLst>
              <a:ext uri="{FF2B5EF4-FFF2-40B4-BE49-F238E27FC236}">
                <a16:creationId xmlns:a16="http://schemas.microsoft.com/office/drawing/2014/main" id="{016D301C-4445-74B2-3715-8D4B35B05F06}"/>
              </a:ext>
            </a:extLst>
          </p:cNvPr>
          <p:cNvSpPr/>
          <p:nvPr/>
        </p:nvSpPr>
        <p:spPr bwMode="auto">
          <a:xfrm>
            <a:off x="6177887" y="5125418"/>
            <a:ext cx="4607560" cy="306705"/>
          </a:xfrm>
          <a:custGeom>
            <a:avLst/>
            <a:gdLst>
              <a:gd name="T0" fmla="*/ 0 w 1418"/>
              <a:gd name="T1" fmla="*/ 0 h 193"/>
              <a:gd name="T2" fmla="*/ 0 w 1418"/>
              <a:gd name="T3" fmla="*/ 70 h 193"/>
              <a:gd name="T4" fmla="*/ 0 w 1418"/>
              <a:gd name="T5" fmla="*/ 193 h 193"/>
              <a:gd name="T6" fmla="*/ 1418 w 1418"/>
              <a:gd name="T7" fmla="*/ 193 h 193"/>
              <a:gd name="T8" fmla="*/ 1418 w 1418"/>
              <a:gd name="T9" fmla="*/ 0 h 193"/>
              <a:gd name="T10" fmla="*/ 0 w 1418"/>
              <a:gd name="T11" fmla="*/ 0 h 193"/>
            </a:gdLst>
            <a:ahLst/>
            <a:cxnLst>
              <a:cxn ang="0">
                <a:pos x="T0" y="T1"/>
              </a:cxn>
              <a:cxn ang="0">
                <a:pos x="T2" y="T3"/>
              </a:cxn>
              <a:cxn ang="0">
                <a:pos x="T4" y="T5"/>
              </a:cxn>
              <a:cxn ang="0">
                <a:pos x="T6" y="T7"/>
              </a:cxn>
              <a:cxn ang="0">
                <a:pos x="T8" y="T9"/>
              </a:cxn>
              <a:cxn ang="0">
                <a:pos x="T10" y="T11"/>
              </a:cxn>
            </a:cxnLst>
            <a:rect l="0" t="0" r="r" b="b"/>
            <a:pathLst>
              <a:path w="1418" h="193">
                <a:moveTo>
                  <a:pt x="0" y="0"/>
                </a:moveTo>
                <a:lnTo>
                  <a:pt x="0" y="70"/>
                </a:lnTo>
                <a:lnTo>
                  <a:pt x="0" y="193"/>
                </a:lnTo>
                <a:lnTo>
                  <a:pt x="1418" y="193"/>
                </a:lnTo>
                <a:lnTo>
                  <a:pt x="1418" y="0"/>
                </a:lnTo>
                <a:lnTo>
                  <a:pt x="0" y="0"/>
                </a:lnTo>
                <a:close/>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6" name="Freeform 32">
            <a:extLst>
              <a:ext uri="{FF2B5EF4-FFF2-40B4-BE49-F238E27FC236}">
                <a16:creationId xmlns:a16="http://schemas.microsoft.com/office/drawing/2014/main" id="{DF1339DE-4663-E340-E81B-CBAE093EC733}"/>
              </a:ext>
            </a:extLst>
          </p:cNvPr>
          <p:cNvSpPr>
            <a:spLocks noEditPoints="1"/>
          </p:cNvSpPr>
          <p:nvPr/>
        </p:nvSpPr>
        <p:spPr bwMode="auto">
          <a:xfrm>
            <a:off x="1670975" y="5944251"/>
            <a:ext cx="9009063" cy="296863"/>
          </a:xfrm>
          <a:custGeom>
            <a:avLst/>
            <a:gdLst>
              <a:gd name="T0" fmla="*/ 1859 w 2125"/>
              <a:gd name="T1" fmla="*/ 0 h 70"/>
              <a:gd name="T2" fmla="*/ 1366 w 2125"/>
              <a:gd name="T3" fmla="*/ 28 h 70"/>
              <a:gd name="T4" fmla="*/ 1303 w 2125"/>
              <a:gd name="T5" fmla="*/ 28 h 70"/>
              <a:gd name="T6" fmla="*/ 820 w 2125"/>
              <a:gd name="T7" fmla="*/ 2 h 70"/>
              <a:gd name="T8" fmla="*/ 284 w 2125"/>
              <a:gd name="T9" fmla="*/ 28 h 70"/>
              <a:gd name="T10" fmla="*/ 220 w 2125"/>
              <a:gd name="T11" fmla="*/ 28 h 70"/>
              <a:gd name="T12" fmla="*/ 0 w 2125"/>
              <a:gd name="T13" fmla="*/ 33 h 70"/>
              <a:gd name="T14" fmla="*/ 219 w 2125"/>
              <a:gd name="T15" fmla="*/ 35 h 70"/>
              <a:gd name="T16" fmla="*/ 284 w 2125"/>
              <a:gd name="T17" fmla="*/ 35 h 70"/>
              <a:gd name="T18" fmla="*/ 788 w 2125"/>
              <a:gd name="T19" fmla="*/ 33 h 70"/>
              <a:gd name="T20" fmla="*/ 820 w 2125"/>
              <a:gd name="T21" fmla="*/ 67 h 70"/>
              <a:gd name="T22" fmla="*/ 853 w 2125"/>
              <a:gd name="T23" fmla="*/ 33 h 70"/>
              <a:gd name="T24" fmla="*/ 1302 w 2125"/>
              <a:gd name="T25" fmla="*/ 37 h 70"/>
              <a:gd name="T26" fmla="*/ 1367 w 2125"/>
              <a:gd name="T27" fmla="*/ 37 h 70"/>
              <a:gd name="T28" fmla="*/ 1827 w 2125"/>
              <a:gd name="T29" fmla="*/ 33 h 70"/>
              <a:gd name="T30" fmla="*/ 1892 w 2125"/>
              <a:gd name="T31" fmla="*/ 33 h 70"/>
              <a:gd name="T32" fmla="*/ 2125 w 2125"/>
              <a:gd name="T33" fmla="*/ 28 h 70"/>
              <a:gd name="T34" fmla="*/ 278 w 2125"/>
              <a:gd name="T35" fmla="*/ 35 h 70"/>
              <a:gd name="T36" fmla="*/ 225 w 2125"/>
              <a:gd name="T37" fmla="*/ 35 h 70"/>
              <a:gd name="T38" fmla="*/ 226 w 2125"/>
              <a:gd name="T39" fmla="*/ 28 h 70"/>
              <a:gd name="T40" fmla="*/ 278 w 2125"/>
              <a:gd name="T41" fmla="*/ 28 h 70"/>
              <a:gd name="T42" fmla="*/ 278 w 2125"/>
              <a:gd name="T43" fmla="*/ 35 h 70"/>
              <a:gd name="T44" fmla="*/ 820 w 2125"/>
              <a:gd name="T45" fmla="*/ 61 h 70"/>
              <a:gd name="T46" fmla="*/ 794 w 2125"/>
              <a:gd name="T47" fmla="*/ 33 h 70"/>
              <a:gd name="T48" fmla="*/ 820 w 2125"/>
              <a:gd name="T49" fmla="*/ 8 h 70"/>
              <a:gd name="T50" fmla="*/ 847 w 2125"/>
              <a:gd name="T51" fmla="*/ 33 h 70"/>
              <a:gd name="T52" fmla="*/ 1361 w 2125"/>
              <a:gd name="T53" fmla="*/ 37 h 70"/>
              <a:gd name="T54" fmla="*/ 1308 w 2125"/>
              <a:gd name="T55" fmla="*/ 37 h 70"/>
              <a:gd name="T56" fmla="*/ 1310 w 2125"/>
              <a:gd name="T57" fmla="*/ 28 h 70"/>
              <a:gd name="T58" fmla="*/ 1360 w 2125"/>
              <a:gd name="T59" fmla="*/ 28 h 70"/>
              <a:gd name="T60" fmla="*/ 1361 w 2125"/>
              <a:gd name="T61" fmla="*/ 37 h 70"/>
              <a:gd name="T62" fmla="*/ 1833 w 2125"/>
              <a:gd name="T63" fmla="*/ 33 h 70"/>
              <a:gd name="T64" fmla="*/ 1833 w 2125"/>
              <a:gd name="T65" fmla="*/ 28 h 70"/>
              <a:gd name="T66" fmla="*/ 1886 w 2125"/>
              <a:gd name="T67" fmla="*/ 28 h 70"/>
              <a:gd name="T68" fmla="*/ 1886 w 2125"/>
              <a:gd name="T69" fmla="*/ 33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25" h="70">
                <a:moveTo>
                  <a:pt x="1892" y="28"/>
                </a:moveTo>
                <a:cubicBezTo>
                  <a:pt x="1890" y="12"/>
                  <a:pt x="1876" y="0"/>
                  <a:pt x="1859" y="0"/>
                </a:cubicBezTo>
                <a:cubicBezTo>
                  <a:pt x="1843" y="0"/>
                  <a:pt x="1829" y="12"/>
                  <a:pt x="1827" y="28"/>
                </a:cubicBezTo>
                <a:cubicBezTo>
                  <a:pt x="1366" y="28"/>
                  <a:pt x="1366" y="28"/>
                  <a:pt x="1366" y="28"/>
                </a:cubicBezTo>
                <a:cubicBezTo>
                  <a:pt x="1362" y="15"/>
                  <a:pt x="1350" y="5"/>
                  <a:pt x="1335" y="5"/>
                </a:cubicBezTo>
                <a:cubicBezTo>
                  <a:pt x="1320" y="5"/>
                  <a:pt x="1307" y="15"/>
                  <a:pt x="1303" y="28"/>
                </a:cubicBezTo>
                <a:cubicBezTo>
                  <a:pt x="853" y="28"/>
                  <a:pt x="853" y="28"/>
                  <a:pt x="853" y="28"/>
                </a:cubicBezTo>
                <a:cubicBezTo>
                  <a:pt x="850" y="13"/>
                  <a:pt x="836" y="2"/>
                  <a:pt x="820" y="2"/>
                </a:cubicBezTo>
                <a:cubicBezTo>
                  <a:pt x="805" y="2"/>
                  <a:pt x="791" y="13"/>
                  <a:pt x="788" y="28"/>
                </a:cubicBezTo>
                <a:cubicBezTo>
                  <a:pt x="284" y="28"/>
                  <a:pt x="284" y="28"/>
                  <a:pt x="284" y="28"/>
                </a:cubicBezTo>
                <a:cubicBezTo>
                  <a:pt x="281" y="13"/>
                  <a:pt x="268" y="2"/>
                  <a:pt x="252" y="2"/>
                </a:cubicBezTo>
                <a:cubicBezTo>
                  <a:pt x="236" y="2"/>
                  <a:pt x="223" y="13"/>
                  <a:pt x="220" y="28"/>
                </a:cubicBezTo>
                <a:cubicBezTo>
                  <a:pt x="0" y="28"/>
                  <a:pt x="0" y="28"/>
                  <a:pt x="0" y="28"/>
                </a:cubicBezTo>
                <a:cubicBezTo>
                  <a:pt x="0" y="33"/>
                  <a:pt x="0" y="33"/>
                  <a:pt x="0" y="33"/>
                </a:cubicBezTo>
                <a:cubicBezTo>
                  <a:pt x="219" y="33"/>
                  <a:pt x="219" y="33"/>
                  <a:pt x="219" y="33"/>
                </a:cubicBezTo>
                <a:cubicBezTo>
                  <a:pt x="219" y="34"/>
                  <a:pt x="219" y="34"/>
                  <a:pt x="219" y="35"/>
                </a:cubicBezTo>
                <a:cubicBezTo>
                  <a:pt x="219" y="53"/>
                  <a:pt x="234" y="67"/>
                  <a:pt x="252" y="67"/>
                </a:cubicBezTo>
                <a:cubicBezTo>
                  <a:pt x="270" y="67"/>
                  <a:pt x="284" y="53"/>
                  <a:pt x="284" y="35"/>
                </a:cubicBezTo>
                <a:cubicBezTo>
                  <a:pt x="284" y="34"/>
                  <a:pt x="284" y="34"/>
                  <a:pt x="284" y="33"/>
                </a:cubicBezTo>
                <a:cubicBezTo>
                  <a:pt x="788" y="33"/>
                  <a:pt x="788" y="33"/>
                  <a:pt x="788" y="33"/>
                </a:cubicBezTo>
                <a:cubicBezTo>
                  <a:pt x="788" y="34"/>
                  <a:pt x="788" y="34"/>
                  <a:pt x="788" y="35"/>
                </a:cubicBezTo>
                <a:cubicBezTo>
                  <a:pt x="788" y="53"/>
                  <a:pt x="802" y="67"/>
                  <a:pt x="820" y="67"/>
                </a:cubicBezTo>
                <a:cubicBezTo>
                  <a:pt x="838" y="67"/>
                  <a:pt x="853" y="53"/>
                  <a:pt x="853" y="35"/>
                </a:cubicBezTo>
                <a:cubicBezTo>
                  <a:pt x="853" y="34"/>
                  <a:pt x="853" y="34"/>
                  <a:pt x="853" y="33"/>
                </a:cubicBezTo>
                <a:cubicBezTo>
                  <a:pt x="1302" y="33"/>
                  <a:pt x="1302" y="33"/>
                  <a:pt x="1302" y="33"/>
                </a:cubicBezTo>
                <a:cubicBezTo>
                  <a:pt x="1302" y="35"/>
                  <a:pt x="1302" y="36"/>
                  <a:pt x="1302" y="37"/>
                </a:cubicBezTo>
                <a:cubicBezTo>
                  <a:pt x="1302" y="55"/>
                  <a:pt x="1317" y="70"/>
                  <a:pt x="1335" y="70"/>
                </a:cubicBezTo>
                <a:cubicBezTo>
                  <a:pt x="1353" y="70"/>
                  <a:pt x="1367" y="55"/>
                  <a:pt x="1367" y="37"/>
                </a:cubicBezTo>
                <a:cubicBezTo>
                  <a:pt x="1367" y="36"/>
                  <a:pt x="1367" y="35"/>
                  <a:pt x="1367" y="33"/>
                </a:cubicBezTo>
                <a:cubicBezTo>
                  <a:pt x="1827" y="33"/>
                  <a:pt x="1827" y="33"/>
                  <a:pt x="1827" y="33"/>
                </a:cubicBezTo>
                <a:cubicBezTo>
                  <a:pt x="1827" y="51"/>
                  <a:pt x="1842" y="65"/>
                  <a:pt x="1859" y="65"/>
                </a:cubicBezTo>
                <a:cubicBezTo>
                  <a:pt x="1877" y="65"/>
                  <a:pt x="1891" y="51"/>
                  <a:pt x="1892" y="33"/>
                </a:cubicBezTo>
                <a:cubicBezTo>
                  <a:pt x="2125" y="33"/>
                  <a:pt x="2125" y="33"/>
                  <a:pt x="2125" y="33"/>
                </a:cubicBezTo>
                <a:cubicBezTo>
                  <a:pt x="2125" y="28"/>
                  <a:pt x="2125" y="28"/>
                  <a:pt x="2125" y="28"/>
                </a:cubicBezTo>
                <a:lnTo>
                  <a:pt x="1892" y="28"/>
                </a:lnTo>
                <a:close/>
                <a:moveTo>
                  <a:pt x="278" y="35"/>
                </a:moveTo>
                <a:cubicBezTo>
                  <a:pt x="278" y="49"/>
                  <a:pt x="266" y="61"/>
                  <a:pt x="252" y="61"/>
                </a:cubicBezTo>
                <a:cubicBezTo>
                  <a:pt x="237" y="61"/>
                  <a:pt x="225" y="49"/>
                  <a:pt x="225" y="35"/>
                </a:cubicBezTo>
                <a:cubicBezTo>
                  <a:pt x="225" y="34"/>
                  <a:pt x="225" y="34"/>
                  <a:pt x="225" y="33"/>
                </a:cubicBezTo>
                <a:cubicBezTo>
                  <a:pt x="225" y="32"/>
                  <a:pt x="226" y="30"/>
                  <a:pt x="226" y="28"/>
                </a:cubicBezTo>
                <a:cubicBezTo>
                  <a:pt x="229" y="17"/>
                  <a:pt x="239" y="8"/>
                  <a:pt x="252" y="8"/>
                </a:cubicBezTo>
                <a:cubicBezTo>
                  <a:pt x="264" y="8"/>
                  <a:pt x="275" y="17"/>
                  <a:pt x="278" y="28"/>
                </a:cubicBezTo>
                <a:cubicBezTo>
                  <a:pt x="278" y="30"/>
                  <a:pt x="278" y="32"/>
                  <a:pt x="278" y="33"/>
                </a:cubicBezTo>
                <a:cubicBezTo>
                  <a:pt x="278" y="34"/>
                  <a:pt x="278" y="34"/>
                  <a:pt x="278" y="35"/>
                </a:cubicBezTo>
                <a:close/>
                <a:moveTo>
                  <a:pt x="847" y="35"/>
                </a:moveTo>
                <a:cubicBezTo>
                  <a:pt x="847" y="49"/>
                  <a:pt x="835" y="61"/>
                  <a:pt x="820" y="61"/>
                </a:cubicBezTo>
                <a:cubicBezTo>
                  <a:pt x="806" y="61"/>
                  <a:pt x="794" y="49"/>
                  <a:pt x="794" y="35"/>
                </a:cubicBezTo>
                <a:cubicBezTo>
                  <a:pt x="794" y="34"/>
                  <a:pt x="794" y="34"/>
                  <a:pt x="794" y="33"/>
                </a:cubicBezTo>
                <a:cubicBezTo>
                  <a:pt x="794" y="32"/>
                  <a:pt x="794" y="30"/>
                  <a:pt x="795" y="28"/>
                </a:cubicBezTo>
                <a:cubicBezTo>
                  <a:pt x="797" y="17"/>
                  <a:pt x="808" y="8"/>
                  <a:pt x="820" y="8"/>
                </a:cubicBezTo>
                <a:cubicBezTo>
                  <a:pt x="833" y="8"/>
                  <a:pt x="843" y="17"/>
                  <a:pt x="846" y="28"/>
                </a:cubicBezTo>
                <a:cubicBezTo>
                  <a:pt x="847" y="30"/>
                  <a:pt x="847" y="32"/>
                  <a:pt x="847" y="33"/>
                </a:cubicBezTo>
                <a:cubicBezTo>
                  <a:pt x="847" y="34"/>
                  <a:pt x="847" y="34"/>
                  <a:pt x="847" y="35"/>
                </a:cubicBezTo>
                <a:close/>
                <a:moveTo>
                  <a:pt x="1361" y="37"/>
                </a:moveTo>
                <a:cubicBezTo>
                  <a:pt x="1361" y="52"/>
                  <a:pt x="1350" y="64"/>
                  <a:pt x="1335" y="64"/>
                </a:cubicBezTo>
                <a:cubicBezTo>
                  <a:pt x="1320" y="64"/>
                  <a:pt x="1308" y="52"/>
                  <a:pt x="1308" y="37"/>
                </a:cubicBezTo>
                <a:cubicBezTo>
                  <a:pt x="1308" y="36"/>
                  <a:pt x="1308" y="34"/>
                  <a:pt x="1308" y="33"/>
                </a:cubicBezTo>
                <a:cubicBezTo>
                  <a:pt x="1309" y="32"/>
                  <a:pt x="1309" y="30"/>
                  <a:pt x="1310" y="28"/>
                </a:cubicBezTo>
                <a:cubicBezTo>
                  <a:pt x="1313" y="18"/>
                  <a:pt x="1323" y="11"/>
                  <a:pt x="1335" y="11"/>
                </a:cubicBezTo>
                <a:cubicBezTo>
                  <a:pt x="1346" y="11"/>
                  <a:pt x="1356" y="18"/>
                  <a:pt x="1360" y="28"/>
                </a:cubicBezTo>
                <a:cubicBezTo>
                  <a:pt x="1360" y="30"/>
                  <a:pt x="1361" y="32"/>
                  <a:pt x="1361" y="33"/>
                </a:cubicBezTo>
                <a:cubicBezTo>
                  <a:pt x="1361" y="34"/>
                  <a:pt x="1361" y="36"/>
                  <a:pt x="1361" y="37"/>
                </a:cubicBezTo>
                <a:close/>
                <a:moveTo>
                  <a:pt x="1859" y="59"/>
                </a:moveTo>
                <a:cubicBezTo>
                  <a:pt x="1845" y="59"/>
                  <a:pt x="1833" y="48"/>
                  <a:pt x="1833" y="33"/>
                </a:cubicBezTo>
                <a:cubicBezTo>
                  <a:pt x="1833" y="33"/>
                  <a:pt x="1833" y="33"/>
                  <a:pt x="1833" y="32"/>
                </a:cubicBezTo>
                <a:cubicBezTo>
                  <a:pt x="1833" y="31"/>
                  <a:pt x="1833" y="30"/>
                  <a:pt x="1833" y="28"/>
                </a:cubicBezTo>
                <a:cubicBezTo>
                  <a:pt x="1835" y="16"/>
                  <a:pt x="1846" y="6"/>
                  <a:pt x="1859" y="6"/>
                </a:cubicBezTo>
                <a:cubicBezTo>
                  <a:pt x="1873" y="6"/>
                  <a:pt x="1884" y="16"/>
                  <a:pt x="1886" y="28"/>
                </a:cubicBezTo>
                <a:cubicBezTo>
                  <a:pt x="1886" y="30"/>
                  <a:pt x="1886" y="31"/>
                  <a:pt x="1886" y="32"/>
                </a:cubicBezTo>
                <a:cubicBezTo>
                  <a:pt x="1886" y="33"/>
                  <a:pt x="1886" y="33"/>
                  <a:pt x="1886" y="33"/>
                </a:cubicBezTo>
                <a:cubicBezTo>
                  <a:pt x="1885" y="48"/>
                  <a:pt x="1874" y="59"/>
                  <a:pt x="1859" y="59"/>
                </a:cubicBezTo>
                <a:close/>
              </a:path>
            </a:pathLst>
          </a:custGeom>
          <a:solidFill>
            <a:srgbClr val="BCBEC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Oval 33">
            <a:extLst>
              <a:ext uri="{FF2B5EF4-FFF2-40B4-BE49-F238E27FC236}">
                <a16:creationId xmlns:a16="http://schemas.microsoft.com/office/drawing/2014/main" id="{00D07260-AA26-0EB0-41F0-8DE4EF201D48}"/>
              </a:ext>
            </a:extLst>
          </p:cNvPr>
          <p:cNvSpPr>
            <a:spLocks noChangeArrowheads="1"/>
          </p:cNvSpPr>
          <p:nvPr/>
        </p:nvSpPr>
        <p:spPr bwMode="auto">
          <a:xfrm>
            <a:off x="2655225" y="6007751"/>
            <a:ext cx="165100" cy="165100"/>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9" name="Oval 34">
            <a:extLst>
              <a:ext uri="{FF2B5EF4-FFF2-40B4-BE49-F238E27FC236}">
                <a16:creationId xmlns:a16="http://schemas.microsoft.com/office/drawing/2014/main" id="{B3B82602-04FC-7A33-5E06-F1F32A2A09AF}"/>
              </a:ext>
            </a:extLst>
          </p:cNvPr>
          <p:cNvSpPr>
            <a:spLocks noChangeArrowheads="1"/>
          </p:cNvSpPr>
          <p:nvPr/>
        </p:nvSpPr>
        <p:spPr bwMode="auto">
          <a:xfrm>
            <a:off x="5066637" y="6007751"/>
            <a:ext cx="165100" cy="165100"/>
          </a:xfrm>
          <a:prstGeom prst="ellipse">
            <a:avLst/>
          </a:prstGeom>
          <a:solidFill>
            <a:schemeClr val="accent2"/>
          </a:solidFill>
          <a:ln>
            <a:noFill/>
          </a:ln>
        </p:spPr>
        <p:txBody>
          <a:bodyPr vert="horz" wrap="square" lIns="91440" tIns="45720" rIns="91440" bIns="45720" numCol="1" anchor="t" anchorCtr="0" compatLnSpc="1"/>
          <a:lstStyle/>
          <a:p>
            <a:endParaRPr lang="zh-CN" altLang="en-US"/>
          </a:p>
        </p:txBody>
      </p:sp>
      <p:sp>
        <p:nvSpPr>
          <p:cNvPr id="10" name="Oval 35">
            <a:extLst>
              <a:ext uri="{FF2B5EF4-FFF2-40B4-BE49-F238E27FC236}">
                <a16:creationId xmlns:a16="http://schemas.microsoft.com/office/drawing/2014/main" id="{DBFC2C5A-5DE6-4B88-594C-EF99F3D428A2}"/>
              </a:ext>
            </a:extLst>
          </p:cNvPr>
          <p:cNvSpPr>
            <a:spLocks noChangeArrowheads="1"/>
          </p:cNvSpPr>
          <p:nvPr/>
        </p:nvSpPr>
        <p:spPr bwMode="auto">
          <a:xfrm>
            <a:off x="8389275" y="6020451"/>
            <a:ext cx="165100" cy="165100"/>
          </a:xfrm>
          <a:prstGeom prst="ellipse">
            <a:avLst/>
          </a:prstGeom>
          <a:solidFill>
            <a:schemeClr val="accent3"/>
          </a:solidFill>
          <a:ln>
            <a:noFill/>
          </a:ln>
        </p:spPr>
        <p:txBody>
          <a:bodyPr vert="horz" wrap="square" lIns="91440" tIns="45720" rIns="91440" bIns="45720" numCol="1" anchor="t" anchorCtr="0" compatLnSpc="1"/>
          <a:lstStyle/>
          <a:p>
            <a:endParaRPr lang="zh-CN" altLang="en-US"/>
          </a:p>
        </p:txBody>
      </p:sp>
      <p:sp>
        <p:nvSpPr>
          <p:cNvPr id="11" name="Rectangle 38">
            <a:extLst>
              <a:ext uri="{FF2B5EF4-FFF2-40B4-BE49-F238E27FC236}">
                <a16:creationId xmlns:a16="http://schemas.microsoft.com/office/drawing/2014/main" id="{DFF8B2FA-2A07-1A04-92D0-1E797191FE2C}"/>
              </a:ext>
            </a:extLst>
          </p:cNvPr>
          <p:cNvSpPr>
            <a:spLocks noChangeArrowheads="1"/>
          </p:cNvSpPr>
          <p:nvPr/>
        </p:nvSpPr>
        <p:spPr bwMode="auto">
          <a:xfrm>
            <a:off x="8460712" y="5431488"/>
            <a:ext cx="25400" cy="538163"/>
          </a:xfrm>
          <a:prstGeom prst="rect">
            <a:avLst/>
          </a:prstGeom>
          <a:solidFill>
            <a:srgbClr val="BCBE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2" name="Rectangle 39">
            <a:extLst>
              <a:ext uri="{FF2B5EF4-FFF2-40B4-BE49-F238E27FC236}">
                <a16:creationId xmlns:a16="http://schemas.microsoft.com/office/drawing/2014/main" id="{D9DD11A2-0D71-71BD-211F-459BCF4F16BD}"/>
              </a:ext>
            </a:extLst>
          </p:cNvPr>
          <p:cNvSpPr>
            <a:spLocks noChangeArrowheads="1"/>
          </p:cNvSpPr>
          <p:nvPr/>
        </p:nvSpPr>
        <p:spPr bwMode="auto">
          <a:xfrm>
            <a:off x="5139662" y="5431488"/>
            <a:ext cx="20638" cy="538163"/>
          </a:xfrm>
          <a:prstGeom prst="rect">
            <a:avLst/>
          </a:prstGeom>
          <a:solidFill>
            <a:srgbClr val="BCBE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3" name="Rectangle 40">
            <a:extLst>
              <a:ext uri="{FF2B5EF4-FFF2-40B4-BE49-F238E27FC236}">
                <a16:creationId xmlns:a16="http://schemas.microsoft.com/office/drawing/2014/main" id="{399A0F92-1149-F63E-83DF-3573EF1F5FC6}"/>
              </a:ext>
            </a:extLst>
          </p:cNvPr>
          <p:cNvSpPr>
            <a:spLocks noChangeArrowheads="1"/>
          </p:cNvSpPr>
          <p:nvPr/>
        </p:nvSpPr>
        <p:spPr bwMode="auto">
          <a:xfrm>
            <a:off x="2726662" y="5431488"/>
            <a:ext cx="25400" cy="538163"/>
          </a:xfrm>
          <a:prstGeom prst="rect">
            <a:avLst/>
          </a:prstGeom>
          <a:solidFill>
            <a:srgbClr val="BCBE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 name="Rectangle 44">
            <a:extLst>
              <a:ext uri="{FF2B5EF4-FFF2-40B4-BE49-F238E27FC236}">
                <a16:creationId xmlns:a16="http://schemas.microsoft.com/office/drawing/2014/main" id="{21F40370-633E-64DD-EB0C-E2392342F66F}"/>
              </a:ext>
            </a:extLst>
          </p:cNvPr>
          <p:cNvSpPr>
            <a:spLocks noChangeArrowheads="1"/>
          </p:cNvSpPr>
          <p:nvPr/>
        </p:nvSpPr>
        <p:spPr bwMode="auto">
          <a:xfrm>
            <a:off x="7314537" y="4921901"/>
            <a:ext cx="25400" cy="42863"/>
          </a:xfrm>
          <a:prstGeom prst="rect">
            <a:avLst/>
          </a:prstGeom>
          <a:solidFill>
            <a:srgbClr val="BCBE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5" name="Freeform 45">
            <a:extLst>
              <a:ext uri="{FF2B5EF4-FFF2-40B4-BE49-F238E27FC236}">
                <a16:creationId xmlns:a16="http://schemas.microsoft.com/office/drawing/2014/main" id="{AD1DDE1D-8980-0016-8D4C-0B2762A59798}"/>
              </a:ext>
            </a:extLst>
          </p:cNvPr>
          <p:cNvSpPr>
            <a:spLocks noEditPoints="1"/>
          </p:cNvSpPr>
          <p:nvPr/>
        </p:nvSpPr>
        <p:spPr bwMode="auto">
          <a:xfrm>
            <a:off x="8457537" y="4361513"/>
            <a:ext cx="25400" cy="644525"/>
          </a:xfrm>
          <a:custGeom>
            <a:avLst/>
            <a:gdLst>
              <a:gd name="T0" fmla="*/ 16 w 16"/>
              <a:gd name="T1" fmla="*/ 406 h 406"/>
              <a:gd name="T2" fmla="*/ 0 w 16"/>
              <a:gd name="T3" fmla="*/ 406 h 406"/>
              <a:gd name="T4" fmla="*/ 0 w 16"/>
              <a:gd name="T5" fmla="*/ 347 h 406"/>
              <a:gd name="T6" fmla="*/ 16 w 16"/>
              <a:gd name="T7" fmla="*/ 347 h 406"/>
              <a:gd name="T8" fmla="*/ 16 w 16"/>
              <a:gd name="T9" fmla="*/ 406 h 406"/>
              <a:gd name="T10" fmla="*/ 16 w 16"/>
              <a:gd name="T11" fmla="*/ 288 h 406"/>
              <a:gd name="T12" fmla="*/ 0 w 16"/>
              <a:gd name="T13" fmla="*/ 288 h 406"/>
              <a:gd name="T14" fmla="*/ 0 w 16"/>
              <a:gd name="T15" fmla="*/ 232 h 406"/>
              <a:gd name="T16" fmla="*/ 16 w 16"/>
              <a:gd name="T17" fmla="*/ 232 h 406"/>
              <a:gd name="T18" fmla="*/ 16 w 16"/>
              <a:gd name="T19" fmla="*/ 288 h 406"/>
              <a:gd name="T20" fmla="*/ 16 w 16"/>
              <a:gd name="T21" fmla="*/ 174 h 406"/>
              <a:gd name="T22" fmla="*/ 0 w 16"/>
              <a:gd name="T23" fmla="*/ 174 h 406"/>
              <a:gd name="T24" fmla="*/ 0 w 16"/>
              <a:gd name="T25" fmla="*/ 115 h 406"/>
              <a:gd name="T26" fmla="*/ 16 w 16"/>
              <a:gd name="T27" fmla="*/ 115 h 406"/>
              <a:gd name="T28" fmla="*/ 16 w 16"/>
              <a:gd name="T29" fmla="*/ 174 h 406"/>
              <a:gd name="T30" fmla="*/ 16 w 16"/>
              <a:gd name="T31" fmla="*/ 59 h 406"/>
              <a:gd name="T32" fmla="*/ 0 w 16"/>
              <a:gd name="T33" fmla="*/ 59 h 406"/>
              <a:gd name="T34" fmla="*/ 0 w 16"/>
              <a:gd name="T35" fmla="*/ 0 h 406"/>
              <a:gd name="T36" fmla="*/ 16 w 16"/>
              <a:gd name="T37" fmla="*/ 0 h 406"/>
              <a:gd name="T38" fmla="*/ 16 w 16"/>
              <a:gd name="T39" fmla="*/ 59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 h="406">
                <a:moveTo>
                  <a:pt x="16" y="406"/>
                </a:moveTo>
                <a:lnTo>
                  <a:pt x="0" y="406"/>
                </a:lnTo>
                <a:lnTo>
                  <a:pt x="0" y="347"/>
                </a:lnTo>
                <a:lnTo>
                  <a:pt x="16" y="347"/>
                </a:lnTo>
                <a:lnTo>
                  <a:pt x="16" y="406"/>
                </a:lnTo>
                <a:close/>
                <a:moveTo>
                  <a:pt x="16" y="288"/>
                </a:moveTo>
                <a:lnTo>
                  <a:pt x="0" y="288"/>
                </a:lnTo>
                <a:lnTo>
                  <a:pt x="0" y="232"/>
                </a:lnTo>
                <a:lnTo>
                  <a:pt x="16" y="232"/>
                </a:lnTo>
                <a:lnTo>
                  <a:pt x="16" y="288"/>
                </a:lnTo>
                <a:close/>
                <a:moveTo>
                  <a:pt x="16" y="174"/>
                </a:moveTo>
                <a:lnTo>
                  <a:pt x="0" y="174"/>
                </a:lnTo>
                <a:lnTo>
                  <a:pt x="0" y="115"/>
                </a:lnTo>
                <a:lnTo>
                  <a:pt x="16" y="115"/>
                </a:lnTo>
                <a:lnTo>
                  <a:pt x="16" y="174"/>
                </a:lnTo>
                <a:close/>
                <a:moveTo>
                  <a:pt x="16" y="59"/>
                </a:moveTo>
                <a:lnTo>
                  <a:pt x="0" y="59"/>
                </a:lnTo>
                <a:lnTo>
                  <a:pt x="0" y="0"/>
                </a:lnTo>
                <a:lnTo>
                  <a:pt x="16" y="0"/>
                </a:lnTo>
                <a:lnTo>
                  <a:pt x="16" y="59"/>
                </a:lnTo>
                <a:close/>
              </a:path>
            </a:pathLst>
          </a:custGeom>
          <a:solidFill>
            <a:srgbClr val="BCBEC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Rectangle 47">
            <a:extLst>
              <a:ext uri="{FF2B5EF4-FFF2-40B4-BE49-F238E27FC236}">
                <a16:creationId xmlns:a16="http://schemas.microsoft.com/office/drawing/2014/main" id="{9FA3B5BC-ACE3-5549-3BDD-0F5E4170C050}"/>
              </a:ext>
            </a:extLst>
          </p:cNvPr>
          <p:cNvSpPr>
            <a:spLocks noChangeArrowheads="1"/>
          </p:cNvSpPr>
          <p:nvPr/>
        </p:nvSpPr>
        <p:spPr bwMode="auto">
          <a:xfrm>
            <a:off x="5126962" y="5056838"/>
            <a:ext cx="20638" cy="42863"/>
          </a:xfrm>
          <a:prstGeom prst="rect">
            <a:avLst/>
          </a:prstGeom>
          <a:solidFill>
            <a:srgbClr val="BCBE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7" name="Freeform 48">
            <a:extLst>
              <a:ext uri="{FF2B5EF4-FFF2-40B4-BE49-F238E27FC236}">
                <a16:creationId xmlns:a16="http://schemas.microsoft.com/office/drawing/2014/main" id="{29684931-01AE-7133-0696-6964721AEA11}"/>
              </a:ext>
            </a:extLst>
          </p:cNvPr>
          <p:cNvSpPr>
            <a:spLocks noEditPoints="1"/>
          </p:cNvSpPr>
          <p:nvPr/>
        </p:nvSpPr>
        <p:spPr bwMode="auto">
          <a:xfrm>
            <a:off x="5126962" y="4701238"/>
            <a:ext cx="20638" cy="266700"/>
          </a:xfrm>
          <a:custGeom>
            <a:avLst/>
            <a:gdLst>
              <a:gd name="T0" fmla="*/ 13 w 13"/>
              <a:gd name="T1" fmla="*/ 168 h 168"/>
              <a:gd name="T2" fmla="*/ 0 w 13"/>
              <a:gd name="T3" fmla="*/ 168 h 168"/>
              <a:gd name="T4" fmla="*/ 0 w 13"/>
              <a:gd name="T5" fmla="*/ 112 h 168"/>
              <a:gd name="T6" fmla="*/ 13 w 13"/>
              <a:gd name="T7" fmla="*/ 112 h 168"/>
              <a:gd name="T8" fmla="*/ 13 w 13"/>
              <a:gd name="T9" fmla="*/ 168 h 168"/>
              <a:gd name="T10" fmla="*/ 13 w 13"/>
              <a:gd name="T11" fmla="*/ 56 h 168"/>
              <a:gd name="T12" fmla="*/ 0 w 13"/>
              <a:gd name="T13" fmla="*/ 56 h 168"/>
              <a:gd name="T14" fmla="*/ 0 w 13"/>
              <a:gd name="T15" fmla="*/ 0 h 168"/>
              <a:gd name="T16" fmla="*/ 13 w 13"/>
              <a:gd name="T17" fmla="*/ 0 h 168"/>
              <a:gd name="T18" fmla="*/ 13 w 13"/>
              <a:gd name="T19" fmla="*/ 56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168">
                <a:moveTo>
                  <a:pt x="13" y="168"/>
                </a:moveTo>
                <a:lnTo>
                  <a:pt x="0" y="168"/>
                </a:lnTo>
                <a:lnTo>
                  <a:pt x="0" y="112"/>
                </a:lnTo>
                <a:lnTo>
                  <a:pt x="13" y="112"/>
                </a:lnTo>
                <a:lnTo>
                  <a:pt x="13" y="168"/>
                </a:lnTo>
                <a:close/>
                <a:moveTo>
                  <a:pt x="13" y="56"/>
                </a:moveTo>
                <a:lnTo>
                  <a:pt x="0" y="56"/>
                </a:lnTo>
                <a:lnTo>
                  <a:pt x="0" y="0"/>
                </a:lnTo>
                <a:lnTo>
                  <a:pt x="13" y="0"/>
                </a:lnTo>
                <a:lnTo>
                  <a:pt x="13" y="56"/>
                </a:lnTo>
                <a:close/>
              </a:path>
            </a:pathLst>
          </a:custGeom>
          <a:solidFill>
            <a:srgbClr val="BCBEC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Rectangle 50">
            <a:extLst>
              <a:ext uri="{FF2B5EF4-FFF2-40B4-BE49-F238E27FC236}">
                <a16:creationId xmlns:a16="http://schemas.microsoft.com/office/drawing/2014/main" id="{62BDA6CC-34A9-9200-B5C4-91275E14696F}"/>
              </a:ext>
            </a:extLst>
          </p:cNvPr>
          <p:cNvSpPr>
            <a:spLocks noChangeArrowheads="1"/>
          </p:cNvSpPr>
          <p:nvPr/>
        </p:nvSpPr>
        <p:spPr bwMode="auto">
          <a:xfrm>
            <a:off x="2726662" y="5193363"/>
            <a:ext cx="22225" cy="42863"/>
          </a:xfrm>
          <a:prstGeom prst="rect">
            <a:avLst/>
          </a:prstGeom>
          <a:solidFill>
            <a:srgbClr val="BCBE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nvGrpSpPr>
          <p:cNvPr id="19" name="组合 18">
            <a:extLst>
              <a:ext uri="{FF2B5EF4-FFF2-40B4-BE49-F238E27FC236}">
                <a16:creationId xmlns:a16="http://schemas.microsoft.com/office/drawing/2014/main" id="{90C556E8-DAFB-8C48-8D38-AE38E60AB394}"/>
              </a:ext>
            </a:extLst>
          </p:cNvPr>
          <p:cNvGrpSpPr/>
          <p:nvPr/>
        </p:nvGrpSpPr>
        <p:grpSpPr>
          <a:xfrm>
            <a:off x="2502824" y="2740002"/>
            <a:ext cx="466726" cy="573088"/>
            <a:chOff x="2114550" y="2779713"/>
            <a:chExt cx="466726" cy="573088"/>
          </a:xfrm>
          <a:solidFill>
            <a:schemeClr val="accent1"/>
          </a:solidFill>
        </p:grpSpPr>
        <p:sp>
          <p:nvSpPr>
            <p:cNvPr id="20" name="Freeform 53">
              <a:extLst>
                <a:ext uri="{FF2B5EF4-FFF2-40B4-BE49-F238E27FC236}">
                  <a16:creationId xmlns:a16="http://schemas.microsoft.com/office/drawing/2014/main" id="{407BEC99-6375-C379-8FEC-7D62FD493B8F}"/>
                </a:ext>
              </a:extLst>
            </p:cNvPr>
            <p:cNvSpPr>
              <a:spLocks noEditPoints="1"/>
            </p:cNvSpPr>
            <p:nvPr/>
          </p:nvSpPr>
          <p:spPr bwMode="auto">
            <a:xfrm>
              <a:off x="2114550" y="2779713"/>
              <a:ext cx="423863" cy="573088"/>
            </a:xfrm>
            <a:custGeom>
              <a:avLst/>
              <a:gdLst>
                <a:gd name="T0" fmla="*/ 86 w 100"/>
                <a:gd name="T1" fmla="*/ 131 h 135"/>
                <a:gd name="T2" fmla="*/ 4 w 100"/>
                <a:gd name="T3" fmla="*/ 131 h 135"/>
                <a:gd name="T4" fmla="*/ 4 w 100"/>
                <a:gd name="T5" fmla="*/ 4 h 135"/>
                <a:gd name="T6" fmla="*/ 72 w 100"/>
                <a:gd name="T7" fmla="*/ 4 h 135"/>
                <a:gd name="T8" fmla="*/ 72 w 100"/>
                <a:gd name="T9" fmla="*/ 27 h 135"/>
                <a:gd name="T10" fmla="*/ 74 w 100"/>
                <a:gd name="T11" fmla="*/ 29 h 135"/>
                <a:gd name="T12" fmla="*/ 96 w 100"/>
                <a:gd name="T13" fmla="*/ 29 h 135"/>
                <a:gd name="T14" fmla="*/ 96 w 100"/>
                <a:gd name="T15" fmla="*/ 99 h 135"/>
                <a:gd name="T16" fmla="*/ 98 w 100"/>
                <a:gd name="T17" fmla="*/ 101 h 135"/>
                <a:gd name="T18" fmla="*/ 100 w 100"/>
                <a:gd name="T19" fmla="*/ 99 h 135"/>
                <a:gd name="T20" fmla="*/ 100 w 100"/>
                <a:gd name="T21" fmla="*/ 27 h 135"/>
                <a:gd name="T22" fmla="*/ 100 w 100"/>
                <a:gd name="T23" fmla="*/ 26 h 135"/>
                <a:gd name="T24" fmla="*/ 99 w 100"/>
                <a:gd name="T25" fmla="*/ 24 h 135"/>
                <a:gd name="T26" fmla="*/ 75 w 100"/>
                <a:gd name="T27" fmla="*/ 1 h 135"/>
                <a:gd name="T28" fmla="*/ 75 w 100"/>
                <a:gd name="T29" fmla="*/ 0 h 135"/>
                <a:gd name="T30" fmla="*/ 74 w 100"/>
                <a:gd name="T31" fmla="*/ 0 h 135"/>
                <a:gd name="T32" fmla="*/ 74 w 100"/>
                <a:gd name="T33" fmla="*/ 0 h 135"/>
                <a:gd name="T34" fmla="*/ 2 w 100"/>
                <a:gd name="T35" fmla="*/ 0 h 135"/>
                <a:gd name="T36" fmla="*/ 0 w 100"/>
                <a:gd name="T37" fmla="*/ 2 h 135"/>
                <a:gd name="T38" fmla="*/ 0 w 100"/>
                <a:gd name="T39" fmla="*/ 133 h 135"/>
                <a:gd name="T40" fmla="*/ 2 w 100"/>
                <a:gd name="T41" fmla="*/ 135 h 135"/>
                <a:gd name="T42" fmla="*/ 86 w 100"/>
                <a:gd name="T43" fmla="*/ 135 h 135"/>
                <a:gd name="T44" fmla="*/ 88 w 100"/>
                <a:gd name="T45" fmla="*/ 133 h 135"/>
                <a:gd name="T46" fmla="*/ 86 w 100"/>
                <a:gd name="T47" fmla="*/ 131 h 135"/>
                <a:gd name="T48" fmla="*/ 76 w 100"/>
                <a:gd name="T49" fmla="*/ 25 h 135"/>
                <a:gd name="T50" fmla="*/ 76 w 100"/>
                <a:gd name="T51" fmla="*/ 7 h 135"/>
                <a:gd name="T52" fmla="*/ 94 w 100"/>
                <a:gd name="T53" fmla="*/ 25 h 135"/>
                <a:gd name="T54" fmla="*/ 76 w 100"/>
                <a:gd name="T55" fmla="*/ 2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0" h="135">
                  <a:moveTo>
                    <a:pt x="86" y="131"/>
                  </a:moveTo>
                  <a:cubicBezTo>
                    <a:pt x="4" y="131"/>
                    <a:pt x="4" y="131"/>
                    <a:pt x="4" y="131"/>
                  </a:cubicBezTo>
                  <a:cubicBezTo>
                    <a:pt x="4" y="4"/>
                    <a:pt x="4" y="4"/>
                    <a:pt x="4" y="4"/>
                  </a:cubicBezTo>
                  <a:cubicBezTo>
                    <a:pt x="72" y="4"/>
                    <a:pt x="72" y="4"/>
                    <a:pt x="72" y="4"/>
                  </a:cubicBezTo>
                  <a:cubicBezTo>
                    <a:pt x="72" y="27"/>
                    <a:pt x="72" y="27"/>
                    <a:pt x="72" y="27"/>
                  </a:cubicBezTo>
                  <a:cubicBezTo>
                    <a:pt x="72" y="28"/>
                    <a:pt x="73" y="29"/>
                    <a:pt x="74" y="29"/>
                  </a:cubicBezTo>
                  <a:cubicBezTo>
                    <a:pt x="96" y="29"/>
                    <a:pt x="96" y="29"/>
                    <a:pt x="96" y="29"/>
                  </a:cubicBezTo>
                  <a:cubicBezTo>
                    <a:pt x="96" y="99"/>
                    <a:pt x="96" y="99"/>
                    <a:pt x="96" y="99"/>
                  </a:cubicBezTo>
                  <a:cubicBezTo>
                    <a:pt x="96" y="100"/>
                    <a:pt x="96" y="101"/>
                    <a:pt x="98" y="101"/>
                  </a:cubicBezTo>
                  <a:cubicBezTo>
                    <a:pt x="99" y="101"/>
                    <a:pt x="100" y="100"/>
                    <a:pt x="100" y="99"/>
                  </a:cubicBezTo>
                  <a:cubicBezTo>
                    <a:pt x="100" y="27"/>
                    <a:pt x="100" y="27"/>
                    <a:pt x="100" y="27"/>
                  </a:cubicBezTo>
                  <a:cubicBezTo>
                    <a:pt x="100" y="26"/>
                    <a:pt x="100" y="26"/>
                    <a:pt x="100" y="26"/>
                  </a:cubicBezTo>
                  <a:cubicBezTo>
                    <a:pt x="100" y="25"/>
                    <a:pt x="99" y="25"/>
                    <a:pt x="99" y="24"/>
                  </a:cubicBezTo>
                  <a:cubicBezTo>
                    <a:pt x="75" y="1"/>
                    <a:pt x="75" y="1"/>
                    <a:pt x="75" y="1"/>
                  </a:cubicBezTo>
                  <a:cubicBezTo>
                    <a:pt x="75" y="1"/>
                    <a:pt x="75" y="0"/>
                    <a:pt x="75" y="0"/>
                  </a:cubicBezTo>
                  <a:cubicBezTo>
                    <a:pt x="74" y="0"/>
                    <a:pt x="74" y="0"/>
                    <a:pt x="74" y="0"/>
                  </a:cubicBezTo>
                  <a:cubicBezTo>
                    <a:pt x="74" y="0"/>
                    <a:pt x="74" y="0"/>
                    <a:pt x="74" y="0"/>
                  </a:cubicBezTo>
                  <a:cubicBezTo>
                    <a:pt x="2" y="0"/>
                    <a:pt x="2" y="0"/>
                    <a:pt x="2" y="0"/>
                  </a:cubicBezTo>
                  <a:cubicBezTo>
                    <a:pt x="1" y="0"/>
                    <a:pt x="0" y="1"/>
                    <a:pt x="0" y="2"/>
                  </a:cubicBezTo>
                  <a:cubicBezTo>
                    <a:pt x="0" y="133"/>
                    <a:pt x="0" y="133"/>
                    <a:pt x="0" y="133"/>
                  </a:cubicBezTo>
                  <a:cubicBezTo>
                    <a:pt x="0" y="135"/>
                    <a:pt x="1" y="135"/>
                    <a:pt x="2" y="135"/>
                  </a:cubicBezTo>
                  <a:cubicBezTo>
                    <a:pt x="86" y="135"/>
                    <a:pt x="86" y="135"/>
                    <a:pt x="86" y="135"/>
                  </a:cubicBezTo>
                  <a:cubicBezTo>
                    <a:pt x="87" y="135"/>
                    <a:pt x="88" y="135"/>
                    <a:pt x="88" y="133"/>
                  </a:cubicBezTo>
                  <a:cubicBezTo>
                    <a:pt x="88" y="132"/>
                    <a:pt x="87" y="131"/>
                    <a:pt x="86" y="131"/>
                  </a:cubicBezTo>
                  <a:close/>
                  <a:moveTo>
                    <a:pt x="76" y="25"/>
                  </a:moveTo>
                  <a:cubicBezTo>
                    <a:pt x="76" y="7"/>
                    <a:pt x="76" y="7"/>
                    <a:pt x="76" y="7"/>
                  </a:cubicBezTo>
                  <a:cubicBezTo>
                    <a:pt x="94" y="25"/>
                    <a:pt x="94" y="25"/>
                    <a:pt x="94" y="25"/>
                  </a:cubicBezTo>
                  <a:lnTo>
                    <a:pt x="76" y="2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54">
              <a:extLst>
                <a:ext uri="{FF2B5EF4-FFF2-40B4-BE49-F238E27FC236}">
                  <a16:creationId xmlns:a16="http://schemas.microsoft.com/office/drawing/2014/main" id="{435A4668-49D3-F5DC-DDB0-8DB00F2EF9EC}"/>
                </a:ext>
              </a:extLst>
            </p:cNvPr>
            <p:cNvSpPr/>
            <p:nvPr/>
          </p:nvSpPr>
          <p:spPr bwMode="auto">
            <a:xfrm>
              <a:off x="2195513" y="2860675"/>
              <a:ext cx="174625" cy="17463"/>
            </a:xfrm>
            <a:custGeom>
              <a:avLst/>
              <a:gdLst>
                <a:gd name="T0" fmla="*/ 2 w 41"/>
                <a:gd name="T1" fmla="*/ 4 h 4"/>
                <a:gd name="T2" fmla="*/ 39 w 41"/>
                <a:gd name="T3" fmla="*/ 4 h 4"/>
                <a:gd name="T4" fmla="*/ 41 w 41"/>
                <a:gd name="T5" fmla="*/ 2 h 4"/>
                <a:gd name="T6" fmla="*/ 39 w 41"/>
                <a:gd name="T7" fmla="*/ 0 h 4"/>
                <a:gd name="T8" fmla="*/ 2 w 41"/>
                <a:gd name="T9" fmla="*/ 0 h 4"/>
                <a:gd name="T10" fmla="*/ 0 w 41"/>
                <a:gd name="T11" fmla="*/ 2 h 4"/>
                <a:gd name="T12" fmla="*/ 2 w 41"/>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41" h="4">
                  <a:moveTo>
                    <a:pt x="2" y="4"/>
                  </a:moveTo>
                  <a:cubicBezTo>
                    <a:pt x="39" y="4"/>
                    <a:pt x="39" y="4"/>
                    <a:pt x="39" y="4"/>
                  </a:cubicBezTo>
                  <a:cubicBezTo>
                    <a:pt x="40" y="4"/>
                    <a:pt x="41" y="3"/>
                    <a:pt x="41" y="2"/>
                  </a:cubicBezTo>
                  <a:cubicBezTo>
                    <a:pt x="41" y="1"/>
                    <a:pt x="40" y="0"/>
                    <a:pt x="39"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55">
              <a:extLst>
                <a:ext uri="{FF2B5EF4-FFF2-40B4-BE49-F238E27FC236}">
                  <a16:creationId xmlns:a16="http://schemas.microsoft.com/office/drawing/2014/main" id="{8B9C2F8E-A7CC-0C6A-0C9A-7E8F9BA0D920}"/>
                </a:ext>
              </a:extLst>
            </p:cNvPr>
            <p:cNvSpPr/>
            <p:nvPr/>
          </p:nvSpPr>
          <p:spPr bwMode="auto">
            <a:xfrm>
              <a:off x="2195513" y="2946400"/>
              <a:ext cx="127000" cy="15875"/>
            </a:xfrm>
            <a:custGeom>
              <a:avLst/>
              <a:gdLst>
                <a:gd name="T0" fmla="*/ 2 w 30"/>
                <a:gd name="T1" fmla="*/ 4 h 4"/>
                <a:gd name="T2" fmla="*/ 28 w 30"/>
                <a:gd name="T3" fmla="*/ 4 h 4"/>
                <a:gd name="T4" fmla="*/ 30 w 30"/>
                <a:gd name="T5" fmla="*/ 2 h 4"/>
                <a:gd name="T6" fmla="*/ 28 w 30"/>
                <a:gd name="T7" fmla="*/ 0 h 4"/>
                <a:gd name="T8" fmla="*/ 2 w 30"/>
                <a:gd name="T9" fmla="*/ 0 h 4"/>
                <a:gd name="T10" fmla="*/ 0 w 30"/>
                <a:gd name="T11" fmla="*/ 2 h 4"/>
                <a:gd name="T12" fmla="*/ 2 w 3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30" h="4">
                  <a:moveTo>
                    <a:pt x="2" y="4"/>
                  </a:moveTo>
                  <a:cubicBezTo>
                    <a:pt x="28" y="4"/>
                    <a:pt x="28" y="4"/>
                    <a:pt x="28" y="4"/>
                  </a:cubicBezTo>
                  <a:cubicBezTo>
                    <a:pt x="29" y="4"/>
                    <a:pt x="30" y="3"/>
                    <a:pt x="30" y="2"/>
                  </a:cubicBezTo>
                  <a:cubicBezTo>
                    <a:pt x="30" y="1"/>
                    <a:pt x="29" y="0"/>
                    <a:pt x="28"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56">
              <a:extLst>
                <a:ext uri="{FF2B5EF4-FFF2-40B4-BE49-F238E27FC236}">
                  <a16:creationId xmlns:a16="http://schemas.microsoft.com/office/drawing/2014/main" id="{EFF6A6D9-A8D4-E46B-D16F-935D14E65F8C}"/>
                </a:ext>
              </a:extLst>
            </p:cNvPr>
            <p:cNvSpPr/>
            <p:nvPr/>
          </p:nvSpPr>
          <p:spPr bwMode="auto">
            <a:xfrm>
              <a:off x="2200275" y="3025775"/>
              <a:ext cx="236538" cy="17463"/>
            </a:xfrm>
            <a:custGeom>
              <a:avLst/>
              <a:gdLst>
                <a:gd name="T0" fmla="*/ 56 w 56"/>
                <a:gd name="T1" fmla="*/ 2 h 4"/>
                <a:gd name="T2" fmla="*/ 54 w 56"/>
                <a:gd name="T3" fmla="*/ 0 h 4"/>
                <a:gd name="T4" fmla="*/ 2 w 56"/>
                <a:gd name="T5" fmla="*/ 0 h 4"/>
                <a:gd name="T6" fmla="*/ 0 w 56"/>
                <a:gd name="T7" fmla="*/ 2 h 4"/>
                <a:gd name="T8" fmla="*/ 2 w 56"/>
                <a:gd name="T9" fmla="*/ 4 h 4"/>
                <a:gd name="T10" fmla="*/ 54 w 56"/>
                <a:gd name="T11" fmla="*/ 4 h 4"/>
                <a:gd name="T12" fmla="*/ 56 w 56"/>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56" h="4">
                  <a:moveTo>
                    <a:pt x="56" y="2"/>
                  </a:moveTo>
                  <a:cubicBezTo>
                    <a:pt x="56" y="1"/>
                    <a:pt x="55" y="0"/>
                    <a:pt x="54" y="0"/>
                  </a:cubicBezTo>
                  <a:cubicBezTo>
                    <a:pt x="2" y="0"/>
                    <a:pt x="2" y="0"/>
                    <a:pt x="2" y="0"/>
                  </a:cubicBezTo>
                  <a:cubicBezTo>
                    <a:pt x="1" y="0"/>
                    <a:pt x="0" y="1"/>
                    <a:pt x="0" y="2"/>
                  </a:cubicBezTo>
                  <a:cubicBezTo>
                    <a:pt x="0" y="3"/>
                    <a:pt x="1" y="4"/>
                    <a:pt x="2" y="4"/>
                  </a:cubicBezTo>
                  <a:cubicBezTo>
                    <a:pt x="54" y="4"/>
                    <a:pt x="54" y="4"/>
                    <a:pt x="54" y="4"/>
                  </a:cubicBezTo>
                  <a:cubicBezTo>
                    <a:pt x="55" y="4"/>
                    <a:pt x="56" y="3"/>
                    <a:pt x="56"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57">
              <a:extLst>
                <a:ext uri="{FF2B5EF4-FFF2-40B4-BE49-F238E27FC236}">
                  <a16:creationId xmlns:a16="http://schemas.microsoft.com/office/drawing/2014/main" id="{C884B4F8-C464-60B7-045F-F7091C94E452}"/>
                </a:ext>
              </a:extLst>
            </p:cNvPr>
            <p:cNvSpPr/>
            <p:nvPr/>
          </p:nvSpPr>
          <p:spPr bwMode="auto">
            <a:xfrm>
              <a:off x="2195513" y="3111500"/>
              <a:ext cx="127000" cy="15875"/>
            </a:xfrm>
            <a:custGeom>
              <a:avLst/>
              <a:gdLst>
                <a:gd name="T0" fmla="*/ 2 w 30"/>
                <a:gd name="T1" fmla="*/ 4 h 4"/>
                <a:gd name="T2" fmla="*/ 28 w 30"/>
                <a:gd name="T3" fmla="*/ 4 h 4"/>
                <a:gd name="T4" fmla="*/ 30 w 30"/>
                <a:gd name="T5" fmla="*/ 2 h 4"/>
                <a:gd name="T6" fmla="*/ 28 w 30"/>
                <a:gd name="T7" fmla="*/ 0 h 4"/>
                <a:gd name="T8" fmla="*/ 2 w 30"/>
                <a:gd name="T9" fmla="*/ 0 h 4"/>
                <a:gd name="T10" fmla="*/ 0 w 30"/>
                <a:gd name="T11" fmla="*/ 2 h 4"/>
                <a:gd name="T12" fmla="*/ 2 w 3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30" h="4">
                  <a:moveTo>
                    <a:pt x="2" y="4"/>
                  </a:moveTo>
                  <a:cubicBezTo>
                    <a:pt x="28" y="4"/>
                    <a:pt x="28" y="4"/>
                    <a:pt x="28" y="4"/>
                  </a:cubicBezTo>
                  <a:cubicBezTo>
                    <a:pt x="29" y="4"/>
                    <a:pt x="30" y="3"/>
                    <a:pt x="30" y="2"/>
                  </a:cubicBezTo>
                  <a:cubicBezTo>
                    <a:pt x="30" y="1"/>
                    <a:pt x="29" y="0"/>
                    <a:pt x="28"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58">
              <a:extLst>
                <a:ext uri="{FF2B5EF4-FFF2-40B4-BE49-F238E27FC236}">
                  <a16:creationId xmlns:a16="http://schemas.microsoft.com/office/drawing/2014/main" id="{3EDAB623-4E6C-23EA-FF14-039902C022EA}"/>
                </a:ext>
              </a:extLst>
            </p:cNvPr>
            <p:cNvSpPr/>
            <p:nvPr/>
          </p:nvSpPr>
          <p:spPr bwMode="auto">
            <a:xfrm>
              <a:off x="2200275" y="3187700"/>
              <a:ext cx="207963" cy="17463"/>
            </a:xfrm>
            <a:custGeom>
              <a:avLst/>
              <a:gdLst>
                <a:gd name="T0" fmla="*/ 49 w 49"/>
                <a:gd name="T1" fmla="*/ 2 h 4"/>
                <a:gd name="T2" fmla="*/ 47 w 49"/>
                <a:gd name="T3" fmla="*/ 0 h 4"/>
                <a:gd name="T4" fmla="*/ 2 w 49"/>
                <a:gd name="T5" fmla="*/ 0 h 4"/>
                <a:gd name="T6" fmla="*/ 0 w 49"/>
                <a:gd name="T7" fmla="*/ 2 h 4"/>
                <a:gd name="T8" fmla="*/ 2 w 49"/>
                <a:gd name="T9" fmla="*/ 4 h 4"/>
                <a:gd name="T10" fmla="*/ 47 w 49"/>
                <a:gd name="T11" fmla="*/ 4 h 4"/>
                <a:gd name="T12" fmla="*/ 49 w 49"/>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49" h="4">
                  <a:moveTo>
                    <a:pt x="49" y="2"/>
                  </a:moveTo>
                  <a:cubicBezTo>
                    <a:pt x="49" y="1"/>
                    <a:pt x="48" y="0"/>
                    <a:pt x="47" y="0"/>
                  </a:cubicBezTo>
                  <a:cubicBezTo>
                    <a:pt x="2" y="0"/>
                    <a:pt x="2" y="0"/>
                    <a:pt x="2" y="0"/>
                  </a:cubicBezTo>
                  <a:cubicBezTo>
                    <a:pt x="1" y="0"/>
                    <a:pt x="0" y="1"/>
                    <a:pt x="0" y="2"/>
                  </a:cubicBezTo>
                  <a:cubicBezTo>
                    <a:pt x="0" y="4"/>
                    <a:pt x="1" y="4"/>
                    <a:pt x="2" y="4"/>
                  </a:cubicBezTo>
                  <a:cubicBezTo>
                    <a:pt x="47" y="4"/>
                    <a:pt x="47" y="4"/>
                    <a:pt x="47" y="4"/>
                  </a:cubicBezTo>
                  <a:cubicBezTo>
                    <a:pt x="48" y="4"/>
                    <a:pt x="49" y="4"/>
                    <a:pt x="49"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59">
              <a:extLst>
                <a:ext uri="{FF2B5EF4-FFF2-40B4-BE49-F238E27FC236}">
                  <a16:creationId xmlns:a16="http://schemas.microsoft.com/office/drawing/2014/main" id="{E499DB92-C664-3D64-6C24-3E7EE162CCA9}"/>
                </a:ext>
              </a:extLst>
            </p:cNvPr>
            <p:cNvSpPr/>
            <p:nvPr/>
          </p:nvSpPr>
          <p:spPr bwMode="auto">
            <a:xfrm>
              <a:off x="2195513" y="3268663"/>
              <a:ext cx="73025" cy="15875"/>
            </a:xfrm>
            <a:custGeom>
              <a:avLst/>
              <a:gdLst>
                <a:gd name="T0" fmla="*/ 2 w 17"/>
                <a:gd name="T1" fmla="*/ 0 h 4"/>
                <a:gd name="T2" fmla="*/ 0 w 17"/>
                <a:gd name="T3" fmla="*/ 2 h 4"/>
                <a:gd name="T4" fmla="*/ 2 w 17"/>
                <a:gd name="T5" fmla="*/ 4 h 4"/>
                <a:gd name="T6" fmla="*/ 15 w 17"/>
                <a:gd name="T7" fmla="*/ 4 h 4"/>
                <a:gd name="T8" fmla="*/ 17 w 17"/>
                <a:gd name="T9" fmla="*/ 2 h 4"/>
                <a:gd name="T10" fmla="*/ 15 w 17"/>
                <a:gd name="T11" fmla="*/ 0 h 4"/>
                <a:gd name="T12" fmla="*/ 2 w 17"/>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17" h="4">
                  <a:moveTo>
                    <a:pt x="2" y="0"/>
                  </a:moveTo>
                  <a:cubicBezTo>
                    <a:pt x="1" y="0"/>
                    <a:pt x="0" y="1"/>
                    <a:pt x="0" y="2"/>
                  </a:cubicBezTo>
                  <a:cubicBezTo>
                    <a:pt x="0" y="4"/>
                    <a:pt x="1" y="4"/>
                    <a:pt x="2" y="4"/>
                  </a:cubicBezTo>
                  <a:cubicBezTo>
                    <a:pt x="15" y="4"/>
                    <a:pt x="15" y="4"/>
                    <a:pt x="15" y="4"/>
                  </a:cubicBezTo>
                  <a:cubicBezTo>
                    <a:pt x="16" y="4"/>
                    <a:pt x="17" y="4"/>
                    <a:pt x="17" y="2"/>
                  </a:cubicBezTo>
                  <a:cubicBezTo>
                    <a:pt x="17" y="1"/>
                    <a:pt x="16" y="0"/>
                    <a:pt x="15" y="0"/>
                  </a:cubicBezTo>
                  <a:lnTo>
                    <a:pt x="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60">
              <a:extLst>
                <a:ext uri="{FF2B5EF4-FFF2-40B4-BE49-F238E27FC236}">
                  <a16:creationId xmlns:a16="http://schemas.microsoft.com/office/drawing/2014/main" id="{52B11543-E977-07DA-82F1-2CB9ED63892D}"/>
                </a:ext>
              </a:extLst>
            </p:cNvPr>
            <p:cNvSpPr/>
            <p:nvPr/>
          </p:nvSpPr>
          <p:spPr bwMode="auto">
            <a:xfrm>
              <a:off x="2474913" y="3230563"/>
              <a:ext cx="106363" cy="114300"/>
            </a:xfrm>
            <a:custGeom>
              <a:avLst/>
              <a:gdLst>
                <a:gd name="T0" fmla="*/ 23 w 25"/>
                <a:gd name="T1" fmla="*/ 11 h 27"/>
                <a:gd name="T2" fmla="*/ 15 w 25"/>
                <a:gd name="T3" fmla="*/ 11 h 27"/>
                <a:gd name="T4" fmla="*/ 15 w 25"/>
                <a:gd name="T5" fmla="*/ 2 h 27"/>
                <a:gd name="T6" fmla="*/ 13 w 25"/>
                <a:gd name="T7" fmla="*/ 0 h 27"/>
                <a:gd name="T8" fmla="*/ 11 w 25"/>
                <a:gd name="T9" fmla="*/ 2 h 27"/>
                <a:gd name="T10" fmla="*/ 11 w 25"/>
                <a:gd name="T11" fmla="*/ 11 h 27"/>
                <a:gd name="T12" fmla="*/ 2 w 25"/>
                <a:gd name="T13" fmla="*/ 11 h 27"/>
                <a:gd name="T14" fmla="*/ 0 w 25"/>
                <a:gd name="T15" fmla="*/ 13 h 27"/>
                <a:gd name="T16" fmla="*/ 2 w 25"/>
                <a:gd name="T17" fmla="*/ 15 h 27"/>
                <a:gd name="T18" fmla="*/ 11 w 25"/>
                <a:gd name="T19" fmla="*/ 15 h 27"/>
                <a:gd name="T20" fmla="*/ 11 w 25"/>
                <a:gd name="T21" fmla="*/ 25 h 27"/>
                <a:gd name="T22" fmla="*/ 13 w 25"/>
                <a:gd name="T23" fmla="*/ 27 h 27"/>
                <a:gd name="T24" fmla="*/ 15 w 25"/>
                <a:gd name="T25" fmla="*/ 25 h 27"/>
                <a:gd name="T26" fmla="*/ 15 w 25"/>
                <a:gd name="T27" fmla="*/ 15 h 27"/>
                <a:gd name="T28" fmla="*/ 23 w 25"/>
                <a:gd name="T29" fmla="*/ 15 h 27"/>
                <a:gd name="T30" fmla="*/ 25 w 25"/>
                <a:gd name="T31" fmla="*/ 13 h 27"/>
                <a:gd name="T32" fmla="*/ 23 w 25"/>
                <a:gd name="T33" fmla="*/ 1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27">
                  <a:moveTo>
                    <a:pt x="23" y="11"/>
                  </a:moveTo>
                  <a:cubicBezTo>
                    <a:pt x="15" y="11"/>
                    <a:pt x="15" y="11"/>
                    <a:pt x="15" y="11"/>
                  </a:cubicBezTo>
                  <a:cubicBezTo>
                    <a:pt x="15" y="2"/>
                    <a:pt x="15" y="2"/>
                    <a:pt x="15" y="2"/>
                  </a:cubicBezTo>
                  <a:cubicBezTo>
                    <a:pt x="15" y="1"/>
                    <a:pt x="14" y="0"/>
                    <a:pt x="13" y="0"/>
                  </a:cubicBezTo>
                  <a:cubicBezTo>
                    <a:pt x="12" y="0"/>
                    <a:pt x="11" y="1"/>
                    <a:pt x="11" y="2"/>
                  </a:cubicBezTo>
                  <a:cubicBezTo>
                    <a:pt x="11" y="11"/>
                    <a:pt x="11" y="11"/>
                    <a:pt x="11" y="11"/>
                  </a:cubicBezTo>
                  <a:cubicBezTo>
                    <a:pt x="2" y="11"/>
                    <a:pt x="2" y="11"/>
                    <a:pt x="2" y="11"/>
                  </a:cubicBezTo>
                  <a:cubicBezTo>
                    <a:pt x="1" y="11"/>
                    <a:pt x="0" y="12"/>
                    <a:pt x="0" y="13"/>
                  </a:cubicBezTo>
                  <a:cubicBezTo>
                    <a:pt x="0" y="14"/>
                    <a:pt x="1" y="15"/>
                    <a:pt x="2" y="15"/>
                  </a:cubicBezTo>
                  <a:cubicBezTo>
                    <a:pt x="11" y="15"/>
                    <a:pt x="11" y="15"/>
                    <a:pt x="11" y="15"/>
                  </a:cubicBezTo>
                  <a:cubicBezTo>
                    <a:pt x="11" y="25"/>
                    <a:pt x="11" y="25"/>
                    <a:pt x="11" y="25"/>
                  </a:cubicBezTo>
                  <a:cubicBezTo>
                    <a:pt x="11" y="26"/>
                    <a:pt x="12" y="27"/>
                    <a:pt x="13" y="27"/>
                  </a:cubicBezTo>
                  <a:cubicBezTo>
                    <a:pt x="14" y="27"/>
                    <a:pt x="15" y="26"/>
                    <a:pt x="15" y="25"/>
                  </a:cubicBezTo>
                  <a:cubicBezTo>
                    <a:pt x="15" y="15"/>
                    <a:pt x="15" y="15"/>
                    <a:pt x="15" y="15"/>
                  </a:cubicBezTo>
                  <a:cubicBezTo>
                    <a:pt x="23" y="15"/>
                    <a:pt x="23" y="15"/>
                    <a:pt x="23" y="15"/>
                  </a:cubicBezTo>
                  <a:cubicBezTo>
                    <a:pt x="24" y="15"/>
                    <a:pt x="25" y="14"/>
                    <a:pt x="25" y="13"/>
                  </a:cubicBezTo>
                  <a:cubicBezTo>
                    <a:pt x="25" y="12"/>
                    <a:pt x="24" y="11"/>
                    <a:pt x="2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8" name="组合 27">
            <a:extLst>
              <a:ext uri="{FF2B5EF4-FFF2-40B4-BE49-F238E27FC236}">
                <a16:creationId xmlns:a16="http://schemas.microsoft.com/office/drawing/2014/main" id="{B2023F9C-627B-E004-A1B4-FAB67887F806}"/>
              </a:ext>
            </a:extLst>
          </p:cNvPr>
          <p:cNvGrpSpPr/>
          <p:nvPr/>
        </p:nvGrpSpPr>
        <p:grpSpPr>
          <a:xfrm>
            <a:off x="8114723" y="1038876"/>
            <a:ext cx="631825" cy="596900"/>
            <a:chOff x="6375400" y="1741488"/>
            <a:chExt cx="631825" cy="596900"/>
          </a:xfrm>
          <a:solidFill>
            <a:schemeClr val="accent3"/>
          </a:solidFill>
        </p:grpSpPr>
        <p:sp>
          <p:nvSpPr>
            <p:cNvPr id="29" name="Freeform 61">
              <a:extLst>
                <a:ext uri="{FF2B5EF4-FFF2-40B4-BE49-F238E27FC236}">
                  <a16:creationId xmlns:a16="http://schemas.microsoft.com/office/drawing/2014/main" id="{6C799A6E-3A0C-2477-DE27-9945C64727A4}"/>
                </a:ext>
              </a:extLst>
            </p:cNvPr>
            <p:cNvSpPr>
              <a:spLocks noEditPoints="1"/>
            </p:cNvSpPr>
            <p:nvPr/>
          </p:nvSpPr>
          <p:spPr bwMode="auto">
            <a:xfrm>
              <a:off x="6375400" y="1779588"/>
              <a:ext cx="631825" cy="406400"/>
            </a:xfrm>
            <a:custGeom>
              <a:avLst/>
              <a:gdLst>
                <a:gd name="T0" fmla="*/ 147 w 149"/>
                <a:gd name="T1" fmla="*/ 0 h 96"/>
                <a:gd name="T2" fmla="*/ 2 w 149"/>
                <a:gd name="T3" fmla="*/ 0 h 96"/>
                <a:gd name="T4" fmla="*/ 0 w 149"/>
                <a:gd name="T5" fmla="*/ 2 h 96"/>
                <a:gd name="T6" fmla="*/ 0 w 149"/>
                <a:gd name="T7" fmla="*/ 94 h 96"/>
                <a:gd name="T8" fmla="*/ 2 w 149"/>
                <a:gd name="T9" fmla="*/ 96 h 96"/>
                <a:gd name="T10" fmla="*/ 147 w 149"/>
                <a:gd name="T11" fmla="*/ 96 h 96"/>
                <a:gd name="T12" fmla="*/ 149 w 149"/>
                <a:gd name="T13" fmla="*/ 94 h 96"/>
                <a:gd name="T14" fmla="*/ 149 w 149"/>
                <a:gd name="T15" fmla="*/ 2 h 96"/>
                <a:gd name="T16" fmla="*/ 147 w 149"/>
                <a:gd name="T17" fmla="*/ 0 h 96"/>
                <a:gd name="T18" fmla="*/ 145 w 149"/>
                <a:gd name="T19" fmla="*/ 92 h 96"/>
                <a:gd name="T20" fmla="*/ 4 w 149"/>
                <a:gd name="T21" fmla="*/ 92 h 96"/>
                <a:gd name="T22" fmla="*/ 4 w 149"/>
                <a:gd name="T23" fmla="*/ 4 h 96"/>
                <a:gd name="T24" fmla="*/ 145 w 149"/>
                <a:gd name="T25" fmla="*/ 4 h 96"/>
                <a:gd name="T26" fmla="*/ 145 w 149"/>
                <a:gd name="T27" fmla="*/ 9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9" h="96">
                  <a:moveTo>
                    <a:pt x="147" y="0"/>
                  </a:moveTo>
                  <a:cubicBezTo>
                    <a:pt x="2" y="0"/>
                    <a:pt x="2" y="0"/>
                    <a:pt x="2" y="0"/>
                  </a:cubicBezTo>
                  <a:cubicBezTo>
                    <a:pt x="1" y="0"/>
                    <a:pt x="0" y="1"/>
                    <a:pt x="0" y="2"/>
                  </a:cubicBezTo>
                  <a:cubicBezTo>
                    <a:pt x="0" y="94"/>
                    <a:pt x="0" y="94"/>
                    <a:pt x="0" y="94"/>
                  </a:cubicBezTo>
                  <a:cubicBezTo>
                    <a:pt x="0" y="95"/>
                    <a:pt x="1" y="96"/>
                    <a:pt x="2" y="96"/>
                  </a:cubicBezTo>
                  <a:cubicBezTo>
                    <a:pt x="147" y="96"/>
                    <a:pt x="147" y="96"/>
                    <a:pt x="147" y="96"/>
                  </a:cubicBezTo>
                  <a:cubicBezTo>
                    <a:pt x="148" y="96"/>
                    <a:pt x="149" y="95"/>
                    <a:pt x="149" y="94"/>
                  </a:cubicBezTo>
                  <a:cubicBezTo>
                    <a:pt x="149" y="2"/>
                    <a:pt x="149" y="2"/>
                    <a:pt x="149" y="2"/>
                  </a:cubicBezTo>
                  <a:cubicBezTo>
                    <a:pt x="149" y="1"/>
                    <a:pt x="148" y="0"/>
                    <a:pt x="147" y="0"/>
                  </a:cubicBezTo>
                  <a:close/>
                  <a:moveTo>
                    <a:pt x="145" y="92"/>
                  </a:moveTo>
                  <a:cubicBezTo>
                    <a:pt x="4" y="92"/>
                    <a:pt x="4" y="92"/>
                    <a:pt x="4" y="92"/>
                  </a:cubicBezTo>
                  <a:cubicBezTo>
                    <a:pt x="4" y="4"/>
                    <a:pt x="4" y="4"/>
                    <a:pt x="4" y="4"/>
                  </a:cubicBezTo>
                  <a:cubicBezTo>
                    <a:pt x="145" y="4"/>
                    <a:pt x="145" y="4"/>
                    <a:pt x="145" y="4"/>
                  </a:cubicBezTo>
                  <a:lnTo>
                    <a:pt x="145" y="9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62">
              <a:extLst>
                <a:ext uri="{FF2B5EF4-FFF2-40B4-BE49-F238E27FC236}">
                  <a16:creationId xmlns:a16="http://schemas.microsoft.com/office/drawing/2014/main" id="{712651F4-EFF1-EDF5-AD0B-6B9BE03E1F8C}"/>
                </a:ext>
              </a:extLst>
            </p:cNvPr>
            <p:cNvSpPr/>
            <p:nvPr/>
          </p:nvSpPr>
          <p:spPr bwMode="auto">
            <a:xfrm>
              <a:off x="6604000" y="2198688"/>
              <a:ext cx="174625" cy="139700"/>
            </a:xfrm>
            <a:custGeom>
              <a:avLst/>
              <a:gdLst>
                <a:gd name="T0" fmla="*/ 41 w 41"/>
                <a:gd name="T1" fmla="*/ 2 h 33"/>
                <a:gd name="T2" fmla="*/ 39 w 41"/>
                <a:gd name="T3" fmla="*/ 0 h 33"/>
                <a:gd name="T4" fmla="*/ 3 w 41"/>
                <a:gd name="T5" fmla="*/ 0 h 33"/>
                <a:gd name="T6" fmla="*/ 1 w 41"/>
                <a:gd name="T7" fmla="*/ 2 h 33"/>
                <a:gd name="T8" fmla="*/ 3 w 41"/>
                <a:gd name="T9" fmla="*/ 4 h 33"/>
                <a:gd name="T10" fmla="*/ 17 w 41"/>
                <a:gd name="T11" fmla="*/ 4 h 33"/>
                <a:gd name="T12" fmla="*/ 1 w 41"/>
                <a:gd name="T13" fmla="*/ 30 h 33"/>
                <a:gd name="T14" fmla="*/ 2 w 41"/>
                <a:gd name="T15" fmla="*/ 33 h 33"/>
                <a:gd name="T16" fmla="*/ 4 w 41"/>
                <a:gd name="T17" fmla="*/ 32 h 33"/>
                <a:gd name="T18" fmla="*/ 21 w 41"/>
                <a:gd name="T19" fmla="*/ 5 h 33"/>
                <a:gd name="T20" fmla="*/ 37 w 41"/>
                <a:gd name="T21" fmla="*/ 32 h 33"/>
                <a:gd name="T22" fmla="*/ 39 w 41"/>
                <a:gd name="T23" fmla="*/ 33 h 33"/>
                <a:gd name="T24" fmla="*/ 40 w 41"/>
                <a:gd name="T25" fmla="*/ 33 h 33"/>
                <a:gd name="T26" fmla="*/ 41 w 41"/>
                <a:gd name="T27" fmla="*/ 30 h 33"/>
                <a:gd name="T28" fmla="*/ 24 w 41"/>
                <a:gd name="T29" fmla="*/ 4 h 33"/>
                <a:gd name="T30" fmla="*/ 39 w 41"/>
                <a:gd name="T31" fmla="*/ 4 h 33"/>
                <a:gd name="T32" fmla="*/ 41 w 41"/>
                <a:gd name="T33" fmla="*/ 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1" h="33">
                  <a:moveTo>
                    <a:pt x="41" y="2"/>
                  </a:moveTo>
                  <a:cubicBezTo>
                    <a:pt x="41" y="1"/>
                    <a:pt x="40" y="0"/>
                    <a:pt x="39" y="0"/>
                  </a:cubicBezTo>
                  <a:cubicBezTo>
                    <a:pt x="3" y="0"/>
                    <a:pt x="3" y="0"/>
                    <a:pt x="3" y="0"/>
                  </a:cubicBezTo>
                  <a:cubicBezTo>
                    <a:pt x="2" y="0"/>
                    <a:pt x="1" y="1"/>
                    <a:pt x="1" y="2"/>
                  </a:cubicBezTo>
                  <a:cubicBezTo>
                    <a:pt x="1" y="3"/>
                    <a:pt x="2" y="4"/>
                    <a:pt x="3" y="4"/>
                  </a:cubicBezTo>
                  <a:cubicBezTo>
                    <a:pt x="17" y="4"/>
                    <a:pt x="17" y="4"/>
                    <a:pt x="17" y="4"/>
                  </a:cubicBezTo>
                  <a:cubicBezTo>
                    <a:pt x="1" y="30"/>
                    <a:pt x="1" y="30"/>
                    <a:pt x="1" y="30"/>
                  </a:cubicBezTo>
                  <a:cubicBezTo>
                    <a:pt x="0" y="31"/>
                    <a:pt x="1" y="32"/>
                    <a:pt x="2" y="33"/>
                  </a:cubicBezTo>
                  <a:cubicBezTo>
                    <a:pt x="3" y="33"/>
                    <a:pt x="4" y="33"/>
                    <a:pt x="4" y="32"/>
                  </a:cubicBezTo>
                  <a:cubicBezTo>
                    <a:pt x="21" y="5"/>
                    <a:pt x="21" y="5"/>
                    <a:pt x="21" y="5"/>
                  </a:cubicBezTo>
                  <a:cubicBezTo>
                    <a:pt x="37" y="32"/>
                    <a:pt x="37" y="32"/>
                    <a:pt x="37" y="32"/>
                  </a:cubicBezTo>
                  <a:cubicBezTo>
                    <a:pt x="38" y="32"/>
                    <a:pt x="38" y="33"/>
                    <a:pt x="39" y="33"/>
                  </a:cubicBezTo>
                  <a:cubicBezTo>
                    <a:pt x="39" y="33"/>
                    <a:pt x="40" y="33"/>
                    <a:pt x="40" y="33"/>
                  </a:cubicBezTo>
                  <a:cubicBezTo>
                    <a:pt x="41" y="32"/>
                    <a:pt x="41" y="31"/>
                    <a:pt x="41" y="30"/>
                  </a:cubicBezTo>
                  <a:cubicBezTo>
                    <a:pt x="24" y="4"/>
                    <a:pt x="24" y="4"/>
                    <a:pt x="24" y="4"/>
                  </a:cubicBezTo>
                  <a:cubicBezTo>
                    <a:pt x="39" y="4"/>
                    <a:pt x="39" y="4"/>
                    <a:pt x="39" y="4"/>
                  </a:cubicBezTo>
                  <a:cubicBezTo>
                    <a:pt x="40" y="4"/>
                    <a:pt x="41" y="3"/>
                    <a:pt x="4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63">
              <a:extLst>
                <a:ext uri="{FF2B5EF4-FFF2-40B4-BE49-F238E27FC236}">
                  <a16:creationId xmlns:a16="http://schemas.microsoft.com/office/drawing/2014/main" id="{DF04844D-5BEC-4576-2969-53D216D2BB16}"/>
                </a:ext>
              </a:extLst>
            </p:cNvPr>
            <p:cNvSpPr/>
            <p:nvPr/>
          </p:nvSpPr>
          <p:spPr bwMode="auto">
            <a:xfrm>
              <a:off x="6608763" y="1741488"/>
              <a:ext cx="169863" cy="15875"/>
            </a:xfrm>
            <a:custGeom>
              <a:avLst/>
              <a:gdLst>
                <a:gd name="T0" fmla="*/ 2 w 40"/>
                <a:gd name="T1" fmla="*/ 4 h 4"/>
                <a:gd name="T2" fmla="*/ 38 w 40"/>
                <a:gd name="T3" fmla="*/ 4 h 4"/>
                <a:gd name="T4" fmla="*/ 40 w 40"/>
                <a:gd name="T5" fmla="*/ 2 h 4"/>
                <a:gd name="T6" fmla="*/ 38 w 40"/>
                <a:gd name="T7" fmla="*/ 0 h 4"/>
                <a:gd name="T8" fmla="*/ 2 w 40"/>
                <a:gd name="T9" fmla="*/ 0 h 4"/>
                <a:gd name="T10" fmla="*/ 0 w 40"/>
                <a:gd name="T11" fmla="*/ 2 h 4"/>
                <a:gd name="T12" fmla="*/ 2 w 4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40" h="4">
                  <a:moveTo>
                    <a:pt x="2" y="4"/>
                  </a:moveTo>
                  <a:cubicBezTo>
                    <a:pt x="38" y="4"/>
                    <a:pt x="38" y="4"/>
                    <a:pt x="38" y="4"/>
                  </a:cubicBezTo>
                  <a:cubicBezTo>
                    <a:pt x="39" y="4"/>
                    <a:pt x="40" y="3"/>
                    <a:pt x="40" y="2"/>
                  </a:cubicBezTo>
                  <a:cubicBezTo>
                    <a:pt x="40" y="1"/>
                    <a:pt x="39" y="0"/>
                    <a:pt x="38"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64">
              <a:extLst>
                <a:ext uri="{FF2B5EF4-FFF2-40B4-BE49-F238E27FC236}">
                  <a16:creationId xmlns:a16="http://schemas.microsoft.com/office/drawing/2014/main" id="{E6C82D5A-5CBB-36E5-92CC-871689497FEB}"/>
                </a:ext>
              </a:extLst>
            </p:cNvPr>
            <p:cNvSpPr/>
            <p:nvPr/>
          </p:nvSpPr>
          <p:spPr bwMode="auto">
            <a:xfrm>
              <a:off x="6451600" y="1881188"/>
              <a:ext cx="458788" cy="203200"/>
            </a:xfrm>
            <a:custGeom>
              <a:avLst/>
              <a:gdLst>
                <a:gd name="T0" fmla="*/ 2 w 108"/>
                <a:gd name="T1" fmla="*/ 48 h 48"/>
                <a:gd name="T2" fmla="*/ 4 w 108"/>
                <a:gd name="T3" fmla="*/ 48 h 48"/>
                <a:gd name="T4" fmla="*/ 46 w 108"/>
                <a:gd name="T5" fmla="*/ 4 h 48"/>
                <a:gd name="T6" fmla="*/ 75 w 108"/>
                <a:gd name="T7" fmla="*/ 33 h 48"/>
                <a:gd name="T8" fmla="*/ 76 w 108"/>
                <a:gd name="T9" fmla="*/ 33 h 48"/>
                <a:gd name="T10" fmla="*/ 76 w 108"/>
                <a:gd name="T11" fmla="*/ 33 h 48"/>
                <a:gd name="T12" fmla="*/ 77 w 108"/>
                <a:gd name="T13" fmla="*/ 33 h 48"/>
                <a:gd name="T14" fmla="*/ 104 w 108"/>
                <a:gd name="T15" fmla="*/ 6 h 48"/>
                <a:gd name="T16" fmla="*/ 104 w 108"/>
                <a:gd name="T17" fmla="*/ 9 h 48"/>
                <a:gd name="T18" fmla="*/ 106 w 108"/>
                <a:gd name="T19" fmla="*/ 11 h 48"/>
                <a:gd name="T20" fmla="*/ 108 w 108"/>
                <a:gd name="T21" fmla="*/ 9 h 48"/>
                <a:gd name="T22" fmla="*/ 108 w 108"/>
                <a:gd name="T23" fmla="*/ 2 h 48"/>
                <a:gd name="T24" fmla="*/ 108 w 108"/>
                <a:gd name="T25" fmla="*/ 2 h 48"/>
                <a:gd name="T26" fmla="*/ 107 w 108"/>
                <a:gd name="T27" fmla="*/ 1 h 48"/>
                <a:gd name="T28" fmla="*/ 107 w 108"/>
                <a:gd name="T29" fmla="*/ 0 h 48"/>
                <a:gd name="T30" fmla="*/ 107 w 108"/>
                <a:gd name="T31" fmla="*/ 0 h 48"/>
                <a:gd name="T32" fmla="*/ 107 w 108"/>
                <a:gd name="T33" fmla="*/ 0 h 48"/>
                <a:gd name="T34" fmla="*/ 106 w 108"/>
                <a:gd name="T35" fmla="*/ 0 h 48"/>
                <a:gd name="T36" fmla="*/ 106 w 108"/>
                <a:gd name="T37" fmla="*/ 0 h 48"/>
                <a:gd name="T38" fmla="*/ 106 w 108"/>
                <a:gd name="T39" fmla="*/ 0 h 48"/>
                <a:gd name="T40" fmla="*/ 97 w 108"/>
                <a:gd name="T41" fmla="*/ 0 h 48"/>
                <a:gd name="T42" fmla="*/ 95 w 108"/>
                <a:gd name="T43" fmla="*/ 2 h 48"/>
                <a:gd name="T44" fmla="*/ 97 w 108"/>
                <a:gd name="T45" fmla="*/ 4 h 48"/>
                <a:gd name="T46" fmla="*/ 101 w 108"/>
                <a:gd name="T47" fmla="*/ 4 h 48"/>
                <a:gd name="T48" fmla="*/ 76 w 108"/>
                <a:gd name="T49" fmla="*/ 29 h 48"/>
                <a:gd name="T50" fmla="*/ 48 w 108"/>
                <a:gd name="T51" fmla="*/ 0 h 48"/>
                <a:gd name="T52" fmla="*/ 46 w 108"/>
                <a:gd name="T53" fmla="*/ 0 h 48"/>
                <a:gd name="T54" fmla="*/ 46 w 108"/>
                <a:gd name="T55" fmla="*/ 0 h 48"/>
                <a:gd name="T56" fmla="*/ 45 w 108"/>
                <a:gd name="T57" fmla="*/ 0 h 48"/>
                <a:gd name="T58" fmla="*/ 1 w 108"/>
                <a:gd name="T59" fmla="*/ 45 h 48"/>
                <a:gd name="T60" fmla="*/ 1 w 108"/>
                <a:gd name="T61" fmla="*/ 48 h 48"/>
                <a:gd name="T62" fmla="*/ 2 w 108"/>
                <a:gd name="T63"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8" h="48">
                  <a:moveTo>
                    <a:pt x="2" y="48"/>
                  </a:moveTo>
                  <a:cubicBezTo>
                    <a:pt x="3" y="48"/>
                    <a:pt x="3" y="48"/>
                    <a:pt x="4" y="48"/>
                  </a:cubicBezTo>
                  <a:cubicBezTo>
                    <a:pt x="46" y="4"/>
                    <a:pt x="46" y="4"/>
                    <a:pt x="46" y="4"/>
                  </a:cubicBezTo>
                  <a:cubicBezTo>
                    <a:pt x="75" y="33"/>
                    <a:pt x="75" y="33"/>
                    <a:pt x="75" y="33"/>
                  </a:cubicBezTo>
                  <a:cubicBezTo>
                    <a:pt x="75" y="33"/>
                    <a:pt x="75" y="33"/>
                    <a:pt x="76" y="33"/>
                  </a:cubicBezTo>
                  <a:cubicBezTo>
                    <a:pt x="76" y="33"/>
                    <a:pt x="76" y="33"/>
                    <a:pt x="76" y="33"/>
                  </a:cubicBezTo>
                  <a:cubicBezTo>
                    <a:pt x="76" y="33"/>
                    <a:pt x="77" y="33"/>
                    <a:pt x="77" y="33"/>
                  </a:cubicBezTo>
                  <a:cubicBezTo>
                    <a:pt x="104" y="6"/>
                    <a:pt x="104" y="6"/>
                    <a:pt x="104" y="6"/>
                  </a:cubicBezTo>
                  <a:cubicBezTo>
                    <a:pt x="104" y="9"/>
                    <a:pt x="104" y="9"/>
                    <a:pt x="104" y="9"/>
                  </a:cubicBezTo>
                  <a:cubicBezTo>
                    <a:pt x="104" y="10"/>
                    <a:pt x="104" y="11"/>
                    <a:pt x="106" y="11"/>
                  </a:cubicBezTo>
                  <a:cubicBezTo>
                    <a:pt x="107" y="11"/>
                    <a:pt x="108" y="10"/>
                    <a:pt x="108" y="9"/>
                  </a:cubicBezTo>
                  <a:cubicBezTo>
                    <a:pt x="108" y="2"/>
                    <a:pt x="108" y="2"/>
                    <a:pt x="108" y="2"/>
                  </a:cubicBezTo>
                  <a:cubicBezTo>
                    <a:pt x="108" y="2"/>
                    <a:pt x="108" y="2"/>
                    <a:pt x="108" y="2"/>
                  </a:cubicBezTo>
                  <a:cubicBezTo>
                    <a:pt x="108" y="1"/>
                    <a:pt x="107" y="1"/>
                    <a:pt x="107" y="1"/>
                  </a:cubicBezTo>
                  <a:cubicBezTo>
                    <a:pt x="107" y="1"/>
                    <a:pt x="107" y="0"/>
                    <a:pt x="107" y="0"/>
                  </a:cubicBezTo>
                  <a:cubicBezTo>
                    <a:pt x="107" y="0"/>
                    <a:pt x="107" y="0"/>
                    <a:pt x="107" y="0"/>
                  </a:cubicBezTo>
                  <a:cubicBezTo>
                    <a:pt x="107" y="0"/>
                    <a:pt x="107" y="0"/>
                    <a:pt x="107" y="0"/>
                  </a:cubicBezTo>
                  <a:cubicBezTo>
                    <a:pt x="107" y="0"/>
                    <a:pt x="106" y="0"/>
                    <a:pt x="106" y="0"/>
                  </a:cubicBezTo>
                  <a:cubicBezTo>
                    <a:pt x="106" y="0"/>
                    <a:pt x="106" y="0"/>
                    <a:pt x="106" y="0"/>
                  </a:cubicBezTo>
                  <a:cubicBezTo>
                    <a:pt x="106" y="0"/>
                    <a:pt x="106" y="0"/>
                    <a:pt x="106" y="0"/>
                  </a:cubicBezTo>
                  <a:cubicBezTo>
                    <a:pt x="97" y="0"/>
                    <a:pt x="97" y="0"/>
                    <a:pt x="97" y="0"/>
                  </a:cubicBezTo>
                  <a:cubicBezTo>
                    <a:pt x="96" y="0"/>
                    <a:pt x="95" y="1"/>
                    <a:pt x="95" y="2"/>
                  </a:cubicBezTo>
                  <a:cubicBezTo>
                    <a:pt x="95" y="3"/>
                    <a:pt x="96" y="4"/>
                    <a:pt x="97" y="4"/>
                  </a:cubicBezTo>
                  <a:cubicBezTo>
                    <a:pt x="101" y="4"/>
                    <a:pt x="101" y="4"/>
                    <a:pt x="101" y="4"/>
                  </a:cubicBezTo>
                  <a:cubicBezTo>
                    <a:pt x="76" y="29"/>
                    <a:pt x="76" y="29"/>
                    <a:pt x="76" y="29"/>
                  </a:cubicBezTo>
                  <a:cubicBezTo>
                    <a:pt x="48" y="0"/>
                    <a:pt x="48" y="0"/>
                    <a:pt x="48" y="0"/>
                  </a:cubicBezTo>
                  <a:cubicBezTo>
                    <a:pt x="47" y="0"/>
                    <a:pt x="47" y="0"/>
                    <a:pt x="46" y="0"/>
                  </a:cubicBezTo>
                  <a:cubicBezTo>
                    <a:pt x="46" y="0"/>
                    <a:pt x="46" y="0"/>
                    <a:pt x="46" y="0"/>
                  </a:cubicBezTo>
                  <a:cubicBezTo>
                    <a:pt x="46" y="0"/>
                    <a:pt x="45" y="0"/>
                    <a:pt x="45" y="0"/>
                  </a:cubicBezTo>
                  <a:cubicBezTo>
                    <a:pt x="1" y="45"/>
                    <a:pt x="1" y="45"/>
                    <a:pt x="1" y="45"/>
                  </a:cubicBezTo>
                  <a:cubicBezTo>
                    <a:pt x="0" y="46"/>
                    <a:pt x="0" y="47"/>
                    <a:pt x="1" y="48"/>
                  </a:cubicBezTo>
                  <a:cubicBezTo>
                    <a:pt x="1" y="48"/>
                    <a:pt x="2" y="48"/>
                    <a:pt x="2"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3" name="组合 32">
            <a:extLst>
              <a:ext uri="{FF2B5EF4-FFF2-40B4-BE49-F238E27FC236}">
                <a16:creationId xmlns:a16="http://schemas.microsoft.com/office/drawing/2014/main" id="{ABED93D7-31DE-9EFC-48A1-C1895A763F20}"/>
              </a:ext>
            </a:extLst>
          </p:cNvPr>
          <p:cNvGrpSpPr/>
          <p:nvPr/>
        </p:nvGrpSpPr>
        <p:grpSpPr>
          <a:xfrm>
            <a:off x="4746352" y="2165973"/>
            <a:ext cx="839788" cy="608013"/>
            <a:chOff x="4086225" y="2312988"/>
            <a:chExt cx="839788" cy="608013"/>
          </a:xfrm>
          <a:solidFill>
            <a:schemeClr val="accent2"/>
          </a:solidFill>
        </p:grpSpPr>
        <p:sp>
          <p:nvSpPr>
            <p:cNvPr id="34" name="Freeform 72">
              <a:extLst>
                <a:ext uri="{FF2B5EF4-FFF2-40B4-BE49-F238E27FC236}">
                  <a16:creationId xmlns:a16="http://schemas.microsoft.com/office/drawing/2014/main" id="{4305503F-DB4E-238B-B415-9A884EA2CBC2}"/>
                </a:ext>
              </a:extLst>
            </p:cNvPr>
            <p:cNvSpPr>
              <a:spLocks noEditPoints="1"/>
            </p:cNvSpPr>
            <p:nvPr/>
          </p:nvSpPr>
          <p:spPr bwMode="auto">
            <a:xfrm>
              <a:off x="4086225" y="2312988"/>
              <a:ext cx="606425" cy="608013"/>
            </a:xfrm>
            <a:custGeom>
              <a:avLst/>
              <a:gdLst>
                <a:gd name="T0" fmla="*/ 129 w 143"/>
                <a:gd name="T1" fmla="*/ 56 h 143"/>
                <a:gd name="T2" fmla="*/ 130 w 143"/>
                <a:gd name="T3" fmla="*/ 14 h 143"/>
                <a:gd name="T4" fmla="*/ 89 w 143"/>
                <a:gd name="T5" fmla="*/ 14 h 143"/>
                <a:gd name="T6" fmla="*/ 75 w 143"/>
                <a:gd name="T7" fmla="*/ 3 h 143"/>
                <a:gd name="T8" fmla="*/ 52 w 143"/>
                <a:gd name="T9" fmla="*/ 15 h 143"/>
                <a:gd name="T10" fmla="*/ 52 w 143"/>
                <a:gd name="T11" fmla="*/ 18 h 143"/>
                <a:gd name="T12" fmla="*/ 52 w 143"/>
                <a:gd name="T13" fmla="*/ 53 h 143"/>
                <a:gd name="T14" fmla="*/ 17 w 143"/>
                <a:gd name="T15" fmla="*/ 53 h 143"/>
                <a:gd name="T16" fmla="*/ 2 w 143"/>
                <a:gd name="T17" fmla="*/ 65 h 143"/>
                <a:gd name="T18" fmla="*/ 2 w 143"/>
                <a:gd name="T19" fmla="*/ 76 h 143"/>
                <a:gd name="T20" fmla="*/ 73 w 143"/>
                <a:gd name="T21" fmla="*/ 143 h 143"/>
                <a:gd name="T22" fmla="*/ 92 w 143"/>
                <a:gd name="T23" fmla="*/ 127 h 143"/>
                <a:gd name="T24" fmla="*/ 130 w 143"/>
                <a:gd name="T25" fmla="*/ 126 h 143"/>
                <a:gd name="T26" fmla="*/ 130 w 143"/>
                <a:gd name="T27" fmla="*/ 88 h 143"/>
                <a:gd name="T28" fmla="*/ 140 w 143"/>
                <a:gd name="T29" fmla="*/ 68 h 143"/>
                <a:gd name="T30" fmla="*/ 126 w 143"/>
                <a:gd name="T31" fmla="*/ 87 h 143"/>
                <a:gd name="T32" fmla="*/ 126 w 143"/>
                <a:gd name="T33" fmla="*/ 90 h 143"/>
                <a:gd name="T34" fmla="*/ 134 w 143"/>
                <a:gd name="T35" fmla="*/ 107 h 143"/>
                <a:gd name="T36" fmla="*/ 111 w 143"/>
                <a:gd name="T37" fmla="*/ 130 h 143"/>
                <a:gd name="T38" fmla="*/ 94 w 143"/>
                <a:gd name="T39" fmla="*/ 123 h 143"/>
                <a:gd name="T40" fmla="*/ 92 w 143"/>
                <a:gd name="T41" fmla="*/ 122 h 143"/>
                <a:gd name="T42" fmla="*/ 75 w 143"/>
                <a:gd name="T43" fmla="*/ 138 h 143"/>
                <a:gd name="T44" fmla="*/ 5 w 143"/>
                <a:gd name="T45" fmla="*/ 73 h 143"/>
                <a:gd name="T46" fmla="*/ 5 w 143"/>
                <a:gd name="T47" fmla="*/ 68 h 143"/>
                <a:gd name="T48" fmla="*/ 35 w 143"/>
                <a:gd name="T49" fmla="*/ 64 h 143"/>
                <a:gd name="T50" fmla="*/ 64 w 143"/>
                <a:gd name="T51" fmla="*/ 35 h 143"/>
                <a:gd name="T52" fmla="*/ 67 w 143"/>
                <a:gd name="T53" fmla="*/ 5 h 143"/>
                <a:gd name="T54" fmla="*/ 87 w 143"/>
                <a:gd name="T55" fmla="*/ 20 h 143"/>
                <a:gd name="T56" fmla="*/ 90 w 143"/>
                <a:gd name="T57" fmla="*/ 20 h 143"/>
                <a:gd name="T58" fmla="*/ 109 w 143"/>
                <a:gd name="T59" fmla="*/ 10 h 143"/>
                <a:gd name="T60" fmla="*/ 127 w 143"/>
                <a:gd name="T61" fmla="*/ 52 h 143"/>
                <a:gd name="T62" fmla="*/ 124 w 143"/>
                <a:gd name="T63" fmla="*/ 56 h 143"/>
                <a:gd name="T64" fmla="*/ 138 w 143"/>
                <a:gd name="T65" fmla="*/ 7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43">
                  <a:moveTo>
                    <a:pt x="140" y="68"/>
                  </a:moveTo>
                  <a:cubicBezTo>
                    <a:pt x="129" y="56"/>
                    <a:pt x="129" y="56"/>
                    <a:pt x="129" y="56"/>
                  </a:cubicBezTo>
                  <a:cubicBezTo>
                    <a:pt x="129" y="56"/>
                    <a:pt x="129" y="55"/>
                    <a:pt x="130" y="55"/>
                  </a:cubicBezTo>
                  <a:cubicBezTo>
                    <a:pt x="141" y="44"/>
                    <a:pt x="141" y="26"/>
                    <a:pt x="130" y="14"/>
                  </a:cubicBezTo>
                  <a:cubicBezTo>
                    <a:pt x="124" y="9"/>
                    <a:pt x="117" y="6"/>
                    <a:pt x="109" y="6"/>
                  </a:cubicBezTo>
                  <a:cubicBezTo>
                    <a:pt x="102" y="6"/>
                    <a:pt x="94" y="9"/>
                    <a:pt x="89" y="14"/>
                  </a:cubicBezTo>
                  <a:cubicBezTo>
                    <a:pt x="89" y="15"/>
                    <a:pt x="88" y="15"/>
                    <a:pt x="88" y="15"/>
                  </a:cubicBezTo>
                  <a:cubicBezTo>
                    <a:pt x="75" y="3"/>
                    <a:pt x="75" y="3"/>
                    <a:pt x="75" y="3"/>
                  </a:cubicBezTo>
                  <a:cubicBezTo>
                    <a:pt x="73" y="0"/>
                    <a:pt x="68" y="0"/>
                    <a:pt x="65" y="3"/>
                  </a:cubicBezTo>
                  <a:cubicBezTo>
                    <a:pt x="52" y="15"/>
                    <a:pt x="52" y="15"/>
                    <a:pt x="52" y="15"/>
                  </a:cubicBezTo>
                  <a:cubicBezTo>
                    <a:pt x="52" y="15"/>
                    <a:pt x="52" y="16"/>
                    <a:pt x="52" y="16"/>
                  </a:cubicBezTo>
                  <a:cubicBezTo>
                    <a:pt x="52" y="17"/>
                    <a:pt x="52" y="17"/>
                    <a:pt x="52" y="18"/>
                  </a:cubicBezTo>
                  <a:cubicBezTo>
                    <a:pt x="57" y="22"/>
                    <a:pt x="60" y="29"/>
                    <a:pt x="60" y="35"/>
                  </a:cubicBezTo>
                  <a:cubicBezTo>
                    <a:pt x="60" y="42"/>
                    <a:pt x="57" y="48"/>
                    <a:pt x="52" y="53"/>
                  </a:cubicBezTo>
                  <a:cubicBezTo>
                    <a:pt x="48" y="57"/>
                    <a:pt x="42" y="60"/>
                    <a:pt x="35" y="60"/>
                  </a:cubicBezTo>
                  <a:cubicBezTo>
                    <a:pt x="28" y="60"/>
                    <a:pt x="22" y="57"/>
                    <a:pt x="17" y="53"/>
                  </a:cubicBezTo>
                  <a:cubicBezTo>
                    <a:pt x="17" y="52"/>
                    <a:pt x="15" y="52"/>
                    <a:pt x="15" y="53"/>
                  </a:cubicBezTo>
                  <a:cubicBezTo>
                    <a:pt x="2" y="65"/>
                    <a:pt x="2" y="65"/>
                    <a:pt x="2" y="65"/>
                  </a:cubicBezTo>
                  <a:cubicBezTo>
                    <a:pt x="1" y="66"/>
                    <a:pt x="0" y="68"/>
                    <a:pt x="0" y="70"/>
                  </a:cubicBezTo>
                  <a:cubicBezTo>
                    <a:pt x="0" y="72"/>
                    <a:pt x="1" y="74"/>
                    <a:pt x="2" y="76"/>
                  </a:cubicBezTo>
                  <a:cubicBezTo>
                    <a:pt x="67" y="141"/>
                    <a:pt x="67" y="141"/>
                    <a:pt x="67" y="141"/>
                  </a:cubicBezTo>
                  <a:cubicBezTo>
                    <a:pt x="69" y="142"/>
                    <a:pt x="71" y="143"/>
                    <a:pt x="73" y="143"/>
                  </a:cubicBezTo>
                  <a:cubicBezTo>
                    <a:pt x="75" y="143"/>
                    <a:pt x="77" y="142"/>
                    <a:pt x="78" y="141"/>
                  </a:cubicBezTo>
                  <a:cubicBezTo>
                    <a:pt x="92" y="127"/>
                    <a:pt x="92" y="127"/>
                    <a:pt x="92" y="127"/>
                  </a:cubicBezTo>
                  <a:cubicBezTo>
                    <a:pt x="97" y="131"/>
                    <a:pt x="104" y="134"/>
                    <a:pt x="111" y="134"/>
                  </a:cubicBezTo>
                  <a:cubicBezTo>
                    <a:pt x="118" y="134"/>
                    <a:pt x="125" y="131"/>
                    <a:pt x="130" y="126"/>
                  </a:cubicBezTo>
                  <a:cubicBezTo>
                    <a:pt x="135" y="121"/>
                    <a:pt x="138" y="114"/>
                    <a:pt x="138" y="107"/>
                  </a:cubicBezTo>
                  <a:cubicBezTo>
                    <a:pt x="138" y="100"/>
                    <a:pt x="135" y="93"/>
                    <a:pt x="130" y="88"/>
                  </a:cubicBezTo>
                  <a:cubicBezTo>
                    <a:pt x="140" y="78"/>
                    <a:pt x="140" y="78"/>
                    <a:pt x="140" y="78"/>
                  </a:cubicBezTo>
                  <a:cubicBezTo>
                    <a:pt x="143" y="75"/>
                    <a:pt x="143" y="71"/>
                    <a:pt x="140" y="68"/>
                  </a:cubicBezTo>
                  <a:close/>
                  <a:moveTo>
                    <a:pt x="138" y="76"/>
                  </a:moveTo>
                  <a:cubicBezTo>
                    <a:pt x="126" y="87"/>
                    <a:pt x="126" y="87"/>
                    <a:pt x="126" y="87"/>
                  </a:cubicBezTo>
                  <a:cubicBezTo>
                    <a:pt x="126" y="87"/>
                    <a:pt x="126" y="88"/>
                    <a:pt x="126" y="88"/>
                  </a:cubicBezTo>
                  <a:cubicBezTo>
                    <a:pt x="126" y="89"/>
                    <a:pt x="126" y="89"/>
                    <a:pt x="126" y="90"/>
                  </a:cubicBezTo>
                  <a:cubicBezTo>
                    <a:pt x="127" y="91"/>
                    <a:pt x="127" y="91"/>
                    <a:pt x="127" y="91"/>
                  </a:cubicBezTo>
                  <a:cubicBezTo>
                    <a:pt x="131" y="95"/>
                    <a:pt x="134" y="101"/>
                    <a:pt x="134" y="107"/>
                  </a:cubicBezTo>
                  <a:cubicBezTo>
                    <a:pt x="134" y="113"/>
                    <a:pt x="131" y="119"/>
                    <a:pt x="127" y="123"/>
                  </a:cubicBezTo>
                  <a:cubicBezTo>
                    <a:pt x="123" y="128"/>
                    <a:pt x="117" y="130"/>
                    <a:pt x="111" y="130"/>
                  </a:cubicBezTo>
                  <a:cubicBezTo>
                    <a:pt x="105" y="130"/>
                    <a:pt x="99" y="128"/>
                    <a:pt x="94" y="123"/>
                  </a:cubicBezTo>
                  <a:cubicBezTo>
                    <a:pt x="94" y="123"/>
                    <a:pt x="94" y="123"/>
                    <a:pt x="94" y="123"/>
                  </a:cubicBezTo>
                  <a:cubicBezTo>
                    <a:pt x="94" y="122"/>
                    <a:pt x="94" y="122"/>
                    <a:pt x="94" y="122"/>
                  </a:cubicBezTo>
                  <a:cubicBezTo>
                    <a:pt x="93" y="122"/>
                    <a:pt x="93" y="122"/>
                    <a:pt x="92" y="122"/>
                  </a:cubicBezTo>
                  <a:cubicBezTo>
                    <a:pt x="92" y="122"/>
                    <a:pt x="91" y="122"/>
                    <a:pt x="91" y="122"/>
                  </a:cubicBezTo>
                  <a:cubicBezTo>
                    <a:pt x="75" y="138"/>
                    <a:pt x="75" y="138"/>
                    <a:pt x="75" y="138"/>
                  </a:cubicBezTo>
                  <a:cubicBezTo>
                    <a:pt x="74" y="139"/>
                    <a:pt x="71" y="139"/>
                    <a:pt x="70" y="138"/>
                  </a:cubicBezTo>
                  <a:cubicBezTo>
                    <a:pt x="5" y="73"/>
                    <a:pt x="5" y="73"/>
                    <a:pt x="5" y="73"/>
                  </a:cubicBezTo>
                  <a:cubicBezTo>
                    <a:pt x="4" y="72"/>
                    <a:pt x="4" y="71"/>
                    <a:pt x="4" y="70"/>
                  </a:cubicBezTo>
                  <a:cubicBezTo>
                    <a:pt x="4" y="69"/>
                    <a:pt x="4" y="68"/>
                    <a:pt x="5" y="68"/>
                  </a:cubicBezTo>
                  <a:cubicBezTo>
                    <a:pt x="16" y="57"/>
                    <a:pt x="16" y="57"/>
                    <a:pt x="16" y="57"/>
                  </a:cubicBezTo>
                  <a:cubicBezTo>
                    <a:pt x="21" y="61"/>
                    <a:pt x="28" y="64"/>
                    <a:pt x="35" y="64"/>
                  </a:cubicBezTo>
                  <a:cubicBezTo>
                    <a:pt x="43" y="64"/>
                    <a:pt x="50" y="61"/>
                    <a:pt x="55" y="56"/>
                  </a:cubicBezTo>
                  <a:cubicBezTo>
                    <a:pt x="61" y="50"/>
                    <a:pt x="64" y="43"/>
                    <a:pt x="64" y="35"/>
                  </a:cubicBezTo>
                  <a:cubicBezTo>
                    <a:pt x="64" y="28"/>
                    <a:pt x="61" y="21"/>
                    <a:pt x="57" y="16"/>
                  </a:cubicBezTo>
                  <a:cubicBezTo>
                    <a:pt x="67" y="5"/>
                    <a:pt x="67" y="5"/>
                    <a:pt x="67" y="5"/>
                  </a:cubicBezTo>
                  <a:cubicBezTo>
                    <a:pt x="69" y="4"/>
                    <a:pt x="71" y="4"/>
                    <a:pt x="73" y="5"/>
                  </a:cubicBezTo>
                  <a:cubicBezTo>
                    <a:pt x="87" y="20"/>
                    <a:pt x="87" y="20"/>
                    <a:pt x="87" y="20"/>
                  </a:cubicBezTo>
                  <a:cubicBezTo>
                    <a:pt x="87" y="20"/>
                    <a:pt x="88" y="20"/>
                    <a:pt x="88" y="20"/>
                  </a:cubicBezTo>
                  <a:cubicBezTo>
                    <a:pt x="89" y="20"/>
                    <a:pt x="90" y="20"/>
                    <a:pt x="90" y="20"/>
                  </a:cubicBezTo>
                  <a:cubicBezTo>
                    <a:pt x="90" y="19"/>
                    <a:pt x="91" y="18"/>
                    <a:pt x="92" y="17"/>
                  </a:cubicBezTo>
                  <a:cubicBezTo>
                    <a:pt x="97" y="13"/>
                    <a:pt x="103" y="10"/>
                    <a:pt x="109" y="10"/>
                  </a:cubicBezTo>
                  <a:cubicBezTo>
                    <a:pt x="116" y="10"/>
                    <a:pt x="122" y="13"/>
                    <a:pt x="127" y="17"/>
                  </a:cubicBezTo>
                  <a:cubicBezTo>
                    <a:pt x="137" y="27"/>
                    <a:pt x="137" y="43"/>
                    <a:pt x="127" y="52"/>
                  </a:cubicBezTo>
                  <a:cubicBezTo>
                    <a:pt x="126" y="53"/>
                    <a:pt x="125" y="54"/>
                    <a:pt x="125" y="54"/>
                  </a:cubicBezTo>
                  <a:cubicBezTo>
                    <a:pt x="124" y="55"/>
                    <a:pt x="124" y="55"/>
                    <a:pt x="124" y="56"/>
                  </a:cubicBezTo>
                  <a:cubicBezTo>
                    <a:pt x="124" y="56"/>
                    <a:pt x="124" y="57"/>
                    <a:pt x="124" y="57"/>
                  </a:cubicBezTo>
                  <a:cubicBezTo>
                    <a:pt x="138" y="70"/>
                    <a:pt x="138" y="70"/>
                    <a:pt x="138" y="70"/>
                  </a:cubicBezTo>
                  <a:cubicBezTo>
                    <a:pt x="139" y="72"/>
                    <a:pt x="139" y="74"/>
                    <a:pt x="138"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5" name="Freeform 73">
              <a:extLst>
                <a:ext uri="{FF2B5EF4-FFF2-40B4-BE49-F238E27FC236}">
                  <a16:creationId xmlns:a16="http://schemas.microsoft.com/office/drawing/2014/main" id="{37161050-6DC5-B601-8C59-1BD824CBCC68}"/>
                </a:ext>
              </a:extLst>
            </p:cNvPr>
            <p:cNvSpPr/>
            <p:nvPr/>
          </p:nvSpPr>
          <p:spPr bwMode="auto">
            <a:xfrm>
              <a:off x="4403725" y="2635250"/>
              <a:ext cx="390525" cy="17463"/>
            </a:xfrm>
            <a:custGeom>
              <a:avLst/>
              <a:gdLst>
                <a:gd name="T0" fmla="*/ 90 w 92"/>
                <a:gd name="T1" fmla="*/ 4 h 4"/>
                <a:gd name="T2" fmla="*/ 2 w 92"/>
                <a:gd name="T3" fmla="*/ 4 h 4"/>
                <a:gd name="T4" fmla="*/ 0 w 92"/>
                <a:gd name="T5" fmla="*/ 2 h 4"/>
                <a:gd name="T6" fmla="*/ 2 w 92"/>
                <a:gd name="T7" fmla="*/ 0 h 4"/>
                <a:gd name="T8" fmla="*/ 90 w 92"/>
                <a:gd name="T9" fmla="*/ 0 h 4"/>
                <a:gd name="T10" fmla="*/ 92 w 92"/>
                <a:gd name="T11" fmla="*/ 2 h 4"/>
                <a:gd name="T12" fmla="*/ 90 w 92"/>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92" h="4">
                  <a:moveTo>
                    <a:pt x="90" y="4"/>
                  </a:moveTo>
                  <a:cubicBezTo>
                    <a:pt x="2" y="4"/>
                    <a:pt x="2" y="4"/>
                    <a:pt x="2" y="4"/>
                  </a:cubicBezTo>
                  <a:cubicBezTo>
                    <a:pt x="1" y="4"/>
                    <a:pt x="0" y="3"/>
                    <a:pt x="0" y="2"/>
                  </a:cubicBezTo>
                  <a:cubicBezTo>
                    <a:pt x="0" y="1"/>
                    <a:pt x="1" y="0"/>
                    <a:pt x="2" y="0"/>
                  </a:cubicBezTo>
                  <a:cubicBezTo>
                    <a:pt x="90" y="0"/>
                    <a:pt x="90" y="0"/>
                    <a:pt x="90" y="0"/>
                  </a:cubicBezTo>
                  <a:cubicBezTo>
                    <a:pt x="91" y="0"/>
                    <a:pt x="92" y="1"/>
                    <a:pt x="92" y="2"/>
                  </a:cubicBezTo>
                  <a:cubicBezTo>
                    <a:pt x="92" y="3"/>
                    <a:pt x="91" y="4"/>
                    <a:pt x="9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74">
              <a:extLst>
                <a:ext uri="{FF2B5EF4-FFF2-40B4-BE49-F238E27FC236}">
                  <a16:creationId xmlns:a16="http://schemas.microsoft.com/office/drawing/2014/main" id="{4F2C37C5-AAB3-9AB1-5725-E942C288FEE5}"/>
                </a:ext>
              </a:extLst>
            </p:cNvPr>
            <p:cNvSpPr/>
            <p:nvPr/>
          </p:nvSpPr>
          <p:spPr bwMode="auto">
            <a:xfrm>
              <a:off x="4557713" y="2725738"/>
              <a:ext cx="368300" cy="15875"/>
            </a:xfrm>
            <a:custGeom>
              <a:avLst/>
              <a:gdLst>
                <a:gd name="T0" fmla="*/ 85 w 87"/>
                <a:gd name="T1" fmla="*/ 4 h 4"/>
                <a:gd name="T2" fmla="*/ 2 w 87"/>
                <a:gd name="T3" fmla="*/ 4 h 4"/>
                <a:gd name="T4" fmla="*/ 0 w 87"/>
                <a:gd name="T5" fmla="*/ 2 h 4"/>
                <a:gd name="T6" fmla="*/ 2 w 87"/>
                <a:gd name="T7" fmla="*/ 0 h 4"/>
                <a:gd name="T8" fmla="*/ 85 w 87"/>
                <a:gd name="T9" fmla="*/ 0 h 4"/>
                <a:gd name="T10" fmla="*/ 87 w 87"/>
                <a:gd name="T11" fmla="*/ 2 h 4"/>
                <a:gd name="T12" fmla="*/ 85 w 87"/>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87" h="4">
                  <a:moveTo>
                    <a:pt x="85" y="4"/>
                  </a:moveTo>
                  <a:cubicBezTo>
                    <a:pt x="2" y="4"/>
                    <a:pt x="2" y="4"/>
                    <a:pt x="2" y="4"/>
                  </a:cubicBezTo>
                  <a:cubicBezTo>
                    <a:pt x="0" y="4"/>
                    <a:pt x="0" y="3"/>
                    <a:pt x="0" y="2"/>
                  </a:cubicBezTo>
                  <a:cubicBezTo>
                    <a:pt x="0" y="1"/>
                    <a:pt x="0" y="0"/>
                    <a:pt x="2" y="0"/>
                  </a:cubicBezTo>
                  <a:cubicBezTo>
                    <a:pt x="85" y="0"/>
                    <a:pt x="85" y="0"/>
                    <a:pt x="85" y="0"/>
                  </a:cubicBezTo>
                  <a:cubicBezTo>
                    <a:pt x="86" y="0"/>
                    <a:pt x="87" y="1"/>
                    <a:pt x="87" y="2"/>
                  </a:cubicBezTo>
                  <a:cubicBezTo>
                    <a:pt x="87" y="3"/>
                    <a:pt x="86" y="4"/>
                    <a:pt x="85"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7" name="文本框 36">
            <a:extLst>
              <a:ext uri="{FF2B5EF4-FFF2-40B4-BE49-F238E27FC236}">
                <a16:creationId xmlns:a16="http://schemas.microsoft.com/office/drawing/2014/main" id="{D6A7E19A-11C2-8111-2B20-B5549435919E}"/>
              </a:ext>
            </a:extLst>
          </p:cNvPr>
          <p:cNvSpPr txBox="1"/>
          <p:nvPr/>
        </p:nvSpPr>
        <p:spPr>
          <a:xfrm>
            <a:off x="2038792" y="6241415"/>
            <a:ext cx="1400810" cy="459105"/>
          </a:xfrm>
          <a:prstGeom prst="rect">
            <a:avLst/>
          </a:prstGeom>
          <a:noFill/>
        </p:spPr>
        <p:txBody>
          <a:bodyPr wrap="none" lIns="91436" tIns="45718" rIns="91436" bIns="45718" rtlCol="0">
            <a:spAutoFit/>
          </a:bodyPr>
          <a:lstStyle/>
          <a:p>
            <a:pPr defTabSz="457200"/>
            <a:r>
              <a:rPr kumimoji="1" lang="en-US" altLang="zh-CN" sz="2400" dirty="0">
                <a:solidFill>
                  <a:schemeClr val="tx1">
                    <a:lumMod val="75000"/>
                    <a:lumOff val="25000"/>
                  </a:schemeClr>
                </a:solidFill>
                <a:latin typeface="微软雅黑" panose="020B0503020204020204" pitchFamily="34" charset="-122"/>
                <a:ea typeface="微软雅黑" panose="020B0503020204020204" pitchFamily="34" charset="-122"/>
                <a:cs typeface="Impact" panose="020B0806030902050204"/>
              </a:rPr>
              <a:t>圣经时代</a:t>
            </a:r>
          </a:p>
        </p:txBody>
      </p:sp>
      <p:sp>
        <p:nvSpPr>
          <p:cNvPr id="38" name="文本框 37">
            <a:extLst>
              <a:ext uri="{FF2B5EF4-FFF2-40B4-BE49-F238E27FC236}">
                <a16:creationId xmlns:a16="http://schemas.microsoft.com/office/drawing/2014/main" id="{280956D7-A3BA-856F-0740-FBBD1E5DC3EA}"/>
              </a:ext>
            </a:extLst>
          </p:cNvPr>
          <p:cNvSpPr txBox="1"/>
          <p:nvPr/>
        </p:nvSpPr>
        <p:spPr>
          <a:xfrm>
            <a:off x="4296700" y="6261735"/>
            <a:ext cx="1705610" cy="459105"/>
          </a:xfrm>
          <a:prstGeom prst="rect">
            <a:avLst/>
          </a:prstGeom>
          <a:noFill/>
        </p:spPr>
        <p:txBody>
          <a:bodyPr wrap="none" lIns="91436" tIns="45718" rIns="91436" bIns="45718" rtlCol="0">
            <a:spAutoFit/>
          </a:bodyPr>
          <a:lstStyle/>
          <a:p>
            <a:pPr algn="ctr" defTabSz="457200"/>
            <a:r>
              <a:rPr kumimoji="1" lang="zh-CN" altLang="en-US" sz="2400" dirty="0">
                <a:solidFill>
                  <a:schemeClr val="tx1">
                    <a:lumMod val="75000"/>
                    <a:lumOff val="25000"/>
                  </a:schemeClr>
                </a:solidFill>
                <a:latin typeface="微软雅黑" panose="020B0503020204020204" pitchFamily="34" charset="-122"/>
                <a:ea typeface="微软雅黑" panose="020B0503020204020204" pitchFamily="34" charset="-122"/>
                <a:cs typeface="Impact" panose="020B0806030902050204"/>
              </a:rPr>
              <a:t>古兰经时代</a:t>
            </a:r>
          </a:p>
        </p:txBody>
      </p:sp>
      <p:sp>
        <p:nvSpPr>
          <p:cNvPr id="39" name="文本框 38">
            <a:extLst>
              <a:ext uri="{FF2B5EF4-FFF2-40B4-BE49-F238E27FC236}">
                <a16:creationId xmlns:a16="http://schemas.microsoft.com/office/drawing/2014/main" id="{A9C5152E-8363-42F7-9063-9FC98DC2B114}"/>
              </a:ext>
            </a:extLst>
          </p:cNvPr>
          <p:cNvSpPr txBox="1"/>
          <p:nvPr/>
        </p:nvSpPr>
        <p:spPr>
          <a:xfrm>
            <a:off x="7745599" y="6261735"/>
            <a:ext cx="1452880" cy="459105"/>
          </a:xfrm>
          <a:prstGeom prst="rect">
            <a:avLst/>
          </a:prstGeom>
          <a:noFill/>
        </p:spPr>
        <p:txBody>
          <a:bodyPr wrap="none" lIns="91436" tIns="45718" rIns="91436" bIns="45718" rtlCol="0">
            <a:spAutoFit/>
          </a:bodyPr>
          <a:lstStyle/>
          <a:p>
            <a:pPr defTabSz="457200"/>
            <a:r>
              <a:rPr kumimoji="1" lang="en-US" altLang="zh-CN" sz="2400" dirty="0">
                <a:solidFill>
                  <a:schemeClr val="tx1">
                    <a:lumMod val="75000"/>
                    <a:lumOff val="25000"/>
                  </a:schemeClr>
                </a:solidFill>
                <a:latin typeface="微软雅黑" panose="020B0503020204020204" pitchFamily="34" charset="-122"/>
                <a:ea typeface="微软雅黑" panose="020B0503020204020204" pitchFamily="34" charset="-122"/>
                <a:cs typeface="Impact" panose="020B0806030902050204"/>
              </a:rPr>
              <a:t>18世纪初</a:t>
            </a:r>
          </a:p>
        </p:txBody>
      </p:sp>
      <p:sp>
        <p:nvSpPr>
          <p:cNvPr id="40" name="文本框 39">
            <a:extLst>
              <a:ext uri="{FF2B5EF4-FFF2-40B4-BE49-F238E27FC236}">
                <a16:creationId xmlns:a16="http://schemas.microsoft.com/office/drawing/2014/main" id="{5D1D9E1A-13D1-0C5D-84E1-ABDCD0E8DAE9}"/>
              </a:ext>
            </a:extLst>
          </p:cNvPr>
          <p:cNvSpPr txBox="1"/>
          <p:nvPr/>
        </p:nvSpPr>
        <p:spPr>
          <a:xfrm>
            <a:off x="1632875" y="3954161"/>
            <a:ext cx="2255836" cy="1309370"/>
          </a:xfrm>
          <a:prstGeom prst="rect">
            <a:avLst/>
          </a:prstGeom>
          <a:noFill/>
        </p:spPr>
        <p:txBody>
          <a:bodyPr wrap="square" rtlCol="0">
            <a:spAutoFit/>
          </a:bodyPr>
          <a:lstStyle/>
          <a:p>
            <a:pPr>
              <a:lnSpc>
                <a:spcPct val="110000"/>
              </a:lnSpc>
              <a:spcBef>
                <a:spcPts val="0"/>
              </a:spcBef>
              <a:spcAft>
                <a:spcPts val="0"/>
              </a:spcAft>
            </a:pPr>
            <a:r>
              <a:rPr dirty="0">
                <a:latin typeface="微软雅黑" panose="020B0503020204020204" pitchFamily="34" charset="-122"/>
                <a:ea typeface="微软雅黑" panose="020B0503020204020204" pitchFamily="34" charset="-122"/>
              </a:rPr>
              <a:t>投资使人们成为财产所有者，人们有责任使用所有权来防止直接和潜在的伤害</a:t>
            </a:r>
            <a:r>
              <a:rPr lang="zh-CN" dirty="0">
                <a:latin typeface="微软雅黑" panose="020B0503020204020204" pitchFamily="34" charset="-122"/>
                <a:ea typeface="微软雅黑" panose="020B0503020204020204" pitchFamily="34" charset="-122"/>
              </a:rPr>
              <a:t>。</a:t>
            </a:r>
          </a:p>
        </p:txBody>
      </p:sp>
      <p:sp>
        <p:nvSpPr>
          <p:cNvPr id="41" name="文本框 40">
            <a:extLst>
              <a:ext uri="{FF2B5EF4-FFF2-40B4-BE49-F238E27FC236}">
                <a16:creationId xmlns:a16="http://schemas.microsoft.com/office/drawing/2014/main" id="{BE390E4D-FCC8-BC4E-2EF5-28CC9564FB2A}"/>
              </a:ext>
            </a:extLst>
          </p:cNvPr>
          <p:cNvSpPr txBox="1"/>
          <p:nvPr/>
        </p:nvSpPr>
        <p:spPr>
          <a:xfrm>
            <a:off x="1620051" y="3489948"/>
            <a:ext cx="2315210" cy="459105"/>
          </a:xfrm>
          <a:prstGeom prst="rect">
            <a:avLst/>
          </a:prstGeom>
          <a:noFill/>
        </p:spPr>
        <p:txBody>
          <a:bodyPr wrap="none" lIns="91436" tIns="45718" rIns="91436" bIns="45718" rtlCol="0">
            <a:spAutoFit/>
          </a:bodyPr>
          <a:lstStyle/>
          <a:p>
            <a:pPr defTabSz="457200"/>
            <a:r>
              <a:rPr kumimoji="1" lang="zh-CN" altLang="en-US" sz="2400" b="1" dirty="0">
                <a:solidFill>
                  <a:schemeClr val="accent1"/>
                </a:solidFill>
                <a:latin typeface="Century Gothic" panose="020B0502020202020204" pitchFamily="34" charset="0"/>
                <a:ea typeface="微软雅黑" panose="020B0503020204020204" pitchFamily="34" charset="-122"/>
                <a:cs typeface="Impact" panose="020B0806030902050204"/>
              </a:rPr>
              <a:t>伦理投资的规定</a:t>
            </a:r>
          </a:p>
        </p:txBody>
      </p:sp>
      <p:sp>
        <p:nvSpPr>
          <p:cNvPr id="42" name="文本框 41">
            <a:extLst>
              <a:ext uri="{FF2B5EF4-FFF2-40B4-BE49-F238E27FC236}">
                <a16:creationId xmlns:a16="http://schemas.microsoft.com/office/drawing/2014/main" id="{48BDCA05-F8B3-91C0-81C6-64CAD8D2E452}"/>
              </a:ext>
            </a:extLst>
          </p:cNvPr>
          <p:cNvSpPr txBox="1"/>
          <p:nvPr/>
        </p:nvSpPr>
        <p:spPr>
          <a:xfrm>
            <a:off x="3952211" y="3272489"/>
            <a:ext cx="2357122" cy="1614170"/>
          </a:xfrm>
          <a:prstGeom prst="rect">
            <a:avLst/>
          </a:prstGeom>
          <a:noFill/>
        </p:spPr>
        <p:txBody>
          <a:bodyPr wrap="square" rtlCol="0">
            <a:spAutoFit/>
          </a:bodyPr>
          <a:lstStyle/>
          <a:p>
            <a:pPr>
              <a:lnSpc>
                <a:spcPct val="110000"/>
              </a:lnSpc>
              <a:spcBef>
                <a:spcPts val="0"/>
              </a:spcBef>
              <a:spcAft>
                <a:spcPts val="0"/>
              </a:spcAft>
            </a:pPr>
            <a:r>
              <a:rPr dirty="0">
                <a:latin typeface="微软雅黑" panose="020B0503020204020204" pitchFamily="34" charset="-122"/>
                <a:ea typeface="微软雅黑" panose="020B0503020204020204" pitchFamily="34" charset="-122"/>
                <a:cs typeface="微软雅黑" panose="020B0503020204020204" pitchFamily="34" charset="-122"/>
              </a:rPr>
              <a:t>防止使用金钱进行剥削。该原则禁止支付或收取各种形式的高利贷，包括所有的利息支付。</a:t>
            </a:r>
          </a:p>
        </p:txBody>
      </p:sp>
      <p:sp>
        <p:nvSpPr>
          <p:cNvPr id="43" name="文本框 42">
            <a:extLst>
              <a:ext uri="{FF2B5EF4-FFF2-40B4-BE49-F238E27FC236}">
                <a16:creationId xmlns:a16="http://schemas.microsoft.com/office/drawing/2014/main" id="{EC17608E-19F4-A3A0-AE57-390E21D80A2C}"/>
              </a:ext>
            </a:extLst>
          </p:cNvPr>
          <p:cNvSpPr txBox="1"/>
          <p:nvPr/>
        </p:nvSpPr>
        <p:spPr>
          <a:xfrm>
            <a:off x="3918074" y="2820976"/>
            <a:ext cx="2315210" cy="459105"/>
          </a:xfrm>
          <a:prstGeom prst="rect">
            <a:avLst/>
          </a:prstGeom>
          <a:noFill/>
        </p:spPr>
        <p:txBody>
          <a:bodyPr wrap="none" lIns="91436" tIns="45718" rIns="91436" bIns="45718" rtlCol="0">
            <a:spAutoFit/>
          </a:bodyPr>
          <a:lstStyle/>
          <a:p>
            <a:pPr defTabSz="457200"/>
            <a:r>
              <a:rPr kumimoji="1" lang="zh-CN" altLang="en-US" sz="2400" b="1" dirty="0">
                <a:solidFill>
                  <a:schemeClr val="accent2"/>
                </a:solidFill>
                <a:latin typeface="Century Gothic" panose="020B0502020202020204" pitchFamily="34" charset="0"/>
                <a:ea typeface="微软雅黑" panose="020B0503020204020204" pitchFamily="34" charset="-122"/>
                <a:cs typeface="Impact" panose="020B0806030902050204"/>
              </a:rPr>
              <a:t>投资指南的建立</a:t>
            </a:r>
          </a:p>
        </p:txBody>
      </p:sp>
      <p:sp>
        <p:nvSpPr>
          <p:cNvPr id="44" name="文本框 43">
            <a:extLst>
              <a:ext uri="{FF2B5EF4-FFF2-40B4-BE49-F238E27FC236}">
                <a16:creationId xmlns:a16="http://schemas.microsoft.com/office/drawing/2014/main" id="{AB508494-BB2B-438E-EB86-885931CA701E}"/>
              </a:ext>
            </a:extLst>
          </p:cNvPr>
          <p:cNvSpPr txBox="1"/>
          <p:nvPr/>
        </p:nvSpPr>
        <p:spPr>
          <a:xfrm>
            <a:off x="6210272" y="2107898"/>
            <a:ext cx="4914549" cy="2223135"/>
          </a:xfrm>
          <a:prstGeom prst="rect">
            <a:avLst/>
          </a:prstGeom>
          <a:noFill/>
        </p:spPr>
        <p:txBody>
          <a:bodyPr wrap="square" rtlCol="0">
            <a:spAutoFit/>
          </a:bodyPr>
          <a:lstStyle/>
          <a:p>
            <a:pPr>
              <a:lnSpc>
                <a:spcPct val="110000"/>
              </a:lnSpc>
              <a:spcBef>
                <a:spcPts val="0"/>
              </a:spcBef>
              <a:spcAft>
                <a:spcPts val="0"/>
              </a:spcAft>
            </a:pPr>
            <a:r>
              <a:rPr dirty="0">
                <a:latin typeface="微软雅黑" panose="020B0503020204020204" pitchFamily="34" charset="-122"/>
                <a:ea typeface="微软雅黑" panose="020B0503020204020204" pitchFamily="34" charset="-122"/>
                <a:cs typeface="微软雅黑" panose="020B0503020204020204" pitchFamily="34" charset="-122"/>
              </a:rPr>
              <a:t>1703年，基督教新教卫理公会派在美国创立。</a:t>
            </a:r>
          </a:p>
          <a:p>
            <a:pPr>
              <a:lnSpc>
                <a:spcPct val="110000"/>
              </a:lnSpc>
              <a:spcBef>
                <a:spcPts val="0"/>
              </a:spcBef>
              <a:spcAft>
                <a:spcPts val="0"/>
              </a:spcAft>
            </a:pPr>
            <a:r>
              <a:rPr dirty="0">
                <a:latin typeface="微软雅黑" panose="020B0503020204020204" pitchFamily="34" charset="-122"/>
                <a:ea typeface="微软雅黑" panose="020B0503020204020204" pitchFamily="34" charset="-122"/>
                <a:cs typeface="微软雅黑" panose="020B0503020204020204" pitchFamily="34" charset="-122"/>
              </a:rPr>
              <a:t>卫理公会派通过资本市场投资活动传播其宗教教义，他们抵制奴隶贸易、走私和炫耀性消费，并抵制投资于制造酒类或烟草产品以及支持赌博的公司。随后，其他宗教团体也效仿卫理公会派的做法。贵格会禁止成员参与有关奴隶贸易和战争的投资。</a:t>
            </a:r>
          </a:p>
        </p:txBody>
      </p:sp>
      <p:sp>
        <p:nvSpPr>
          <p:cNvPr id="45" name="文本框 44">
            <a:extLst>
              <a:ext uri="{FF2B5EF4-FFF2-40B4-BE49-F238E27FC236}">
                <a16:creationId xmlns:a16="http://schemas.microsoft.com/office/drawing/2014/main" id="{CBC5C5EF-E72F-B311-AA9D-0A63DD2A8C8A}"/>
              </a:ext>
            </a:extLst>
          </p:cNvPr>
          <p:cNvSpPr txBox="1"/>
          <p:nvPr/>
        </p:nvSpPr>
        <p:spPr>
          <a:xfrm>
            <a:off x="7287232" y="1668876"/>
            <a:ext cx="2315210" cy="459105"/>
          </a:xfrm>
          <a:prstGeom prst="rect">
            <a:avLst/>
          </a:prstGeom>
          <a:noFill/>
        </p:spPr>
        <p:txBody>
          <a:bodyPr wrap="none" lIns="91436" tIns="45718" rIns="91436" bIns="45718" rtlCol="0">
            <a:spAutoFit/>
          </a:bodyPr>
          <a:lstStyle/>
          <a:p>
            <a:pPr defTabSz="457200"/>
            <a:r>
              <a:rPr kumimoji="1" lang="zh-CN" altLang="en-US" sz="2400" b="1" dirty="0">
                <a:solidFill>
                  <a:schemeClr val="accent3"/>
                </a:solidFill>
                <a:latin typeface="Century Gothic" panose="020B0502020202020204" pitchFamily="34" charset="0"/>
                <a:ea typeface="微软雅黑" panose="020B0503020204020204" pitchFamily="34" charset="-122"/>
                <a:cs typeface="Impact" panose="020B0806030902050204"/>
              </a:rPr>
              <a:t>责任投资的起源</a:t>
            </a:r>
          </a:p>
        </p:txBody>
      </p:sp>
    </p:spTree>
    <p:extLst>
      <p:ext uri="{BB962C8B-B14F-4D97-AF65-F5344CB8AC3E}">
        <p14:creationId xmlns:p14="http://schemas.microsoft.com/office/powerpoint/2010/main" val="209559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1000"/>
                                        <p:tgtEl>
                                          <p:spTgt spid="33"/>
                                        </p:tgtEl>
                                      </p:cBhvr>
                                    </p:animEffect>
                                    <p:anim calcmode="lin" valueType="num">
                                      <p:cBhvr>
                                        <p:cTn id="13" dur="1000" fill="hold"/>
                                        <p:tgtEl>
                                          <p:spTgt spid="33"/>
                                        </p:tgtEl>
                                        <p:attrNameLst>
                                          <p:attrName>ppt_x</p:attrName>
                                        </p:attrNameLst>
                                      </p:cBhvr>
                                      <p:tavLst>
                                        <p:tav tm="0">
                                          <p:val>
                                            <p:strVal val="#ppt_x"/>
                                          </p:val>
                                        </p:tav>
                                        <p:tav tm="100000">
                                          <p:val>
                                            <p:strVal val="#ppt_x"/>
                                          </p:val>
                                        </p:tav>
                                      </p:tavLst>
                                    </p:anim>
                                    <p:anim calcmode="lin" valueType="num">
                                      <p:cBhvr>
                                        <p:cTn id="14" dur="1000" fill="hold"/>
                                        <p:tgtEl>
                                          <p:spTgt spid="3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1000"/>
                                        <p:tgtEl>
                                          <p:spTgt spid="28"/>
                                        </p:tgtEl>
                                      </p:cBhvr>
                                    </p:animEffect>
                                    <p:anim calcmode="lin" valueType="num">
                                      <p:cBhvr>
                                        <p:cTn id="18" dur="1000" fill="hold"/>
                                        <p:tgtEl>
                                          <p:spTgt spid="28"/>
                                        </p:tgtEl>
                                        <p:attrNameLst>
                                          <p:attrName>ppt_x</p:attrName>
                                        </p:attrNameLst>
                                      </p:cBhvr>
                                      <p:tavLst>
                                        <p:tav tm="0">
                                          <p:val>
                                            <p:strVal val="#ppt_x"/>
                                          </p:val>
                                        </p:tav>
                                        <p:tav tm="100000">
                                          <p:val>
                                            <p:strVal val="#ppt_x"/>
                                          </p:val>
                                        </p:tav>
                                      </p:tavLst>
                                    </p:anim>
                                    <p:anim calcmode="lin" valueType="num">
                                      <p:cBhvr>
                                        <p:cTn id="19" dur="1000" fill="hold"/>
                                        <p:tgtEl>
                                          <p:spTgt spid="28"/>
                                        </p:tgtEl>
                                        <p:attrNameLst>
                                          <p:attrName>ppt_y</p:attrName>
                                        </p:attrNameLst>
                                      </p:cBhvr>
                                      <p:tavLst>
                                        <p:tav tm="0">
                                          <p:val>
                                            <p:strVal val="#ppt_y+.1"/>
                                          </p:val>
                                        </p:tav>
                                        <p:tav tm="100000">
                                          <p:val>
                                            <p:strVal val="#ppt_y"/>
                                          </p:val>
                                        </p:tav>
                                      </p:tavLst>
                                    </p:anim>
                                  </p:childTnLst>
                                </p:cTn>
                              </p:par>
                              <p:par>
                                <p:cTn id="20" presetID="10" presetClass="entr" presetSubtype="0" fill="hold" grpId="0" nodeType="with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fade">
                                      <p:cBhvr>
                                        <p:cTn id="25" dur="500"/>
                                        <p:tgtEl>
                                          <p:spTgt spid="3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fade">
                                      <p:cBhvr>
                                        <p:cTn id="28" dur="500"/>
                                        <p:tgtEl>
                                          <p:spTgt spid="39"/>
                                        </p:tgtEl>
                                      </p:cBhvr>
                                    </p:animEffect>
                                  </p:childTnLst>
                                </p:cTn>
                              </p:par>
                            </p:childTnLst>
                          </p:cTn>
                        </p:par>
                        <p:par>
                          <p:cTn id="29" fill="hold">
                            <p:stCondLst>
                              <p:cond delay="1000"/>
                            </p:stCondLst>
                            <p:childTnLst>
                              <p:par>
                                <p:cTn id="30" presetID="10" presetClass="entr" presetSubtype="0" fill="hold" grpId="0" nodeType="after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fade">
                                      <p:cBhvr>
                                        <p:cTn id="32" dur="500"/>
                                        <p:tgtEl>
                                          <p:spTgt spid="4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500"/>
                                        <p:tgtEl>
                                          <p:spTgt spid="41"/>
                                        </p:tgtEl>
                                      </p:cBhvr>
                                    </p:animEffect>
                                  </p:childTnLst>
                                </p:cTn>
                              </p:par>
                            </p:childTnLst>
                          </p:cTn>
                        </p:par>
                        <p:par>
                          <p:cTn id="36" fill="hold">
                            <p:stCondLst>
                              <p:cond delay="1500"/>
                            </p:stCondLst>
                            <p:childTnLst>
                              <p:par>
                                <p:cTn id="37" presetID="10" presetClass="entr" presetSubtype="0" fill="hold" grpId="0" nodeType="after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500"/>
                                        <p:tgtEl>
                                          <p:spTgt spid="42"/>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fade">
                                      <p:cBhvr>
                                        <p:cTn id="42" dur="500"/>
                                        <p:tgtEl>
                                          <p:spTgt spid="43"/>
                                        </p:tgtEl>
                                      </p:cBhvr>
                                    </p:animEffect>
                                  </p:childTnLst>
                                </p:cTn>
                              </p:par>
                            </p:childTnLst>
                          </p:cTn>
                        </p:par>
                        <p:par>
                          <p:cTn id="43" fill="hold">
                            <p:stCondLst>
                              <p:cond delay="2000"/>
                            </p:stCondLst>
                            <p:childTnLst>
                              <p:par>
                                <p:cTn id="44" presetID="10" presetClass="entr" presetSubtype="0" fill="hold" grpId="0" nodeType="after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fade">
                                      <p:cBhvr>
                                        <p:cTn id="46" dur="500"/>
                                        <p:tgtEl>
                                          <p:spTgt spid="44"/>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Effect transition="in" filter="fade">
                                      <p:cBhvr>
                                        <p:cTn id="4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1" grpId="0"/>
      <p:bldP spid="42" grpId="0"/>
      <p:bldP spid="43" grpId="0"/>
      <p:bldP spid="44" grpId="0"/>
      <p:bldP spid="45" grpId="0"/>
    </p:bldLst>
  </p:timing>
</p:sld>
</file>

<file path=ppt/tags/tag1.xml><?xml version="1.0" encoding="utf-8"?>
<p:tagLst xmlns:a="http://schemas.openxmlformats.org/drawingml/2006/main" xmlns:r="http://schemas.openxmlformats.org/officeDocument/2006/relationships" xmlns:p="http://schemas.openxmlformats.org/presentationml/2006/main">
  <p:tag name="OFFICEPLUS.IMAGE" val="New_Batches_0222_Outline/20240222/images_object_2001_3000/bd840277-a4ff-482a-8f6e-25766d753cc6-4.source.default.zh-Hans.jpg"/>
  <p:tag name="OFFICEPLUS.THEME" val="New_Batches_0222_Outline/20240222/images_object_2001_3000/bd840277-a4ff-482a-8f6e-25766d753cc6-4.source.default.zh-Hans-1.pptx"/>
  <p:tag name="OFFICEPLUS.OUTLINE" val="1330871"/>
  <p:tag name="OFFICEPLUS.OUTLINEEXTERNAL" val="3d8947ef-68b3-0139-1a35-f4720e13e9ef"/>
</p:tagLst>
</file>

<file path=ppt/tags/tag1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添加小标题"/>
  <p:tag name="KSO_WM_UNIT_NOCLEAR" val="0"/>
  <p:tag name="KSO_WM_UNIT_HIGHLIGHT" val="0"/>
  <p:tag name="KSO_WM_UNIT_COMPATIBLE" val="0"/>
  <p:tag name="KSO_WM_UNIT_DIAGRAM_ISNUMVISUAL" val="0"/>
  <p:tag name="KSO_WM_UNIT_DIAGRAM_ISREFERUNIT" val="0"/>
  <p:tag name="KSO_WM_DIAGRAM_GROUP_CODE" val="n1-1"/>
  <p:tag name="KSO_WM_UNIT_TYPE" val="n_h_h_a"/>
  <p:tag name="KSO_WM_TEMPLATE_CATEGORY" val="diagram"/>
  <p:tag name="KSO_WM_TEMPLATE_INDEX" val="20227972"/>
  <p:tag name="KSO_WM_UNIT_LAYERLEVEL" val="1_1_1_1"/>
  <p:tag name="KSO_WM_TAG_VERSION" val="1.0"/>
  <p:tag name="KSO_WM_BEAUTIFY_FLAG" val="#wm#"/>
  <p:tag name="KSO_WM_UNIT_VALUE" val="6"/>
  <p:tag name="KSO_WM_UNIT_INDEX" val="1_1_2_1"/>
  <p:tag name="KSO_WM_UNIT_ID" val="diagram20227972_3*n_h_h_a*1_1_2_1"/>
  <p:tag name="KSO_WM_UNIT_TEXT_FILL_FORE_SCHEMECOLOR_INDEX" val="10"/>
  <p:tag name="KSO_WM_UNIT_TEXT_FILL_TYPE" val="1"/>
</p:tagLst>
</file>

<file path=ppt/tags/tag11.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添加标题"/>
  <p:tag name="KSO_WM_UNIT_NOCLEAR" val="0"/>
  <p:tag name="KSO_WM_UNIT_VALUE" val="6"/>
  <p:tag name="KSO_WM_UNIT_HIGHLIGHT" val="0"/>
  <p:tag name="KSO_WM_UNIT_COMPATIBLE" val="0"/>
  <p:tag name="KSO_WM_UNIT_DIAGRAM_ISNUMVISUAL" val="0"/>
  <p:tag name="KSO_WM_UNIT_DIAGRAM_ISREFERUNIT" val="0"/>
  <p:tag name="KSO_WM_DIAGRAM_GROUP_CODE" val="n1-1"/>
  <p:tag name="KSO_WM_UNIT_TYPE" val="n_h_a"/>
  <p:tag name="KSO_WM_UNIT_INDEX" val="1_1_1"/>
  <p:tag name="KSO_WM_UNIT_ID" val="diagram20227972_3*n_h_a*1_1_1"/>
  <p:tag name="KSO_WM_TEMPLATE_CATEGORY" val="diagram"/>
  <p:tag name="KSO_WM_TEMPLATE_INDEX" val="20227972"/>
  <p:tag name="KSO_WM_UNIT_LAYERLEVEL" val="1_1_1"/>
  <p:tag name="KSO_WM_TAG_VERSION" val="1.0"/>
  <p:tag name="KSO_WM_BEAUTIFY_FLAG" val="#wm#"/>
  <p:tag name="KSO_WM_UNIT_TEXT_FILL_FORE_SCHEMECOLOR_INDEX" val="5"/>
  <p:tag name="KSO_WM_UNIT_TEXT_FILL_TYPE" val="1"/>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TEMPLATE_CATEGORY" val="diagram"/>
  <p:tag name="KSO_WM_TEMPLATE_INDEX" val="20227972"/>
  <p:tag name="KSO_WM_UNIT_LAYERLEVEL" val="1_1_1_1"/>
  <p:tag name="KSO_WM_TAG_VERSION" val="1.0"/>
  <p:tag name="KSO_WM_BEAUTIFY_FLAG" val="#wm#"/>
  <p:tag name="KSO_WM_UNIT_INDEX" val="1_1_1_3"/>
  <p:tag name="KSO_WM_UNIT_ID" val="diagram20227972_3*n_h_h_i*1_1_1_3"/>
  <p:tag name="KSO_WM_UNIT_FILL_FORE_SCHEMECOLOR_INDEX" val="5"/>
  <p:tag name="KSO_WM_UNIT_FILL_TYPE" val="1"/>
  <p:tag name="KSO_WM_UNIT_TEXT_FILL_FORE_SCHEMECOLOR_INDEX" val="13"/>
  <p:tag name="KSO_WM_UNIT_TEXT_FILL_TYPE" val="1"/>
</p:tagLst>
</file>

<file path=ppt/tags/tag13.xml><?xml version="1.0" encoding="utf-8"?>
<p:tagLst xmlns:a="http://schemas.openxmlformats.org/drawingml/2006/main" xmlns:r="http://schemas.openxmlformats.org/officeDocument/2006/relationships" xmlns:p="http://schemas.openxmlformats.org/presentationml/2006/main">
  <p:tag name="KSO_WM_UNIT_VALUE" val="130*130"/>
  <p:tag name="KSO_WM_UNIT_HIGHLIGHT" val="0"/>
  <p:tag name="KSO_WM_UNIT_COMPATIBLE" val="0"/>
  <p:tag name="KSO_WM_UNIT_DIAGRAM_ISNUMVISUAL" val="0"/>
  <p:tag name="KSO_WM_UNIT_DIAGRAM_ISREFERUNIT" val="0"/>
  <p:tag name="KSO_WM_DIAGRAM_GROUP_CODE" val="n1-1"/>
  <p:tag name="KSO_WM_UNIT_TYPE" val="n_h_h_x"/>
  <p:tag name="KSO_WM_TEMPLATE_CATEGORY" val="diagram"/>
  <p:tag name="KSO_WM_TEMPLATE_INDEX" val="20227972"/>
  <p:tag name="KSO_WM_UNIT_LAYERLEVEL" val="1_1_1_1"/>
  <p:tag name="KSO_WM_TAG_VERSION" val="1.0"/>
  <p:tag name="KSO_WM_BEAUTIFY_FLAG" val="#wm#"/>
  <p:tag name="KSO_WM_UNIT_INDEX" val="1_1_2_1"/>
  <p:tag name="KSO_WM_UNIT_ID" val="diagram20227972_3*n_h_h_x*1_1_2_1"/>
</p:tagLst>
</file>

<file path=ppt/tags/tag14.xml><?xml version="1.0" encoding="utf-8"?>
<p:tagLst xmlns:a="http://schemas.openxmlformats.org/drawingml/2006/main" xmlns:r="http://schemas.openxmlformats.org/officeDocument/2006/relationships" xmlns:p="http://schemas.openxmlformats.org/presentationml/2006/main">
  <p:tag name="KSO_WM_UNIT_VALUE" val="130*130"/>
  <p:tag name="KSO_WM_UNIT_HIGHLIGHT" val="0"/>
  <p:tag name="KSO_WM_UNIT_COMPATIBLE" val="0"/>
  <p:tag name="KSO_WM_UNIT_DIAGRAM_ISNUMVISUAL" val="0"/>
  <p:tag name="KSO_WM_UNIT_DIAGRAM_ISREFERUNIT" val="0"/>
  <p:tag name="KSO_WM_DIAGRAM_GROUP_CODE" val="n1-1"/>
  <p:tag name="KSO_WM_UNIT_TYPE" val="n_h_h_x"/>
  <p:tag name="KSO_WM_TEMPLATE_CATEGORY" val="diagram"/>
  <p:tag name="KSO_WM_TEMPLATE_INDEX" val="20227972"/>
  <p:tag name="KSO_WM_UNIT_LAYERLEVEL" val="1_1_1_1"/>
  <p:tag name="KSO_WM_TAG_VERSION" val="1.0"/>
  <p:tag name="KSO_WM_BEAUTIFY_FLAG" val="#wm#"/>
  <p:tag name="KSO_WM_UNIT_INDEX" val="1_1_1_1"/>
  <p:tag name="KSO_WM_UNIT_ID" val="diagram20227972_3*n_h_h_x*1_1_1_1"/>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TEMPLATE_CATEGORY" val="diagram"/>
  <p:tag name="KSO_WM_TEMPLATE_INDEX" val="20227972"/>
  <p:tag name="KSO_WM_UNIT_LAYERLEVEL" val="1_1_1_1"/>
  <p:tag name="KSO_WM_TAG_VERSION" val="1.0"/>
  <p:tag name="KSO_WM_BEAUTIFY_FLAG" val="#wm#"/>
  <p:tag name="KSO_WM_UNIT_INDEX" val="1_1_1_2"/>
  <p:tag name="KSO_WM_UNIT_ID" val="diagram20227972_3*n_h_h_i*1_1_1_2"/>
  <p:tag name="KSO_WM_UNIT_FILL_FORE_SCHEMECOLOR_INDEX" val="5"/>
  <p:tag name="KSO_WM_UNIT_FILL_TYPE" val="1"/>
  <p:tag name="KSO_WM_UNIT_TEXT_FILL_FORE_SCHEMECOLOR_INDEX" val="13"/>
  <p:tag name="KSO_WM_UNIT_TEXT_FILL_TYPE" val="1"/>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TEMPLATE_CATEGORY" val="diagram"/>
  <p:tag name="KSO_WM_TEMPLATE_INDEX" val="20227972"/>
  <p:tag name="KSO_WM_UNIT_LAYERLEVEL" val="1_1_1_1"/>
  <p:tag name="KSO_WM_TAG_VERSION" val="1.0"/>
  <p:tag name="KSO_WM_BEAUTIFY_FLAG" val="#wm#"/>
  <p:tag name="KSO_WM_UNIT_INDEX" val="1_1_1_1"/>
  <p:tag name="KSO_WM_UNIT_ID" val="diagram20227972_3*n_h_h_i*1_1_1_1"/>
  <p:tag name="KSO_WM_UNIT_FILL_FORE_SCHEMECOLOR_INDEX" val="5"/>
  <p:tag name="KSO_WM_UNIT_FILL_TYPE" val="1"/>
  <p:tag name="KSO_WM_UNIT_TEXT_FILL_FORE_SCHEMECOLOR_INDEX" val="2"/>
  <p:tag name="KSO_WM_UNIT_TEXT_FILL_TYPE" val="1"/>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TEMPLATE_CATEGORY" val="diagram"/>
  <p:tag name="KSO_WM_TEMPLATE_INDEX" val="20227972"/>
  <p:tag name="KSO_WM_UNIT_LAYERLEVEL" val="1_1_1_1"/>
  <p:tag name="KSO_WM_TAG_VERSION" val="1.0"/>
  <p:tag name="KSO_WM_BEAUTIFY_FLAG" val="#wm#"/>
  <p:tag name="KSO_WM_UNIT_INDEX" val="1_1_2_1"/>
  <p:tag name="KSO_WM_UNIT_ID" val="diagram20227972_3*n_h_h_i*1_1_2_1"/>
  <p:tag name="KSO_WM_UNIT_FILL_FORE_SCHEMECOLOR_INDEX" val="10"/>
  <p:tag name="KSO_WM_UNIT_FILL_TYPE" val="1"/>
  <p:tag name="KSO_WM_UNIT_TEXT_FILL_FORE_SCHEMECOLOR_INDEX" val="2"/>
  <p:tag name="KSO_WM_UNIT_TEXT_FILL_TYPE" val="1"/>
</p:tagLst>
</file>

<file path=ppt/tags/tag18.xml><?xml version="1.0" encoding="utf-8"?>
<p:tagLst xmlns:a="http://schemas.openxmlformats.org/drawingml/2006/main" xmlns:r="http://schemas.openxmlformats.org/officeDocument/2006/relationships" xmlns:p="http://schemas.openxmlformats.org/presentationml/2006/main">
  <p:tag name="KSO_WM_UNIT_VALUE" val="130*130"/>
  <p:tag name="KSO_WM_UNIT_HIGHLIGHT" val="0"/>
  <p:tag name="KSO_WM_UNIT_COMPATIBLE" val="0"/>
  <p:tag name="KSO_WM_UNIT_DIAGRAM_ISNUMVISUAL" val="0"/>
  <p:tag name="KSO_WM_UNIT_DIAGRAM_ISREFERUNIT" val="0"/>
  <p:tag name="KSO_WM_DIAGRAM_GROUP_CODE" val="n1-1"/>
  <p:tag name="KSO_WM_UNIT_TYPE" val="n_h_h_x"/>
  <p:tag name="KSO_WM_UNIT_INDEX" val="1_1_3_1"/>
  <p:tag name="KSO_WM_UNIT_ID" val="diagram20227972_3*n_h_h_x*1_1_3_1"/>
  <p:tag name="KSO_WM_TEMPLATE_CATEGORY" val="diagram"/>
  <p:tag name="KSO_WM_TEMPLATE_INDEX" val="20227972"/>
  <p:tag name="KSO_WM_UNIT_LAYERLEVEL" val="1_1_1_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1_3_1"/>
  <p:tag name="KSO_WM_UNIT_ID" val="diagram20227972_3*n_h_h_i*1_1_3_1"/>
  <p:tag name="KSO_WM_TEMPLATE_CATEGORY" val="diagram"/>
  <p:tag name="KSO_WM_TEMPLATE_INDEX" val="20227972"/>
  <p:tag name="KSO_WM_UNIT_LAYERLEVEL" val="1_1_1_1"/>
  <p:tag name="KSO_WM_TAG_VERSION" val="1.0"/>
  <p:tag name="KSO_WM_BEAUTIFY_FLAG" val="#wm#"/>
  <p:tag name="KSO_WM_UNIT_FILL_FORE_SCHEMECOLOR_INDEX" val="6"/>
  <p:tag name="KSO_WM_UNIT_FILL_TYPE" val="1"/>
  <p:tag name="KSO_WM_UNIT_TEXT_FILL_FORE_SCHEMECOLOR_INDEX" val="13"/>
  <p:tag name="KSO_WM_UNIT_TEXT_FILL_TYPE" val="1"/>
</p:tagLst>
</file>

<file path=ppt/tags/tag2.xml><?xml version="1.0" encoding="utf-8"?>
<p:tagLst xmlns:a="http://schemas.openxmlformats.org/drawingml/2006/main" xmlns:r="http://schemas.openxmlformats.org/officeDocument/2006/relationships" xmlns:p="http://schemas.openxmlformats.org/presentationml/2006/main">
  <p:tag name="OFFICEPLUS.TAG" val="03a12446-4040-4dad-8d54-bb681f108928"/>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TEMPLATE_CATEGORY" val="diagram"/>
  <p:tag name="KSO_WM_TEMPLATE_INDEX" val="20227972"/>
  <p:tag name="KSO_WM_UNIT_LAYERLEVEL" val="1_1_1_1"/>
  <p:tag name="KSO_WM_TAG_VERSION" val="1.0"/>
  <p:tag name="KSO_WM_BEAUTIFY_FLAG" val="#wm#"/>
  <p:tag name="KSO_WM_UNIT_INDEX" val="1_1_2_2"/>
  <p:tag name="KSO_WM_UNIT_ID" val="diagram20227972_3*n_h_h_i*1_1_2_2"/>
  <p:tag name="KSO_WM_UNIT_FILL_FORE_SCHEMECOLOR_INDEX" val="7"/>
  <p:tag name="KSO_WM_UNIT_FILL_TYPE" val="1"/>
  <p:tag name="KSO_WM_UNIT_TEXT_FILL_FORE_SCHEMECOLOR_INDEX" val="13"/>
  <p:tag name="KSO_WM_UNIT_TEXT_FILL_TYPE" val="1"/>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1_1"/>
  <p:tag name="KSO_WM_UNIT_ID" val="diagram20228677_3*n_h_h_i*1_2_1_1"/>
  <p:tag name="KSO_WM_TEMPLATE_CATEGORY" val="diagram"/>
  <p:tag name="KSO_WM_TEMPLATE_INDEX" val="20228677"/>
  <p:tag name="KSO_WM_UNIT_LAYERLEVEL" val="1_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2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添加标题"/>
  <p:tag name="KSO_WM_UNIT_NOCLEAR" val="0"/>
  <p:tag name="KSO_WM_UNIT_HIGHLIGHT" val="0"/>
  <p:tag name="KSO_WM_UNIT_COMPATIBLE" val="0"/>
  <p:tag name="KSO_WM_UNIT_DIAGRAM_ISNUMVISUAL" val="0"/>
  <p:tag name="KSO_WM_UNIT_DIAGRAM_ISREFERUNIT" val="0"/>
  <p:tag name="KSO_WM_DIAGRAM_GROUP_CODE" val="n1-1"/>
  <p:tag name="KSO_WM_UNIT_TYPE" val="n_h_h_a"/>
  <p:tag name="KSO_WM_UNIT_INDEX" val="1_2_1_1"/>
  <p:tag name="KSO_WM_UNIT_ID" val="diagram20228677_3*n_h_h_a*1_2_1_1"/>
  <p:tag name="KSO_WM_TEMPLATE_CATEGORY" val="diagram"/>
  <p:tag name="KSO_WM_TEMPLATE_INDEX" val="20228677"/>
  <p:tag name="KSO_WM_UNIT_LAYERLEVEL" val="1_1_1_1"/>
  <p:tag name="KSO_WM_TAG_VERSION" val="1.0"/>
  <p:tag name="KSO_WM_BEAUTIFY_FLAG" val="#wm#"/>
  <p:tag name="KSO_WM_UNIT_TEXT_FILL_FORE_SCHEMECOLOR_INDEX" val="14"/>
  <p:tag name="KSO_WM_UNIT_TEXT_FILL_TYPE" val="1"/>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1_2"/>
  <p:tag name="KSO_WM_UNIT_ID" val="diagram20228677_3*n_h_h_i*1_2_1_2"/>
  <p:tag name="KSO_WM_TEMPLATE_CATEGORY" val="diagram"/>
  <p:tag name="KSO_WM_TEMPLATE_INDEX" val="20228677"/>
  <p:tag name="KSO_WM_UNIT_LAYERLEVEL" val="1_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24.xml><?xml version="1.0" encoding="utf-8"?>
<p:tagLst xmlns:a="http://schemas.openxmlformats.org/drawingml/2006/main" xmlns:r="http://schemas.openxmlformats.org/officeDocument/2006/relationships" xmlns:p="http://schemas.openxmlformats.org/presentationml/2006/main">
  <p:tag name="KSO_WM_UNIT_TEXT_FILL_FORE_SCHEMECOLOR_INDEX_BRIGHTNESS" val="0"/>
  <p:tag name="KSO_WM_UNIT_TEXT_FILL_FORE_SCHEMECOLOR_INDEX" val="14"/>
  <p:tag name="KSO_WM_UNIT_TEXT_FILL_TYPE" val="1"/>
  <p:tag name="KSO_WM_UNIT_SUBTYPE" val="a"/>
  <p:tag name="KSO_WM_UNIT_PRESET_TEXT" val="点击此处添加正文，文字是您思想的提炼，请言简意赅的阐述您的观点。"/>
  <p:tag name="KSO_WM_UNIT_NOCLEAR" val="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1_1"/>
  <p:tag name="KSO_WM_UNIT_ID" val="diagram20228677_3*n_h_h_f*1_2_1_1"/>
  <p:tag name="KSO_WM_TEMPLATE_CATEGORY" val="diagram"/>
  <p:tag name="KSO_WM_TEMPLATE_INDEX" val="20228677"/>
  <p:tag name="KSO_WM_UNIT_LAYERLEVEL" val="1_1_1_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2_1"/>
  <p:tag name="KSO_WM_UNIT_ID" val="diagram20228677_3*n_h_h_i*1_2_2_1"/>
  <p:tag name="KSO_WM_TEMPLATE_CATEGORY" val="diagram"/>
  <p:tag name="KSO_WM_TEMPLATE_INDEX" val="20228677"/>
  <p:tag name="KSO_WM_UNIT_LAYERLEVEL" val="1_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2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添加标题"/>
  <p:tag name="KSO_WM_UNIT_NOCLEAR" val="0"/>
  <p:tag name="KSO_WM_UNIT_HIGHLIGHT" val="0"/>
  <p:tag name="KSO_WM_UNIT_COMPATIBLE" val="0"/>
  <p:tag name="KSO_WM_UNIT_DIAGRAM_ISNUMVISUAL" val="0"/>
  <p:tag name="KSO_WM_UNIT_DIAGRAM_ISREFERUNIT" val="0"/>
  <p:tag name="KSO_WM_DIAGRAM_GROUP_CODE" val="n1-1"/>
  <p:tag name="KSO_WM_UNIT_TYPE" val="n_h_h_a"/>
  <p:tag name="KSO_WM_UNIT_INDEX" val="1_2_2_1"/>
  <p:tag name="KSO_WM_UNIT_ID" val="diagram20228677_3*n_h_h_a*1_2_2_1"/>
  <p:tag name="KSO_WM_TEMPLATE_CATEGORY" val="diagram"/>
  <p:tag name="KSO_WM_TEMPLATE_INDEX" val="20228677"/>
  <p:tag name="KSO_WM_UNIT_LAYERLEVEL" val="1_1_1_1"/>
  <p:tag name="KSO_WM_TAG_VERSION" val="1.0"/>
  <p:tag name="KSO_WM_BEAUTIFY_FLAG" val="#wm#"/>
  <p:tag name="KSO_WM_UNIT_TEXT_FILL_FORE_SCHEMECOLOR_INDEX" val="14"/>
  <p:tag name="KSO_WM_UNIT_TEXT_FILL_TYPE" val="1"/>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2_3"/>
  <p:tag name="KSO_WM_UNIT_ID" val="diagram20228677_3*n_h_h_i*1_2_2_3"/>
  <p:tag name="KSO_WM_TEMPLATE_CATEGORY" val="diagram"/>
  <p:tag name="KSO_WM_TEMPLATE_INDEX" val="20228677"/>
  <p:tag name="KSO_WM_UNIT_LAYERLEVEL" val="1_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28.xml><?xml version="1.0" encoding="utf-8"?>
<p:tagLst xmlns:a="http://schemas.openxmlformats.org/drawingml/2006/main" xmlns:r="http://schemas.openxmlformats.org/officeDocument/2006/relationships" xmlns:p="http://schemas.openxmlformats.org/presentationml/2006/main">
  <p:tag name="KSO_WM_UNIT_TEXT_FILL_FORE_SCHEMECOLOR_INDEX_BRIGHTNESS" val="0"/>
  <p:tag name="KSO_WM_UNIT_TEXT_FILL_FORE_SCHEMECOLOR_INDEX" val="14"/>
  <p:tag name="KSO_WM_UNIT_TEXT_FILL_TYPE" val="1"/>
  <p:tag name="KSO_WM_UNIT_SUBTYPE" val="a"/>
  <p:tag name="KSO_WM_UNIT_PRESET_TEXT" val="点击此处添加正文，文字是您思想的提炼，请言简意赅的阐述您的观点。"/>
  <p:tag name="KSO_WM_UNIT_NOCLEAR" val="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2_1"/>
  <p:tag name="KSO_WM_UNIT_ID" val="diagram20228677_3*n_h_h_f*1_2_2_1"/>
  <p:tag name="KSO_WM_TEMPLATE_CATEGORY" val="diagram"/>
  <p:tag name="KSO_WM_TEMPLATE_INDEX" val="20228677"/>
  <p:tag name="KSO_WM_UNIT_LAYERLEVEL" val="1_1_1_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3_1"/>
  <p:tag name="KSO_WM_UNIT_ID" val="diagram20228677_3*n_h_h_i*1_2_3_1"/>
  <p:tag name="KSO_WM_TEMPLATE_CATEGORY" val="diagram"/>
  <p:tag name="KSO_WM_TEMPLATE_INDEX" val="20228677"/>
  <p:tag name="KSO_WM_UNIT_LAYERLEVEL" val="1_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3.xml><?xml version="1.0" encoding="utf-8"?>
<p:tagLst xmlns:a="http://schemas.openxmlformats.org/drawingml/2006/main" xmlns:r="http://schemas.openxmlformats.org/officeDocument/2006/relationships" xmlns:p="http://schemas.openxmlformats.org/presentationml/2006/main">
  <p:tag name="OFFICEPLUS.TAG" val="43779941-ebb9-4272-ab0a-451395e9a0c0"/>
  <p:tag name="OFFICEPLUS.OUTLINESECTION" val="9278081"/>
</p:tagLst>
</file>

<file path=ppt/tags/tag3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添加标题"/>
  <p:tag name="KSO_WM_UNIT_NOCLEAR" val="0"/>
  <p:tag name="KSO_WM_UNIT_HIGHLIGHT" val="0"/>
  <p:tag name="KSO_WM_UNIT_COMPATIBLE" val="0"/>
  <p:tag name="KSO_WM_UNIT_DIAGRAM_ISNUMVISUAL" val="0"/>
  <p:tag name="KSO_WM_UNIT_DIAGRAM_ISREFERUNIT" val="0"/>
  <p:tag name="KSO_WM_DIAGRAM_GROUP_CODE" val="n1-1"/>
  <p:tag name="KSO_WM_UNIT_TYPE" val="n_h_h_a"/>
  <p:tag name="KSO_WM_UNIT_INDEX" val="1_2_3_1"/>
  <p:tag name="KSO_WM_UNIT_ID" val="diagram20228677_3*n_h_h_a*1_2_3_1"/>
  <p:tag name="KSO_WM_TEMPLATE_CATEGORY" val="diagram"/>
  <p:tag name="KSO_WM_TEMPLATE_INDEX" val="20228677"/>
  <p:tag name="KSO_WM_UNIT_LAYERLEVEL" val="1_1_1_1"/>
  <p:tag name="KSO_WM_TAG_VERSION" val="1.0"/>
  <p:tag name="KSO_WM_BEAUTIFY_FLAG" val="#wm#"/>
  <p:tag name="KSO_WM_UNIT_TEXT_FILL_FORE_SCHEMECOLOR_INDEX" val="14"/>
  <p:tag name="KSO_WM_UNIT_TEXT_FILL_TYPE" val="1"/>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3_2"/>
  <p:tag name="KSO_WM_UNIT_ID" val="diagram20228677_3*n_h_h_i*1_2_3_2"/>
  <p:tag name="KSO_WM_TEMPLATE_CATEGORY" val="diagram"/>
  <p:tag name="KSO_WM_TEMPLATE_INDEX" val="20228677"/>
  <p:tag name="KSO_WM_UNIT_LAYERLEVEL" val="1_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32.xml><?xml version="1.0" encoding="utf-8"?>
<p:tagLst xmlns:a="http://schemas.openxmlformats.org/drawingml/2006/main" xmlns:r="http://schemas.openxmlformats.org/officeDocument/2006/relationships" xmlns:p="http://schemas.openxmlformats.org/presentationml/2006/main">
  <p:tag name="KSO_WM_UNIT_TEXT_FILL_FORE_SCHEMECOLOR_INDEX_BRIGHTNESS" val="0"/>
  <p:tag name="KSO_WM_UNIT_TEXT_FILL_FORE_SCHEMECOLOR_INDEX" val="14"/>
  <p:tag name="KSO_WM_UNIT_TEXT_FILL_TYPE" val="1"/>
  <p:tag name="KSO_WM_UNIT_SUBTYPE" val="a"/>
  <p:tag name="KSO_WM_UNIT_PRESET_TEXT" val="点击此处添加正文，文字是您思想的提炼，请言简意赅的阐述您的观点。"/>
  <p:tag name="KSO_WM_UNIT_NOCLEAR" val="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228677_3*n_h_h_f*1_2_3_1"/>
  <p:tag name="KSO_WM_TEMPLATE_CATEGORY" val="diagram"/>
  <p:tag name="KSO_WM_TEMPLATE_INDEX" val="20228677"/>
  <p:tag name="KSO_WM_UNIT_LAYERLEVEL" val="1_1_1_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i"/>
  <p:tag name="KSO_WM_UNIT_INDEX" val="1_1_1"/>
  <p:tag name="KSO_WM_UNIT_ID" val="diagram20228677_3*n_h_i*1_1_1"/>
  <p:tag name="KSO_WM_TEMPLATE_CATEGORY" val="diagram"/>
  <p:tag name="KSO_WM_TEMPLATE_INDEX" val="20228677"/>
  <p:tag name="KSO_WM_UNIT_LAYERLEVEL" val="1_1_1"/>
  <p:tag name="KSO_WM_TAG_VERSION" val="1.0"/>
  <p:tag name="KSO_WM_BEAUTIFY_FLAG" val="#wm#"/>
  <p:tag name="KSO_WM_UNIT_LINE_FORE_SCHEMECOLOR_INDEX" val="5"/>
  <p:tag name="KSO_WM_UNIT_LINE_FILL_TYPE" val="2"/>
  <p:tag name="KSO_WM_UNIT_TEXT_FILL_FORE_SCHEMECOLOR_INDEX" val="2"/>
  <p:tag name="KSO_WM_UNIT_TEXT_FILL_TYPE" val="1"/>
</p:tagLst>
</file>

<file path=ppt/tags/tag34.xml><?xml version="1.0" encoding="utf-8"?>
<p:tagLst xmlns:a="http://schemas.openxmlformats.org/drawingml/2006/main" xmlns:r="http://schemas.openxmlformats.org/officeDocument/2006/relationships" xmlns:p="http://schemas.openxmlformats.org/presentationml/2006/main">
  <p:tag name="KSO_WM_UNIT_TEXT_FILL_FORE_SCHEMECOLOR_INDEX_BRIGHTNESS" val="0"/>
  <p:tag name="KSO_WM_UNIT_TEXT_FILL_FORE_SCHEMECOLOR_INDEX" val="2"/>
  <p:tag name="KSO_WM_UNIT_TEXT_FILL_TYPE" val="1"/>
  <p:tag name="KSO_WM_UNIT_HIGHLIGHT" val="0"/>
  <p:tag name="KSO_WM_UNIT_COMPATIBLE" val="0"/>
  <p:tag name="KSO_WM_UNIT_DIAGRAM_ISNUMVISUAL" val="0"/>
  <p:tag name="KSO_WM_UNIT_DIAGRAM_ISREFERUNIT" val="0"/>
  <p:tag name="KSO_WM_DIAGRAM_GROUP_CODE" val="n1-1"/>
  <p:tag name="KSO_WM_UNIT_TYPE" val="n_h_h_i"/>
  <p:tag name="KSO_WM_UNIT_INDEX" val="1_2_3_3"/>
  <p:tag name="KSO_WM_UNIT_ID" val="diagram20228677_3*n_h_h_i*1_2_3_3"/>
  <p:tag name="KSO_WM_TEMPLATE_CATEGORY" val="diagram"/>
  <p:tag name="KSO_WM_TEMPLATE_INDEX" val="20228677"/>
  <p:tag name="KSO_WM_UNIT_LAYERLEVEL" val="1_1_1_1"/>
  <p:tag name="KSO_WM_TAG_VERSION" val="1.0"/>
  <p:tag name="KSO_WM_BEAUTIFY_FLAG" val="#wm#"/>
  <p:tag name="KSO_WM_UNIT_FILL_FORE_SCHEMECOLOR_INDEX" val="5"/>
  <p:tag name="KSO_WM_UNIT_FILL_TYPE" val="1"/>
</p:tagLst>
</file>

<file path=ppt/tags/tag35.xml><?xml version="1.0" encoding="utf-8"?>
<p:tagLst xmlns:a="http://schemas.openxmlformats.org/drawingml/2006/main" xmlns:r="http://schemas.openxmlformats.org/officeDocument/2006/relationships" xmlns:p="http://schemas.openxmlformats.org/presentationml/2006/main">
  <p:tag name="KSO_WM_UNIT_TEXT_FILL_FORE_SCHEMECOLOR_INDEX_BRIGHTNESS" val="0"/>
  <p:tag name="KSO_WM_UNIT_TEXT_FILL_FORE_SCHEMECOLOR_INDEX" val="2"/>
  <p:tag name="KSO_WM_UNIT_TEXT_FILL_TYPE" val="1"/>
  <p:tag name="KSO_WM_UNIT_HIGHLIGHT" val="0"/>
  <p:tag name="KSO_WM_UNIT_COMPATIBLE" val="0"/>
  <p:tag name="KSO_WM_UNIT_DIAGRAM_ISNUMVISUAL" val="0"/>
  <p:tag name="KSO_WM_UNIT_DIAGRAM_ISREFERUNIT" val="0"/>
  <p:tag name="KSO_WM_DIAGRAM_GROUP_CODE" val="n1-1"/>
  <p:tag name="KSO_WM_UNIT_TYPE" val="n_h_h_i"/>
  <p:tag name="KSO_WM_UNIT_INDEX" val="1_2_1_3"/>
  <p:tag name="KSO_WM_UNIT_ID" val="diagram20228677_3*n_h_h_i*1_2_1_3"/>
  <p:tag name="KSO_WM_TEMPLATE_CATEGORY" val="diagram"/>
  <p:tag name="KSO_WM_TEMPLATE_INDEX" val="20228677"/>
  <p:tag name="KSO_WM_UNIT_LAYERLEVEL" val="1_1_1_1"/>
  <p:tag name="KSO_WM_TAG_VERSION" val="1.0"/>
  <p:tag name="KSO_WM_BEAUTIFY_FLAG" val="#wm#"/>
  <p:tag name="KSO_WM_UNIT_FILL_FORE_SCHEMECOLOR_INDEX" val="5"/>
  <p:tag name="KSO_WM_UNIT_FILL_TYPE" val="1"/>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i"/>
  <p:tag name="KSO_WM_UNIT_INDEX" val="1_1_2"/>
  <p:tag name="KSO_WM_UNIT_ID" val="diagram20228677_3*n_h_i*1_1_2"/>
  <p:tag name="KSO_WM_TEMPLATE_CATEGORY" val="diagram"/>
  <p:tag name="KSO_WM_TEMPLATE_INDEX" val="20228677"/>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i"/>
  <p:tag name="KSO_WM_UNIT_INDEX" val="1_1_3"/>
  <p:tag name="KSO_WM_UNIT_ID" val="diagram20228677_3*n_h_i*1_1_3"/>
  <p:tag name="KSO_WM_TEMPLATE_CATEGORY" val="diagram"/>
  <p:tag name="KSO_WM_TEMPLATE_INDEX" val="20228677"/>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i"/>
  <p:tag name="KSO_WM_UNIT_INDEX" val="1_1_4"/>
  <p:tag name="KSO_WM_UNIT_ID" val="diagram20228677_3*n_h_i*1_1_4"/>
  <p:tag name="KSO_WM_TEMPLATE_CATEGORY" val="diagram"/>
  <p:tag name="KSO_WM_TEMPLATE_INDEX" val="20228677"/>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i"/>
  <p:tag name="KSO_WM_UNIT_INDEX" val="1_1_5"/>
  <p:tag name="KSO_WM_UNIT_ID" val="diagram20228677_3*n_h_i*1_1_5"/>
  <p:tag name="KSO_WM_TEMPLATE_CATEGORY" val="diagram"/>
  <p:tag name="KSO_WM_TEMPLATE_INDEX" val="20228677"/>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i"/>
  <p:tag name="KSO_WM_UNIT_INDEX" val="1_1_1"/>
  <p:tag name="KSO_WM_UNIT_ID" val="diagram20227972_3*n_h_i*1_1_1"/>
  <p:tag name="KSO_WM_TEMPLATE_CATEGORY" val="diagram"/>
  <p:tag name="KSO_WM_TEMPLATE_INDEX" val="20227972"/>
  <p:tag name="KSO_WM_UNIT_LAYERLEVEL" val="1_1_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添加标题"/>
  <p:tag name="KSO_WM_UNIT_NOCLEAR" val="0"/>
  <p:tag name="KSO_WM_UNIT_VALUE" val="12"/>
  <p:tag name="KSO_WM_UNIT_HIGHLIGHT" val="0"/>
  <p:tag name="KSO_WM_UNIT_COMPATIBLE" val="0"/>
  <p:tag name="KSO_WM_UNIT_DIAGRAM_ISNUMVISUAL" val="0"/>
  <p:tag name="KSO_WM_UNIT_DIAGRAM_ISREFERUNIT" val="0"/>
  <p:tag name="KSO_WM_DIAGRAM_GROUP_CODE" val="n1-1"/>
  <p:tag name="KSO_WM_UNIT_TYPE" val="n_h_a"/>
  <p:tag name="KSO_WM_UNIT_INDEX" val="1_1_1"/>
  <p:tag name="KSO_WM_UNIT_ID" val="diagram20228677_3*n_h_a*1_1_1"/>
  <p:tag name="KSO_WM_TEMPLATE_CATEGORY" val="diagram"/>
  <p:tag name="KSO_WM_TEMPLATE_INDEX" val="20228677"/>
  <p:tag name="KSO_WM_UNIT_LAYERLEVEL" val="1_1_1"/>
  <p:tag name="KSO_WM_TAG_VERSION" val="1.0"/>
  <p:tag name="KSO_WM_BEAUTIFY_FLAG" val="#wm#"/>
  <p:tag name="KSO_WM_UNIT_TEXT_FILL_FORE_SCHEMECOLOR_INDEX" val="14"/>
  <p:tag name="KSO_WM_UNIT_TEXT_FILL_TYPE" val="1"/>
</p:tagLst>
</file>

<file path=ppt/tags/tag41.xml><?xml version="1.0" encoding="utf-8"?>
<p:tagLst xmlns:a="http://schemas.openxmlformats.org/drawingml/2006/main" xmlns:r="http://schemas.openxmlformats.org/officeDocument/2006/relationships" xmlns:p="http://schemas.openxmlformats.org/presentationml/2006/main">
  <p:tag name="KSO_WM_UNIT_TEXT_FILL_FORE_SCHEMECOLOR_INDEX_BRIGHTNESS" val="0"/>
  <p:tag name="KSO_WM_UNIT_TEXT_FILL_FORE_SCHEMECOLOR_INDEX" val="2"/>
  <p:tag name="KSO_WM_UNIT_TEXT_FILL_TYPE" val="1"/>
  <p:tag name="KSO_WM_UNIT_HIGHLIGHT" val="0"/>
  <p:tag name="KSO_WM_UNIT_COMPATIBLE" val="0"/>
  <p:tag name="KSO_WM_UNIT_DIAGRAM_ISNUMVISUAL" val="0"/>
  <p:tag name="KSO_WM_UNIT_DIAGRAM_ISREFERUNIT" val="0"/>
  <p:tag name="KSO_WM_DIAGRAM_GROUP_CODE" val="n1-1"/>
  <p:tag name="KSO_WM_UNIT_TYPE" val="n_h_h_i"/>
  <p:tag name="KSO_WM_UNIT_INDEX" val="1_2_2_2"/>
  <p:tag name="KSO_WM_UNIT_ID" val="diagram20228677_3*n_h_h_i*1_2_2_2"/>
  <p:tag name="KSO_WM_TEMPLATE_CATEGORY" val="diagram"/>
  <p:tag name="KSO_WM_TEMPLATE_INDEX" val="20228677"/>
  <p:tag name="KSO_WM_UNIT_LAYERLEVEL" val="1_1_1_1"/>
  <p:tag name="KSO_WM_TAG_VERSION" val="1.0"/>
  <p:tag name="KSO_WM_BEAUTIFY_FLAG" val="#wm#"/>
  <p:tag name="KSO_WM_UNIT_FILL_FORE_SCHEMECOLOR_INDEX" val="5"/>
  <p:tag name="KSO_WM_UNIT_FILL_TYPE" val="1"/>
</p:tagLst>
</file>

<file path=ppt/tags/tag42.xml><?xml version="1.0" encoding="utf-8"?>
<p:tagLst xmlns:a="http://schemas.openxmlformats.org/drawingml/2006/main" xmlns:r="http://schemas.openxmlformats.org/officeDocument/2006/relationships" xmlns:p="http://schemas.openxmlformats.org/presentationml/2006/main">
  <p:tag name="TABLE_ENDDRAG_ORIGIN_RECT" val="904*460"/>
  <p:tag name="TABLE_ENDDRAG_RECT" val="17*64*904*460"/>
</p:tagLst>
</file>

<file path=ppt/tags/tag43.xml><?xml version="1.0" encoding="utf-8"?>
<p:tagLst xmlns:a="http://schemas.openxmlformats.org/drawingml/2006/main" xmlns:r="http://schemas.openxmlformats.org/officeDocument/2006/relationships" xmlns:p="http://schemas.openxmlformats.org/presentationml/2006/main">
  <p:tag name="TABLE_ENDDRAG_ORIGIN_RECT" val="828*413"/>
  <p:tag name="TABLE_ENDDRAG_RECT" val="74*79*828*413"/>
</p:tagLst>
</file>

<file path=ppt/tags/tag44.xml><?xml version="1.0" encoding="utf-8"?>
<p:tagLst xmlns:a="http://schemas.openxmlformats.org/drawingml/2006/main" xmlns:r="http://schemas.openxmlformats.org/officeDocument/2006/relationships" xmlns:p="http://schemas.openxmlformats.org/presentationml/2006/main">
  <p:tag name="TABLE_ENDDRAG_ORIGIN_RECT" val="797*285"/>
  <p:tag name="TABLE_ENDDRAG_RECT" val="167*155*797*285"/>
</p:tagLst>
</file>

<file path=ppt/tags/tag45.xml><?xml version="1.0" encoding="utf-8"?>
<p:tagLst xmlns:a="http://schemas.openxmlformats.org/drawingml/2006/main" xmlns:r="http://schemas.openxmlformats.org/officeDocument/2006/relationships" xmlns:p="http://schemas.openxmlformats.org/presentationml/2006/main">
  <p:tag name="TABLE_ENDDRAG_ORIGIN_RECT" val="924*251"/>
  <p:tag name="TABLE_ENDDRAG_RECT" val="40*261*924*251"/>
</p:tagLst>
</file>

<file path=ppt/tags/tag46.xml><?xml version="1.0" encoding="utf-8"?>
<p:tagLst xmlns:a="http://schemas.openxmlformats.org/drawingml/2006/main" xmlns:r="http://schemas.openxmlformats.org/officeDocument/2006/relationships" xmlns:p="http://schemas.openxmlformats.org/presentationml/2006/main">
  <p:tag name="TABLE_ENDDRAG_ORIGIN_RECT" val="705*403"/>
  <p:tag name="TABLE_ENDDRAG_RECT" val="186*137*705*403"/>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i*1_1_1"/>
  <p:tag name="KSO_WM_TEMPLATE_CATEGORY" val="diagram"/>
  <p:tag name="KSO_WM_TEMPLATE_INDEX" val="20230139"/>
  <p:tag name="KSO_WM_UNIT_LAYERLEVEL" val="1_1_1"/>
  <p:tag name="KSO_WM_TAG_VERSION" val="1.0"/>
  <p:tag name="KSO_WM_BEAUTIFY_FLAG" val="#wm#"/>
  <p:tag name="KSO_WM_DIAGRAM_GROUP_CODE" val="l1-1"/>
  <p:tag name="KSO_WM_UNIT_TYPE" val="l_h_i"/>
  <p:tag name="KSO_WM_UNIT_INDEX" val="1_1_1"/>
  <p:tag name="KSO_WM_UNIT_FILL_FORE_SCHEMECOLOR_INDEX" val="6"/>
  <p:tag name="KSO_WM_UNIT_FILL_TYPE" val="1"/>
  <p:tag name="KSO_WM_UNIT_SHADOW_SCHEMECOLOR_INDEX" val="6"/>
  <p:tag name="KSO_WM_UNIT_TEXT_FILL_FORE_SCHEMECOLOR_INDEX" val="2"/>
  <p:tag name="KSO_WM_UNIT_TEXT_FILL_TYPE" val="1"/>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i*1_2_1"/>
  <p:tag name="KSO_WM_TEMPLATE_CATEGORY" val="diagram"/>
  <p:tag name="KSO_WM_TEMPLATE_INDEX" val="20230139"/>
  <p:tag name="KSO_WM_UNIT_LAYERLEVEL" val="1_1_1"/>
  <p:tag name="KSO_WM_TAG_VERSION" val="1.0"/>
  <p:tag name="KSO_WM_BEAUTIFY_FLAG" val="#wm#"/>
  <p:tag name="KSO_WM_DIAGRAM_GROUP_CODE" val="l1-1"/>
  <p:tag name="KSO_WM_UNIT_TYPE" val="l_h_i"/>
  <p:tag name="KSO_WM_UNIT_INDEX" val="1_2_1"/>
  <p:tag name="KSO_WM_UNIT_FILL_FORE_SCHEMECOLOR_INDEX" val="5"/>
  <p:tag name="KSO_WM_UNIT_FILL_TYPE" val="1"/>
  <p:tag name="KSO_WM_UNIT_SHADOW_SCHEMECOLOR_INDEX" val="5"/>
  <p:tag name="KSO_WM_UNIT_TEXT_FILL_FORE_SCHEMECOLOR_INDEX" val="2"/>
  <p:tag name="KSO_WM_UNIT_TEXT_FILL_TYPE" val="1"/>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f*1_2_1"/>
  <p:tag name="KSO_WM_TEMPLATE_CATEGORY" val="diagram"/>
  <p:tag name="KSO_WM_TEMPLATE_INDEX" val="20230139"/>
  <p:tag name="KSO_WM_UNIT_LAYERLEVEL" val="1_1_1"/>
  <p:tag name="KSO_WM_TAG_VERSION" val="1.0"/>
  <p:tag name="KSO_WM_BEAUTIFY_FLAG" val="#wm#"/>
  <p:tag name="KSO_WM_UNIT_SUBTYPE" val="a"/>
  <p:tag name="KSO_WM_UNIT_PRESET_TEXT" val="点击此处添加正文，文字是您思想的提炼，请言简意赅的阐述您的观点。"/>
  <p:tag name="KSO_WM_UNIT_NOCLEAR" val="0"/>
  <p:tag name="KSO_WM_DIAGRAM_GROUP_CODE" val="l1-1"/>
  <p:tag name="KSO_WM_UNIT_TYPE" val="l_h_f"/>
  <p:tag name="KSO_WM_UNIT_INDEX" val="1_2_1"/>
  <p:tag name="KSO_WM_UNIT_TEXT_FILL_FORE_SCHEMECOLOR_INDEX" val="13"/>
  <p:tag name="KSO_WM_UNIT_TEXT_FILL_TYPE" val="1"/>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1_3_2"/>
  <p:tag name="KSO_WM_UNIT_ID" val="diagram20227972_3*n_h_h_i*1_1_3_2"/>
  <p:tag name="KSO_WM_TEMPLATE_CATEGORY" val="diagram"/>
  <p:tag name="KSO_WM_TEMPLATE_INDEX" val="20227972"/>
  <p:tag name="KSO_WM_UNIT_LAYERLEVEL" val="1_1_1_1"/>
  <p:tag name="KSO_WM_TAG_VERSION" val="1.0"/>
  <p:tag name="KSO_WM_BEAUTIFY_FLAG" val="#wm#"/>
  <p:tag name="KSO_WM_UNIT_FILL_FORE_SCHEMECOLOR_INDEX" val="6"/>
  <p:tag name="KSO_WM_UNIT_FILL_TYPE" val="1"/>
  <p:tag name="KSO_WM_UNIT_TEXT_FILL_FORE_SCHEMECOLOR_INDEX" val="13"/>
  <p:tag name="KSO_WM_UNIT_TEXT_FILL_TYPE" val="1"/>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a*1_2_1"/>
  <p:tag name="KSO_WM_TEMPLATE_CATEGORY" val="diagram"/>
  <p:tag name="KSO_WM_TEMPLATE_INDEX" val="20230139"/>
  <p:tag name="KSO_WM_UNIT_LAYERLEVEL" val="1_1_1"/>
  <p:tag name="KSO_WM_TAG_VERSION" val="1.0"/>
  <p:tag name="KSO_WM_BEAUTIFY_FLAG" val="#wm#"/>
  <p:tag name="KSO_WM_UNIT_ISCONTENTSTITLE" val="0"/>
  <p:tag name="KSO_WM_UNIT_ISNUMDGMTITLE" val="0"/>
  <p:tag name="KSO_WM_UNIT_PRESET_TEXT" val="预设标题"/>
  <p:tag name="KSO_WM_UNIT_NOCLEAR" val="0"/>
  <p:tag name="KSO_WM_DIAGRAM_GROUP_CODE" val="l1-1"/>
  <p:tag name="KSO_WM_UNIT_TYPE" val="l_h_a"/>
  <p:tag name="KSO_WM_UNIT_INDEX" val="1_2_1"/>
  <p:tag name="KSO_WM_UNIT_TEXT_FILL_FORE_SCHEMECOLOR_INDEX" val="5"/>
  <p:tag name="KSO_WM_UNIT_TEXT_FILL_TYPE" val="1"/>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f*1_1_1"/>
  <p:tag name="KSO_WM_TEMPLATE_CATEGORY" val="diagram"/>
  <p:tag name="KSO_WM_TEMPLATE_INDEX" val="20230139"/>
  <p:tag name="KSO_WM_UNIT_LAYERLEVEL" val="1_1_1"/>
  <p:tag name="KSO_WM_TAG_VERSION" val="1.0"/>
  <p:tag name="KSO_WM_BEAUTIFY_FLAG" val="#wm#"/>
  <p:tag name="KSO_WM_UNIT_SUBTYPE" val="a"/>
  <p:tag name="KSO_WM_UNIT_PRESET_TEXT" val="点击此处添加正文，文字是您思想的提炼，请言简意赅的阐述您的观点。"/>
  <p:tag name="KSO_WM_UNIT_NOCLEAR" val="0"/>
  <p:tag name="KSO_WM_DIAGRAM_GROUP_CODE" val="l1-1"/>
  <p:tag name="KSO_WM_UNIT_TYPE" val="l_h_f"/>
  <p:tag name="KSO_WM_UNIT_INDEX" val="1_1_1"/>
  <p:tag name="KSO_WM_UNIT_TEXT_FILL_FORE_SCHEMECOLOR_INDEX" val="13"/>
  <p:tag name="KSO_WM_UNIT_TEXT_FILL_TYPE" val="1"/>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a*1_1_1"/>
  <p:tag name="KSO_WM_TEMPLATE_CATEGORY" val="diagram"/>
  <p:tag name="KSO_WM_TEMPLATE_INDEX" val="20230139"/>
  <p:tag name="KSO_WM_UNIT_LAYERLEVEL" val="1_1_1"/>
  <p:tag name="KSO_WM_TAG_VERSION" val="1.0"/>
  <p:tag name="KSO_WM_BEAUTIFY_FLAG" val="#wm#"/>
  <p:tag name="KSO_WM_UNIT_ISCONTENTSTITLE" val="0"/>
  <p:tag name="KSO_WM_UNIT_ISNUMDGMTITLE" val="0"/>
  <p:tag name="KSO_WM_UNIT_PRESET_TEXT" val="预设标题"/>
  <p:tag name="KSO_WM_UNIT_NOCLEAR" val="0"/>
  <p:tag name="KSO_WM_DIAGRAM_GROUP_CODE" val="l1-1"/>
  <p:tag name="KSO_WM_UNIT_TYPE" val="l_h_a"/>
  <p:tag name="KSO_WM_UNIT_INDEX" val="1_1_1"/>
  <p:tag name="KSO_WM_UNIT_TEXT_FILL_FORE_SCHEMECOLOR_INDEX" val="6"/>
  <p:tag name="KSO_WM_UNIT_TEXT_FILL_TYPE" val="1"/>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x*1_1_1"/>
  <p:tag name="KSO_WM_TEMPLATE_CATEGORY" val="diagram"/>
  <p:tag name="KSO_WM_TEMPLATE_INDEX" val="20230139"/>
  <p:tag name="KSO_WM_UNIT_LAYERLEVEL" val="1_1_1"/>
  <p:tag name="KSO_WM_TAG_VERSION" val="1.0"/>
  <p:tag name="KSO_WM_BEAUTIFY_FLAG" val="#wm#"/>
  <p:tag name="KSO_WM_UNIT_VALUE" val="130*130"/>
  <p:tag name="KSO_WM_DIAGRAM_GROUP_CODE" val="l1-1"/>
  <p:tag name="KSO_WM_UNIT_TYPE" val="l_h_x"/>
  <p:tag name="KSO_WM_UNIT_INDEX" val="1_1_1"/>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x*1_2_1"/>
  <p:tag name="KSO_WM_TEMPLATE_CATEGORY" val="diagram"/>
  <p:tag name="KSO_WM_TEMPLATE_INDEX" val="20230139"/>
  <p:tag name="KSO_WM_UNIT_LAYERLEVEL" val="1_1_1"/>
  <p:tag name="KSO_WM_TAG_VERSION" val="1.0"/>
  <p:tag name="KSO_WM_BEAUTIFY_FLAG" val="#wm#"/>
  <p:tag name="KSO_WM_UNIT_VALUE" val="130*130"/>
  <p:tag name="KSO_WM_DIAGRAM_GROUP_CODE" val="l1-1"/>
  <p:tag name="KSO_WM_UNIT_TYPE" val="l_h_x"/>
  <p:tag name="KSO_WM_UNIT_INDEX" val="1_2_1"/>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i*1_1_1"/>
  <p:tag name="KSO_WM_TEMPLATE_CATEGORY" val="diagram"/>
  <p:tag name="KSO_WM_TEMPLATE_INDEX" val="20230139"/>
  <p:tag name="KSO_WM_UNIT_LAYERLEVEL" val="1_1_1"/>
  <p:tag name="KSO_WM_TAG_VERSION" val="1.0"/>
  <p:tag name="KSO_WM_BEAUTIFY_FLAG" val="#wm#"/>
  <p:tag name="KSO_WM_DIAGRAM_GROUP_CODE" val="l1-1"/>
  <p:tag name="KSO_WM_UNIT_TYPE" val="l_h_i"/>
  <p:tag name="KSO_WM_UNIT_INDEX" val="1_1_1"/>
  <p:tag name="KSO_WM_UNIT_FILL_FORE_SCHEMECOLOR_INDEX" val="6"/>
  <p:tag name="KSO_WM_UNIT_FILL_TYPE" val="1"/>
  <p:tag name="KSO_WM_UNIT_SHADOW_SCHEMECOLOR_INDEX" val="6"/>
  <p:tag name="KSO_WM_UNIT_TEXT_FILL_FORE_SCHEMECOLOR_INDEX" val="2"/>
  <p:tag name="KSO_WM_UNIT_TEXT_FILL_TYPE" val="1"/>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i*1_2_1"/>
  <p:tag name="KSO_WM_TEMPLATE_CATEGORY" val="diagram"/>
  <p:tag name="KSO_WM_TEMPLATE_INDEX" val="20230139"/>
  <p:tag name="KSO_WM_UNIT_LAYERLEVEL" val="1_1_1"/>
  <p:tag name="KSO_WM_TAG_VERSION" val="1.0"/>
  <p:tag name="KSO_WM_BEAUTIFY_FLAG" val="#wm#"/>
  <p:tag name="KSO_WM_DIAGRAM_GROUP_CODE" val="l1-1"/>
  <p:tag name="KSO_WM_UNIT_TYPE" val="l_h_i"/>
  <p:tag name="KSO_WM_UNIT_INDEX" val="1_2_1"/>
  <p:tag name="KSO_WM_UNIT_FILL_FORE_SCHEMECOLOR_INDEX" val="5"/>
  <p:tag name="KSO_WM_UNIT_FILL_TYPE" val="1"/>
  <p:tag name="KSO_WM_UNIT_SHADOW_SCHEMECOLOR_INDEX" val="5"/>
  <p:tag name="KSO_WM_UNIT_TEXT_FILL_FORE_SCHEMECOLOR_INDEX" val="2"/>
  <p:tag name="KSO_WM_UNIT_TEXT_FILL_TYPE" val="1"/>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f*1_2_1"/>
  <p:tag name="KSO_WM_TEMPLATE_CATEGORY" val="diagram"/>
  <p:tag name="KSO_WM_TEMPLATE_INDEX" val="20230139"/>
  <p:tag name="KSO_WM_UNIT_LAYERLEVEL" val="1_1_1"/>
  <p:tag name="KSO_WM_TAG_VERSION" val="1.0"/>
  <p:tag name="KSO_WM_BEAUTIFY_FLAG" val="#wm#"/>
  <p:tag name="KSO_WM_UNIT_SUBTYPE" val="a"/>
  <p:tag name="KSO_WM_UNIT_PRESET_TEXT" val="点击此处添加正文，文字是您思想的提炼，请言简意赅的阐述您的观点。"/>
  <p:tag name="KSO_WM_UNIT_NOCLEAR" val="0"/>
  <p:tag name="KSO_WM_DIAGRAM_GROUP_CODE" val="l1-1"/>
  <p:tag name="KSO_WM_UNIT_TYPE" val="l_h_f"/>
  <p:tag name="KSO_WM_UNIT_INDEX" val="1_2_1"/>
  <p:tag name="KSO_WM_UNIT_TEXT_FILL_FORE_SCHEMECOLOR_INDEX" val="13"/>
  <p:tag name="KSO_WM_UNIT_TEXT_FILL_TYPE" val="1"/>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a*1_2_1"/>
  <p:tag name="KSO_WM_TEMPLATE_CATEGORY" val="diagram"/>
  <p:tag name="KSO_WM_TEMPLATE_INDEX" val="20230139"/>
  <p:tag name="KSO_WM_UNIT_LAYERLEVEL" val="1_1_1"/>
  <p:tag name="KSO_WM_TAG_VERSION" val="1.0"/>
  <p:tag name="KSO_WM_BEAUTIFY_FLAG" val="#wm#"/>
  <p:tag name="KSO_WM_UNIT_ISCONTENTSTITLE" val="0"/>
  <p:tag name="KSO_WM_UNIT_ISNUMDGMTITLE" val="0"/>
  <p:tag name="KSO_WM_UNIT_PRESET_TEXT" val="预设标题"/>
  <p:tag name="KSO_WM_UNIT_NOCLEAR" val="0"/>
  <p:tag name="KSO_WM_DIAGRAM_GROUP_CODE" val="l1-1"/>
  <p:tag name="KSO_WM_UNIT_TYPE" val="l_h_a"/>
  <p:tag name="KSO_WM_UNIT_INDEX" val="1_2_1"/>
  <p:tag name="KSO_WM_UNIT_TEXT_FILL_FORE_SCHEMECOLOR_INDEX" val="5"/>
  <p:tag name="KSO_WM_UNIT_TEXT_FILL_TYPE" val="1"/>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f*1_1_1"/>
  <p:tag name="KSO_WM_TEMPLATE_CATEGORY" val="diagram"/>
  <p:tag name="KSO_WM_TEMPLATE_INDEX" val="20230139"/>
  <p:tag name="KSO_WM_UNIT_LAYERLEVEL" val="1_1_1"/>
  <p:tag name="KSO_WM_TAG_VERSION" val="1.0"/>
  <p:tag name="KSO_WM_BEAUTIFY_FLAG" val="#wm#"/>
  <p:tag name="KSO_WM_UNIT_SUBTYPE" val="a"/>
  <p:tag name="KSO_WM_UNIT_PRESET_TEXT" val="点击此处添加正文，文字是您思想的提炼，请言简意赅的阐述您的观点。"/>
  <p:tag name="KSO_WM_UNIT_NOCLEAR" val="0"/>
  <p:tag name="KSO_WM_DIAGRAM_GROUP_CODE" val="l1-1"/>
  <p:tag name="KSO_WM_UNIT_TYPE" val="l_h_f"/>
  <p:tag name="KSO_WM_UNIT_INDEX" val="1_1_1"/>
  <p:tag name="KSO_WM_UNIT_TEXT_FILL_FORE_SCHEMECOLOR_INDEX" val="13"/>
  <p:tag name="KSO_WM_UNIT_TEXT_FILL_TYPE" val="1"/>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TEMPLATE_CATEGORY" val="diagram"/>
  <p:tag name="KSO_WM_TEMPLATE_INDEX" val="20227972"/>
  <p:tag name="KSO_WM_UNIT_LAYERLEVEL" val="1_1_1_1"/>
  <p:tag name="KSO_WM_TAG_VERSION" val="1.0"/>
  <p:tag name="KSO_WM_BEAUTIFY_FLAG" val="#wm#"/>
  <p:tag name="KSO_WM_UNIT_INDEX" val="1_1_2_3"/>
  <p:tag name="KSO_WM_UNIT_ID" val="diagram20227972_3*n_h_h_i*1_1_2_3"/>
  <p:tag name="KSO_WM_UNIT_FILL_FORE_SCHEMECOLOR_INDEX" val="10"/>
  <p:tag name="KSO_WM_UNIT_FILL_TYPE" val="1"/>
  <p:tag name="KSO_WM_UNIT_TEXT_FILL_FORE_SCHEMECOLOR_INDEX" val="13"/>
  <p:tag name="KSO_WM_UNIT_TEXT_FILL_TYPE" val="1"/>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a*1_1_1"/>
  <p:tag name="KSO_WM_TEMPLATE_CATEGORY" val="diagram"/>
  <p:tag name="KSO_WM_TEMPLATE_INDEX" val="20230139"/>
  <p:tag name="KSO_WM_UNIT_LAYERLEVEL" val="1_1_1"/>
  <p:tag name="KSO_WM_TAG_VERSION" val="1.0"/>
  <p:tag name="KSO_WM_BEAUTIFY_FLAG" val="#wm#"/>
  <p:tag name="KSO_WM_UNIT_ISCONTENTSTITLE" val="0"/>
  <p:tag name="KSO_WM_UNIT_ISNUMDGMTITLE" val="0"/>
  <p:tag name="KSO_WM_UNIT_PRESET_TEXT" val="预设标题"/>
  <p:tag name="KSO_WM_UNIT_NOCLEAR" val="0"/>
  <p:tag name="KSO_WM_DIAGRAM_GROUP_CODE" val="l1-1"/>
  <p:tag name="KSO_WM_UNIT_TYPE" val="l_h_a"/>
  <p:tag name="KSO_WM_UNIT_INDEX" val="1_1_1"/>
  <p:tag name="KSO_WM_UNIT_TEXT_FILL_FORE_SCHEMECOLOR_INDEX" val="6"/>
  <p:tag name="KSO_WM_UNIT_TEXT_FILL_TYPE" val="1"/>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x*1_1_1"/>
  <p:tag name="KSO_WM_TEMPLATE_CATEGORY" val="diagram"/>
  <p:tag name="KSO_WM_TEMPLATE_INDEX" val="20230139"/>
  <p:tag name="KSO_WM_UNIT_LAYERLEVEL" val="1_1_1"/>
  <p:tag name="KSO_WM_TAG_VERSION" val="1.0"/>
  <p:tag name="KSO_WM_BEAUTIFY_FLAG" val="#wm#"/>
  <p:tag name="KSO_WM_UNIT_VALUE" val="130*130"/>
  <p:tag name="KSO_WM_DIAGRAM_GROUP_CODE" val="l1-1"/>
  <p:tag name="KSO_WM_UNIT_TYPE" val="l_h_x"/>
  <p:tag name="KSO_WM_UNIT_INDEX" val="1_1_1"/>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30139_2*l_h_x*1_2_1"/>
  <p:tag name="KSO_WM_TEMPLATE_CATEGORY" val="diagram"/>
  <p:tag name="KSO_WM_TEMPLATE_INDEX" val="20230139"/>
  <p:tag name="KSO_WM_UNIT_LAYERLEVEL" val="1_1_1"/>
  <p:tag name="KSO_WM_TAG_VERSION" val="1.0"/>
  <p:tag name="KSO_WM_BEAUTIFY_FLAG" val="#wm#"/>
  <p:tag name="KSO_WM_UNIT_VALUE" val="130*130"/>
  <p:tag name="KSO_WM_DIAGRAM_GROUP_CODE" val="l1-1"/>
  <p:tag name="KSO_WM_UNIT_TYPE" val="l_h_x"/>
  <p:tag name="KSO_WM_UNIT_INDEX" val="1_2_1"/>
</p:tagLst>
</file>

<file path=ppt/tags/tag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添加小标题"/>
  <p:tag name="KSO_WM_UNIT_NOCLEAR" val="0"/>
  <p:tag name="KSO_WM_UNIT_VALUE" val="6"/>
  <p:tag name="KSO_WM_UNIT_HIGHLIGHT" val="0"/>
  <p:tag name="KSO_WM_UNIT_COMPATIBLE" val="0"/>
  <p:tag name="KSO_WM_UNIT_DIAGRAM_ISNUMVISUAL" val="0"/>
  <p:tag name="KSO_WM_UNIT_DIAGRAM_ISREFERUNIT" val="0"/>
  <p:tag name="KSO_WM_DIAGRAM_GROUP_CODE" val="n1-1"/>
  <p:tag name="KSO_WM_UNIT_TYPE" val="n_h_h_a"/>
  <p:tag name="KSO_WM_TEMPLATE_CATEGORY" val="diagram"/>
  <p:tag name="KSO_WM_TEMPLATE_INDEX" val="20227972"/>
  <p:tag name="KSO_WM_UNIT_LAYERLEVEL" val="1_1_1_1"/>
  <p:tag name="KSO_WM_TAG_VERSION" val="1.0"/>
  <p:tag name="KSO_WM_BEAUTIFY_FLAG" val="#wm#"/>
  <p:tag name="KSO_WM_UNIT_INDEX" val="1_1_1_1"/>
  <p:tag name="KSO_WM_UNIT_ID" val="diagram20227972_3*n_h_h_a*1_1_1_1"/>
  <p:tag name="KSO_WM_UNIT_TEXT_FILL_FORE_SCHEMECOLOR_INDEX" val="5"/>
  <p:tag name="KSO_WM_UNIT_TEXT_FILL_TYPE" val="1"/>
</p:tagLst>
</file>

<file path=ppt/tags/tag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添加小标题"/>
  <p:tag name="KSO_WM_UNIT_NOCLEAR" val="0"/>
  <p:tag name="KSO_WM_UNIT_VALUE" val="6"/>
  <p:tag name="KSO_WM_UNIT_HIGHLIGHT" val="0"/>
  <p:tag name="KSO_WM_UNIT_COMPATIBLE" val="0"/>
  <p:tag name="KSO_WM_UNIT_DIAGRAM_ISNUMVISUAL" val="0"/>
  <p:tag name="KSO_WM_UNIT_DIAGRAM_ISREFERUNIT" val="0"/>
  <p:tag name="KSO_WM_DIAGRAM_GROUP_CODE" val="n1-1"/>
  <p:tag name="KSO_WM_UNIT_TYPE" val="n_h_h_a"/>
  <p:tag name="KSO_WM_UNIT_INDEX" val="1_1_3_1"/>
  <p:tag name="KSO_WM_UNIT_ID" val="diagram20227972_3*n_h_h_a*1_1_3_1"/>
  <p:tag name="KSO_WM_TEMPLATE_CATEGORY" val="diagram"/>
  <p:tag name="KSO_WM_TEMPLATE_INDEX" val="20227972"/>
  <p:tag name="KSO_WM_UNIT_LAYERLEVEL" val="1_1_1_1"/>
  <p:tag name="KSO_WM_TAG_VERSION" val="1.0"/>
  <p:tag name="KSO_WM_BEAUTIFY_FLAG" val="#wm#"/>
  <p:tag name="KSO_WM_UNIT_TEXT_FILL_FORE_SCHEMECOLOR_INDEX" val="6"/>
  <p:tag name="KSO_WM_UNIT_TEXT_FILL_TYPE" val="1"/>
</p:tagLst>
</file>

<file path=ppt/tags/tag9.xml><?xml version="1.0" encoding="utf-8"?>
<p:tagLst xmlns:a="http://schemas.openxmlformats.org/drawingml/2006/main" xmlns:r="http://schemas.openxmlformats.org/officeDocument/2006/relationships" xmlns:p="http://schemas.openxmlformats.org/presentationml/2006/main">
  <p:tag name="KSO_WM_UNIT_SUBTYPE" val="a"/>
  <p:tag name="KSO_WM_UNIT_PRESET_TEXT" val="单击此处输入你的正文，文字是您思想的提炼。"/>
  <p:tag name="KSO_WM_UNIT_NOCLEAR" val="0"/>
  <p:tag name="KSO_WM_UNIT_HIGHLIGHT" val="0"/>
  <p:tag name="KSO_WM_UNIT_COMPATIBLE" val="0"/>
  <p:tag name="KSO_WM_UNIT_DIAGRAM_ISNUMVISUAL" val="0"/>
  <p:tag name="KSO_WM_UNIT_DIAGRAM_ISREFERUNIT" val="0"/>
  <p:tag name="KSO_WM_DIAGRAM_GROUP_CODE" val="n1-1"/>
  <p:tag name="KSO_WM_UNIT_TYPE" val="n_h_h_f"/>
  <p:tag name="KSO_WM_TEMPLATE_CATEGORY" val="diagram"/>
  <p:tag name="KSO_WM_TEMPLATE_INDEX" val="20227972"/>
  <p:tag name="KSO_WM_UNIT_LAYERLEVEL" val="1_1_1_1"/>
  <p:tag name="KSO_WM_TAG_VERSION" val="1.0"/>
  <p:tag name="KSO_WM_BEAUTIFY_FLAG" val="#wm#"/>
  <p:tag name="KSO_WM_UNIT_INDEX" val="1_1_2_1"/>
  <p:tag name="KSO_WM_UNIT_ID" val="diagram20227972_3*n_h_h_f*1_1_2_1"/>
  <p:tag name="KSO_WM_UNIT_TEXT_FILL_FORE_SCHEMECOLOR_INDEX" val="13"/>
  <p:tag name="KSO_WM_UNIT_TEXT_FILL_TYPE" val="1"/>
</p:tagLst>
</file>

<file path=ppt/theme/theme1.xml><?xml version="1.0" encoding="utf-8"?>
<a:theme xmlns:a="http://schemas.openxmlformats.org/drawingml/2006/main" name="Designed by OfficePLUS">
  <a:themeElements>
    <a:clrScheme name="OfficePLUS">
      <a:dk1>
        <a:srgbClr val="000000"/>
      </a:dk1>
      <a:lt1>
        <a:srgbClr val="FFFFFF"/>
      </a:lt1>
      <a:dk2>
        <a:srgbClr val="778495"/>
      </a:dk2>
      <a:lt2>
        <a:srgbClr val="F0F0F0"/>
      </a:lt2>
      <a:accent1>
        <a:srgbClr val="168135"/>
      </a:accent1>
      <a:accent2>
        <a:srgbClr val="47C8FA"/>
      </a:accent2>
      <a:accent3>
        <a:srgbClr val="006BA3"/>
      </a:accent3>
      <a:accent4>
        <a:srgbClr val="19B1F2"/>
      </a:accent4>
      <a:accent5>
        <a:srgbClr val="0394D1"/>
      </a:accent5>
      <a:accent6>
        <a:srgbClr val="73D5F9"/>
      </a:accent6>
      <a:hlink>
        <a:srgbClr val="4472C4"/>
      </a:hlink>
      <a:folHlink>
        <a:srgbClr val="BFBFBF"/>
      </a:folHlink>
    </a:clrScheme>
    <a:fontScheme name="OfficePLUS">
      <a:majorFont>
        <a:latin typeface="Arial"/>
        <a:ea typeface="微软雅黑"/>
        <a:cs typeface=""/>
      </a:majorFont>
      <a:minorFont>
        <a:latin typeface="Arial"/>
        <a:ea typeface="微软雅黑"/>
        <a:cs typeface=""/>
      </a:minorFont>
    </a:fontScheme>
    <a:fmtScheme name="OfficePLU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PLUS"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557</TotalTime>
  <Words>3151</Words>
  <Application>Microsoft Office PowerPoint</Application>
  <PresentationFormat>宽屏</PresentationFormat>
  <Paragraphs>344</Paragraphs>
  <Slides>23</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等线</vt:lpstr>
      <vt:lpstr>Microsoft YaHei</vt:lpstr>
      <vt:lpstr>Microsoft YaHei</vt:lpstr>
      <vt:lpstr>Arial</vt:lpstr>
      <vt:lpstr>Calibri</vt:lpstr>
      <vt:lpstr>Century Gothic</vt:lpstr>
      <vt:lpstr>Wingdings</vt:lpstr>
      <vt:lpstr>Designed by OfficePLUS</vt:lpstr>
      <vt:lpstr>气候金融  </vt:lpstr>
      <vt:lpstr>第十五章 环境、社会与治理体系</vt:lpstr>
      <vt:lpstr>主要内容</vt:lpstr>
      <vt:lpstr>ESG体系的发展</vt:lpstr>
      <vt:lpstr>ESG体系的发展</vt:lpstr>
      <vt:lpstr>ESG体系的发展</vt:lpstr>
      <vt:lpstr>ESG体系的发展</vt:lpstr>
      <vt:lpstr>ESG体系的发展</vt:lpstr>
      <vt:lpstr>ESG体系的发展</vt:lpstr>
      <vt:lpstr>ESG体系的发展</vt:lpstr>
      <vt:lpstr>ESG体系的发展</vt:lpstr>
      <vt:lpstr>ESG体系的发展</vt:lpstr>
      <vt:lpstr>国家层面的ESG评价体系</vt:lpstr>
      <vt:lpstr>国家层面的ESG评价体系</vt:lpstr>
      <vt:lpstr>国家层面的ESG评价体系</vt:lpstr>
      <vt:lpstr>国家层面的ESG评价体系</vt:lpstr>
      <vt:lpstr>国家层面的ESG评价体系</vt:lpstr>
      <vt:lpstr>公司层面的ESG评价体系</vt:lpstr>
      <vt:lpstr>公司层面的ESG评价体系</vt:lpstr>
      <vt:lpstr>公司层面的ESG评价体系</vt:lpstr>
      <vt:lpstr>基于ESG体系的气候投融资实践</vt:lpstr>
      <vt:lpstr>基于ESG体系的气候投融资实践</vt:lpstr>
      <vt:lpstr>基于ESG体系的气候投融资实践</vt:lpstr>
    </vt:vector>
  </TitlesOfParts>
  <Company>OfficePLUS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OfficePLUS PowerPoint Template</dc:title>
  <dc:creator>OfficePLUS</dc:creator>
  <cp:lastModifiedBy>Kun Guo</cp:lastModifiedBy>
  <cp:revision>31</cp:revision>
  <dcterms:created xsi:type="dcterms:W3CDTF">2023-07-20T03:04:31Z</dcterms:created>
  <dcterms:modified xsi:type="dcterms:W3CDTF">2024-12-29T12:37:19Z</dcterms:modified>
</cp:coreProperties>
</file>