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embedTrueTypeFonts="1">
  <p:sldMasterIdLst>
    <p:sldMasterId id="2147483648" r:id="rId1"/>
  </p:sldMasterIdLst>
  <p:sldIdLst>
    <p:sldId id="256" r:id="rId3"/>
    <p:sldId id="257" r:id="rId4"/>
    <p:sldId id="258" r:id="rId5"/>
    <p:sldId id="287" r:id="rId6"/>
    <p:sldId id="288" r:id="rId7"/>
    <p:sldId id="259" r:id="rId8"/>
    <p:sldId id="290" r:id="rId9"/>
    <p:sldId id="261" r:id="rId10"/>
    <p:sldId id="262" r:id="rId11"/>
    <p:sldId id="291" r:id="rId12"/>
    <p:sldId id="293" r:id="rId13"/>
    <p:sldId id="264" r:id="rId14"/>
    <p:sldId id="294" r:id="rId15"/>
    <p:sldId id="282" r:id="rId16"/>
    <p:sldId id="283" r:id="rId17"/>
    <p:sldId id="266" r:id="rId18"/>
    <p:sldId id="296" r:id="rId19"/>
    <p:sldId id="267" r:id="rId20"/>
    <p:sldId id="268" r:id="rId21"/>
    <p:sldId id="298" r:id="rId22"/>
    <p:sldId id="297" r:id="rId23"/>
    <p:sldId id="269" r:id="rId24"/>
    <p:sldId id="301" r:id="rId25"/>
    <p:sldId id="302" r:id="rId26"/>
    <p:sldId id="270" r:id="rId27"/>
    <p:sldId id="285" r:id="rId28"/>
    <p:sldId id="304" r:id="rId29"/>
    <p:sldId id="305" r:id="rId30"/>
    <p:sldId id="272" r:id="rId31"/>
    <p:sldId id="308" r:id="rId32"/>
    <p:sldId id="306" r:id="rId33"/>
    <p:sldId id="273" r:id="rId34"/>
    <p:sldId id="274" r:id="rId35"/>
    <p:sldId id="286" r:id="rId36"/>
    <p:sldId id="310" r:id="rId37"/>
    <p:sldId id="275" r:id="rId38"/>
    <p:sldId id="276" r:id="rId39"/>
    <p:sldId id="271" r:id="rId40"/>
    <p:sldId id="311" r:id="rId41"/>
    <p:sldId id="278" r:id="rId42"/>
  </p:sldIdLst>
  <p:sldSz cx="12192000" cy="6858000"/>
  <p:notesSz cx="6858000" cy="9144000"/>
  <p:embeddedFontLst>
    <p:embeddedFont>
      <p:font typeface="Source Han Sans CN Bold Bold" panose="020B0800000000000000" charset="-122"/>
      <p:bold r:id="rId46"/>
    </p:embeddedFont>
    <p:embeddedFont>
      <p:font typeface="Source Han Serif SC Bold" panose="02020700000000000000" charset="-122"/>
      <p:bold r:id="rId47"/>
    </p:embeddedFont>
    <p:embeddedFont>
      <p:font typeface="Source Han Sans CN Normal" panose="020B0400000000000000" charset="-122"/>
      <p:regular r:id="rId48"/>
    </p:embeddedFont>
    <p:embeddedFont>
      <p:font typeface="等线" panose="02010600030101010101" charset="-122"/>
      <p:regular r:id="rId49"/>
    </p:embeddedFont>
    <p:embeddedFont>
      <p:font typeface="OPPOSans H" panose="00020600040101010101" charset="-122"/>
      <p:regular r:id="rId50"/>
    </p:embeddedFont>
    <p:embeddedFont>
      <p:font typeface="OPPOSans B" panose="00020600040101010101" charset="-122"/>
      <p:regular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56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3.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e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emf"/></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em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79614" y="2466138"/>
            <a:ext cx="5418176" cy="2027325"/>
          </a:xfrm>
          <a:prstGeom prst="rect">
            <a:avLst/>
          </a:prstGeom>
          <a:noFill/>
          <a:ln>
            <a:noFill/>
          </a:ln>
        </p:spPr>
        <p:txBody>
          <a:bodyPr vert="horz" wrap="square" lIns="91440" tIns="45720" rIns="91440" bIns="45720" rtlCol="0" anchor="ctr"/>
          <a:lstStyle/>
          <a:p>
            <a:pPr algn="l">
              <a:lnSpc>
                <a:spcPct val="130000"/>
              </a:lnSpc>
            </a:pPr>
            <a:r>
              <a:rPr kumimoji="1" lang="en-US" altLang="zh-CN" sz="4400" dirty="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第3章 </a:t>
            </a:r>
            <a:r>
              <a:rPr kumimoji="1" lang="en-US" altLang="zh-CN" sz="4400" dirty="0" err="1">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天然气金融</a:t>
            </a:r>
            <a:endParaRPr kumimoji="1" lang="zh-CN" altLang="en-US" dirty="0"/>
          </a:p>
        </p:txBody>
      </p:sp>
      <p:sp>
        <p:nvSpPr>
          <p:cNvPr id="12" name="标题 1"/>
          <p:cNvSpPr txBox="1"/>
          <p:nvPr/>
        </p:nvSpPr>
        <p:spPr>
          <a:xfrm>
            <a:off x="774701" y="5269827"/>
            <a:ext cx="2187575" cy="405966"/>
          </a:xfrm>
          <a:prstGeom prst="round2DiagRect">
            <a:avLst>
              <a:gd name="adj1" fmla="val 38943"/>
              <a:gd name="adj2" fmla="val 0"/>
            </a:avLst>
          </a:prstGeom>
          <a:gradFill>
            <a:gsLst>
              <a:gs pos="0">
                <a:schemeClr val="accent1">
                  <a:lumMod val="80000"/>
                  <a:lumOff val="20000"/>
                </a:schemeClr>
              </a:gs>
              <a:gs pos="100000">
                <a:schemeClr val="accent1"/>
              </a:gs>
            </a:gsLst>
            <a:lin ang="2700000" scaled="0"/>
          </a:gradFill>
          <a:ln w="9525" cap="sq">
            <a:solidFill>
              <a:schemeClr val="bg1"/>
            </a:solidFill>
            <a:miter/>
          </a:ln>
          <a:effectLst>
            <a:outerShdw blurRad="50800" dist="38100" dir="2700000" algn="tl" rotWithShape="0">
              <a:schemeClr val="accent1">
                <a:alpha val="40000"/>
              </a:schemeClr>
            </a:outerShdw>
          </a:effectLst>
        </p:spPr>
        <p:txBody>
          <a:bodyPr vert="horz" wrap="square" lIns="0" tIns="0" rIns="0" bIns="0" rtlCol="0" anchor="t"/>
          <a:lstStyle/>
          <a:p>
            <a:pPr algn="ctr">
              <a:lnSpc>
                <a:spcPct val="110000"/>
              </a:lnSpc>
            </a:pPr>
            <a:endParaRPr kumimoji="1" lang="zh-CN" altLang="en-US"/>
          </a:p>
        </p:txBody>
      </p:sp>
      <p:sp>
        <p:nvSpPr>
          <p:cNvPr id="14" name="标题 1"/>
          <p:cNvSpPr txBox="1"/>
          <p:nvPr/>
        </p:nvSpPr>
        <p:spPr>
          <a:xfrm>
            <a:off x="921668" y="5199088"/>
            <a:ext cx="386718" cy="386718"/>
          </a:xfrm>
          <a:prstGeom prst="ellipse">
            <a:avLst/>
          </a:prstGeom>
          <a:solidFill>
            <a:schemeClr val="bg1"/>
          </a:solidFill>
          <a:ln w="11430" cap="sq">
            <a:gradFill>
              <a:gsLst>
                <a:gs pos="0">
                  <a:schemeClr val="accent2">
                    <a:lumMod val="50000"/>
                    <a:lumOff val="50000"/>
                  </a:schemeClr>
                </a:gs>
                <a:gs pos="100000">
                  <a:schemeClr val="accent2">
                    <a:lumMod val="50000"/>
                    <a:lumOff val="50000"/>
                    <a:alpha val="20000"/>
                  </a:schemeClr>
                </a:gs>
              </a:gsLst>
              <a:lin ang="5400000" scaled="0"/>
            </a:gradFill>
            <a:miter/>
          </a:ln>
          <a:effectLst/>
        </p:spPr>
        <p:txBody>
          <a:bodyPr vert="horz" wrap="square" lIns="0" tIns="0" rIns="0" bIns="0" rtlCol="0" anchor="t"/>
          <a:lstStyle/>
          <a:p>
            <a:pPr algn="ctr">
              <a:lnSpc>
                <a:spcPct val="110000"/>
              </a:lnSpc>
            </a:pPr>
            <a:endParaRPr kumimoji="1" lang="zh-CN" altLang="en-US"/>
          </a:p>
        </p:txBody>
      </p:sp>
      <p:sp>
        <p:nvSpPr>
          <p:cNvPr id="15" name="标题 1"/>
          <p:cNvSpPr txBox="1"/>
          <p:nvPr/>
        </p:nvSpPr>
        <p:spPr>
          <a:xfrm>
            <a:off x="1012453" y="5272139"/>
            <a:ext cx="205146" cy="222224"/>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gradFill>
            <a:gsLst>
              <a:gs pos="0">
                <a:schemeClr val="accent2">
                  <a:lumMod val="60000"/>
                  <a:lumOff val="40000"/>
                </a:schemeClr>
              </a:gs>
              <a:gs pos="100000">
                <a:schemeClr val="accent2">
                  <a:lumMod val="80000"/>
                  <a:lumOff val="20000"/>
                </a:schemeClr>
              </a:gs>
            </a:gsLst>
            <a:lin ang="2700000" scaled="0"/>
          </a:gradFill>
          <a:ln w="9525" cap="sq">
            <a:solidFill>
              <a:schemeClr val="bg1"/>
            </a:solidFill>
            <a:miter/>
          </a:ln>
          <a:effectLst>
            <a:outerShdw blurRad="50800" dist="38100" dir="2700000" algn="tl" rotWithShape="0">
              <a:schemeClr val="accent2">
                <a:lumMod val="60000"/>
                <a:lumOff val="40000"/>
                <a:alpha val="40000"/>
              </a:schemeClr>
            </a:outerShdw>
          </a:effectLst>
        </p:spPr>
        <p:txBody>
          <a:bodyPr vert="horz" wrap="square" lIns="0" tIns="0" rIns="0" bIns="0" rtlCol="0" anchor="t"/>
          <a:lstStyle/>
          <a:p>
            <a:pPr algn="ctr">
              <a:lnSpc>
                <a:spcPct val="110000"/>
              </a:lnSpc>
            </a:pPr>
            <a:endParaRPr kumimoji="1" lang="zh-CN" altLang="en-US"/>
          </a:p>
        </p:txBody>
      </p:sp>
      <p:sp>
        <p:nvSpPr>
          <p:cNvPr id="16" name="标题 1"/>
          <p:cNvSpPr txBox="1"/>
          <p:nvPr/>
        </p:nvSpPr>
        <p:spPr>
          <a:xfrm>
            <a:off x="3295400" y="5269827"/>
            <a:ext cx="2187575" cy="405966"/>
          </a:xfrm>
          <a:prstGeom prst="round2DiagRect">
            <a:avLst>
              <a:gd name="adj1" fmla="val 38943"/>
              <a:gd name="adj2" fmla="val 0"/>
            </a:avLst>
          </a:prstGeom>
          <a:gradFill>
            <a:gsLst>
              <a:gs pos="0">
                <a:schemeClr val="accent1">
                  <a:lumMod val="80000"/>
                  <a:lumOff val="20000"/>
                </a:schemeClr>
              </a:gs>
              <a:gs pos="100000">
                <a:schemeClr val="accent1"/>
              </a:gs>
            </a:gsLst>
            <a:lin ang="2700000" scaled="0"/>
          </a:gradFill>
          <a:ln w="9525" cap="sq">
            <a:solidFill>
              <a:schemeClr val="bg1"/>
            </a:solidFill>
            <a:miter/>
          </a:ln>
          <a:effectLst>
            <a:outerShdw blurRad="50800" dist="38100" dir="2700000" algn="tl" rotWithShape="0">
              <a:schemeClr val="accent1">
                <a:alpha val="40000"/>
              </a:schemeClr>
            </a:outerShdw>
          </a:effectLst>
        </p:spPr>
        <p:txBody>
          <a:bodyPr vert="horz" wrap="square" lIns="0" tIns="0" rIns="0" bIns="0" rtlCol="0" anchor="t"/>
          <a:lstStyle/>
          <a:p>
            <a:pPr algn="ctr">
              <a:lnSpc>
                <a:spcPct val="110000"/>
              </a:lnSpc>
            </a:pPr>
            <a:endParaRPr kumimoji="1" lang="zh-CN" altLang="en-US"/>
          </a:p>
        </p:txBody>
      </p:sp>
      <p:sp>
        <p:nvSpPr>
          <p:cNvPr id="18" name="标题 1"/>
          <p:cNvSpPr txBox="1"/>
          <p:nvPr/>
        </p:nvSpPr>
        <p:spPr>
          <a:xfrm>
            <a:off x="3442367" y="5199088"/>
            <a:ext cx="386718" cy="386718"/>
          </a:xfrm>
          <a:prstGeom prst="ellipse">
            <a:avLst/>
          </a:prstGeom>
          <a:solidFill>
            <a:schemeClr val="bg1"/>
          </a:solidFill>
          <a:ln w="11430" cap="sq">
            <a:gradFill>
              <a:gsLst>
                <a:gs pos="0">
                  <a:schemeClr val="accent2">
                    <a:lumMod val="50000"/>
                    <a:lumOff val="50000"/>
                  </a:schemeClr>
                </a:gs>
                <a:gs pos="100000">
                  <a:schemeClr val="accent2">
                    <a:lumMod val="50000"/>
                    <a:lumOff val="50000"/>
                    <a:alpha val="20000"/>
                  </a:schemeClr>
                </a:gs>
              </a:gsLst>
              <a:lin ang="5400000" scaled="0"/>
            </a:gradFill>
            <a:miter/>
          </a:ln>
          <a:effectLst/>
        </p:spPr>
        <p:txBody>
          <a:bodyPr vert="horz" wrap="square" lIns="0" tIns="0" rIns="0" bIns="0" rtlCol="0" anchor="t"/>
          <a:lstStyle/>
          <a:p>
            <a:pPr algn="ctr">
              <a:lnSpc>
                <a:spcPct val="110000"/>
              </a:lnSpc>
            </a:pPr>
            <a:endParaRPr kumimoji="1" lang="zh-CN" altLang="en-US"/>
          </a:p>
        </p:txBody>
      </p:sp>
      <p:sp>
        <p:nvSpPr>
          <p:cNvPr id="19" name="标题 1"/>
          <p:cNvSpPr txBox="1"/>
          <p:nvPr/>
        </p:nvSpPr>
        <p:spPr>
          <a:xfrm>
            <a:off x="3533152" y="5272139"/>
            <a:ext cx="205146" cy="222224"/>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gradFill>
            <a:gsLst>
              <a:gs pos="0">
                <a:schemeClr val="accent2">
                  <a:lumMod val="60000"/>
                  <a:lumOff val="40000"/>
                </a:schemeClr>
              </a:gs>
              <a:gs pos="100000">
                <a:schemeClr val="accent2">
                  <a:lumMod val="80000"/>
                  <a:lumOff val="20000"/>
                </a:schemeClr>
              </a:gs>
            </a:gsLst>
            <a:lin ang="2700000" scaled="0"/>
          </a:gradFill>
          <a:ln w="9525" cap="sq">
            <a:solidFill>
              <a:schemeClr val="bg1"/>
            </a:solidFill>
            <a:miter/>
          </a:ln>
          <a:effectLst>
            <a:outerShdw blurRad="50800" dist="38100" dir="2700000" algn="tl" rotWithShape="0">
              <a:schemeClr val="accent2">
                <a:lumMod val="60000"/>
                <a:lumOff val="40000"/>
                <a:alpha val="40000"/>
              </a:schemeClr>
            </a:outerShdw>
          </a:effectLst>
        </p:spPr>
        <p:txBody>
          <a:bodyPr vert="horz" wrap="square" lIns="0" tIns="0" rIns="0" bIns="0" rtlCol="0" anchor="t"/>
          <a:lstStyle/>
          <a:p>
            <a:pPr algn="ctr">
              <a:lnSpc>
                <a:spcPct val="110000"/>
              </a:lnSpc>
            </a:pPr>
            <a:endParaRPr kumimoji="1" lang="zh-CN" altLang="en-US"/>
          </a:p>
        </p:txBody>
      </p:sp>
      <p:sp>
        <p:nvSpPr>
          <p:cNvPr id="22"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24" name="图片 23"/>
          <p:cNvPicPr>
            <a:picLocks noChangeAspect="1"/>
          </p:cNvPicPr>
          <p:nvPr/>
        </p:nvPicPr>
        <p:blipFill>
          <a:blip r:embed="rId2"/>
          <a:srcRect l="11421" t="8016" r="1738" b="5142"/>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25" name="标题 1"/>
          <p:cNvSpPr txBox="1"/>
          <p:nvPr/>
        </p:nvSpPr>
        <p:spPr>
          <a:xfrm>
            <a:off x="0" y="6527802"/>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789356" y="2822094"/>
            <a:ext cx="80818" cy="13854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396422" y="1213588"/>
            <a:ext cx="193222" cy="19322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1149677" y="1456300"/>
            <a:ext cx="359798" cy="359798"/>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3461990" y="2023930"/>
            <a:ext cx="8425209" cy="889998"/>
          </a:xfrm>
          <a:prstGeom prst="rect">
            <a:avLst/>
          </a:prstGeom>
          <a:noFill/>
          <a:ln>
            <a:noFill/>
          </a:ln>
        </p:spPr>
        <p:txBody>
          <a:bodyPr vert="horz" wrap="square" lIns="0" tIns="0" rIns="0" bIns="0" rtlCol="0" anchor="t"/>
          <a:lstStyle/>
          <a:p>
            <a:pPr algn="l">
              <a:lnSpc>
                <a:spcPct val="150000"/>
              </a:lnSpc>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股权融资</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2.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债务融资</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3.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私募基金融资</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4.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政府与国际金融机构投资</a:t>
            </a:r>
            <a:endParaRPr kumimoji="1" lang="zh-CN" altLang="en-US" sz="2000" dirty="0"/>
          </a:p>
        </p:txBody>
      </p:sp>
      <p:sp>
        <p:nvSpPr>
          <p:cNvPr id="10" name="标题 1"/>
          <p:cNvSpPr txBox="1"/>
          <p:nvPr/>
        </p:nvSpPr>
        <p:spPr>
          <a:xfrm>
            <a:off x="1232965" y="1546827"/>
            <a:ext cx="193222" cy="178744"/>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pic>
        <p:nvPicPr>
          <p:cNvPr id="11" name="图片 10"/>
          <p:cNvPicPr>
            <a:picLocks noChangeAspect="1"/>
          </p:cNvPicPr>
          <p:nvPr/>
        </p:nvPicPr>
        <p:blipFill>
          <a:blip r:embed="rId1"/>
          <a:srcRect l="21875" r="21875"/>
          <a:stretch>
            <a:fillRect/>
          </a:stretch>
        </p:blipFill>
        <p:spPr>
          <a:xfrm>
            <a:off x="1232965" y="1546827"/>
            <a:ext cx="1645853" cy="1645853"/>
          </a:xfrm>
          <a:custGeom>
            <a:avLst/>
            <a:gdLst/>
            <a:ahLst/>
            <a:cxnLst/>
            <a:rect l="l" t="t" r="r" b="b"/>
            <a:pathLst>
              <a:path w="1066846" h="1066846">
                <a:moveTo>
                  <a:pt x="228017" y="0"/>
                </a:moveTo>
                <a:lnTo>
                  <a:pt x="838829" y="0"/>
                </a:lnTo>
                <a:cubicBezTo>
                  <a:pt x="838829" y="125930"/>
                  <a:pt x="940916" y="228017"/>
                  <a:pt x="1066846" y="228017"/>
                </a:cubicBezTo>
                <a:lnTo>
                  <a:pt x="1066846" y="838829"/>
                </a:lnTo>
                <a:cubicBezTo>
                  <a:pt x="940916" y="838829"/>
                  <a:pt x="838829" y="940916"/>
                  <a:pt x="838829" y="1066846"/>
                </a:cubicBezTo>
                <a:lnTo>
                  <a:pt x="228017" y="1066846"/>
                </a:lnTo>
                <a:cubicBezTo>
                  <a:pt x="228017" y="940916"/>
                  <a:pt x="125930" y="838829"/>
                  <a:pt x="0" y="838829"/>
                </a:cubicBezTo>
                <a:lnTo>
                  <a:pt x="0" y="228017"/>
                </a:lnTo>
                <a:cubicBezTo>
                  <a:pt x="125930" y="228017"/>
                  <a:pt x="228017" y="125930"/>
                  <a:pt x="228017" y="0"/>
                </a:cubicBezTo>
                <a:close/>
              </a:path>
            </a:pathLst>
          </a:custGeom>
          <a:noFill/>
          <a:ln>
            <a:noFill/>
          </a:ln>
        </p:spPr>
      </p:pic>
      <p:sp>
        <p:nvSpPr>
          <p:cNvPr id="12" name="标题 1"/>
          <p:cNvSpPr txBox="1"/>
          <p:nvPr/>
        </p:nvSpPr>
        <p:spPr>
          <a:xfrm>
            <a:off x="3461991" y="1325746"/>
            <a:ext cx="6388100" cy="504049"/>
          </a:xfrm>
          <a:prstGeom prst="rect">
            <a:avLst/>
          </a:prstGeom>
          <a:noFill/>
          <a:ln>
            <a:noFill/>
          </a:ln>
        </p:spPr>
        <p:txBody>
          <a:bodyPr vert="horz" wrap="square" lIns="0" tIns="0" rIns="0" bIns="0" rtlCol="0" anchor="b">
            <a:spAutoFit/>
          </a:bodyPr>
          <a:lstStyle/>
          <a:p>
            <a:pPr algn="l">
              <a:lnSpc>
                <a:spcPct val="130000"/>
              </a:lnSpc>
            </a:pPr>
            <a:r>
              <a:rPr kumimoji="1" lang="en-US" altLang="zh-CN" sz="2800"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基础金融工具</a:t>
            </a:r>
            <a:endParaRPr kumimoji="1" lang="zh-CN" altLang="en-US" sz="2800" dirty="0"/>
          </a:p>
        </p:txBody>
      </p:sp>
      <p:sp>
        <p:nvSpPr>
          <p:cNvPr id="13" name="标题 1"/>
          <p:cNvSpPr txBox="1"/>
          <p:nvPr/>
        </p:nvSpPr>
        <p:spPr>
          <a:xfrm>
            <a:off x="1149677" y="3737313"/>
            <a:ext cx="359798" cy="359798"/>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3461990" y="4271294"/>
            <a:ext cx="7917209" cy="889998"/>
          </a:xfrm>
          <a:prstGeom prst="rect">
            <a:avLst/>
          </a:prstGeom>
          <a:noFill/>
          <a:ln>
            <a:noFill/>
          </a:ln>
        </p:spPr>
        <p:txBody>
          <a:bodyPr vert="horz" wrap="square" lIns="0" tIns="0" rIns="0" bIns="0" rtlCol="0" anchor="t"/>
          <a:lstStyle/>
          <a:p>
            <a:pPr algn="l">
              <a:lnSpc>
                <a:spcPct val="150000"/>
              </a:lnSpc>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期货：Henry</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Hub、NBP、TTF等期货合约</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2.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期权：NYMEX天然气期权合约</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3.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场外交易：远期、互换、掉期合约等场外交易工具</a:t>
            </a:r>
            <a:endParaRPr kumimoji="1" lang="zh-CN" altLang="en-US" sz="2000" dirty="0"/>
          </a:p>
        </p:txBody>
      </p:sp>
      <p:sp>
        <p:nvSpPr>
          <p:cNvPr id="15" name="标题 1"/>
          <p:cNvSpPr txBox="1"/>
          <p:nvPr/>
        </p:nvSpPr>
        <p:spPr>
          <a:xfrm>
            <a:off x="1232965" y="3837301"/>
            <a:ext cx="193222" cy="159821"/>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ahLst/>
            <a:cxn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pic>
        <p:nvPicPr>
          <p:cNvPr id="16" name="图片 15"/>
          <p:cNvPicPr>
            <a:picLocks noChangeAspect="1"/>
          </p:cNvPicPr>
          <p:nvPr/>
        </p:nvPicPr>
        <p:blipFill>
          <a:blip r:embed="rId2"/>
          <a:srcRect l="21875" r="21875"/>
          <a:stretch>
            <a:fillRect/>
          </a:stretch>
        </p:blipFill>
        <p:spPr>
          <a:xfrm>
            <a:off x="1232965" y="3823261"/>
            <a:ext cx="1645853" cy="1645853"/>
          </a:xfrm>
          <a:custGeom>
            <a:avLst/>
            <a:gdLst/>
            <a:ahLst/>
            <a:cxnLst/>
            <a:rect l="l" t="t" r="r" b="b"/>
            <a:pathLst>
              <a:path w="1066846" h="1066846">
                <a:moveTo>
                  <a:pt x="228017" y="0"/>
                </a:moveTo>
                <a:lnTo>
                  <a:pt x="838829" y="0"/>
                </a:lnTo>
                <a:cubicBezTo>
                  <a:pt x="838829" y="125930"/>
                  <a:pt x="940916" y="228017"/>
                  <a:pt x="1066846" y="228017"/>
                </a:cubicBezTo>
                <a:lnTo>
                  <a:pt x="1066846" y="838829"/>
                </a:lnTo>
                <a:cubicBezTo>
                  <a:pt x="940916" y="838829"/>
                  <a:pt x="838829" y="940916"/>
                  <a:pt x="838829" y="1066846"/>
                </a:cubicBezTo>
                <a:lnTo>
                  <a:pt x="228017" y="1066846"/>
                </a:lnTo>
                <a:cubicBezTo>
                  <a:pt x="228017" y="940916"/>
                  <a:pt x="125930" y="838829"/>
                  <a:pt x="0" y="838829"/>
                </a:cubicBezTo>
                <a:lnTo>
                  <a:pt x="0" y="228017"/>
                </a:lnTo>
                <a:cubicBezTo>
                  <a:pt x="125930" y="228017"/>
                  <a:pt x="228017" y="125930"/>
                  <a:pt x="228017" y="0"/>
                </a:cubicBezTo>
                <a:close/>
              </a:path>
            </a:pathLst>
          </a:custGeom>
          <a:noFill/>
          <a:ln>
            <a:noFill/>
          </a:ln>
        </p:spPr>
      </p:pic>
      <p:sp>
        <p:nvSpPr>
          <p:cNvPr id="17" name="标题 1"/>
          <p:cNvSpPr txBox="1"/>
          <p:nvPr/>
        </p:nvSpPr>
        <p:spPr>
          <a:xfrm>
            <a:off x="3461991" y="3443368"/>
            <a:ext cx="6388100" cy="504049"/>
          </a:xfrm>
          <a:prstGeom prst="rect">
            <a:avLst/>
          </a:prstGeom>
          <a:noFill/>
          <a:ln>
            <a:noFill/>
          </a:ln>
        </p:spPr>
        <p:txBody>
          <a:bodyPr vert="horz" wrap="square" lIns="0" tIns="0" rIns="0" bIns="0" rtlCol="0" anchor="b">
            <a:spAutoFit/>
          </a:bodyPr>
          <a:lstStyle/>
          <a:p>
            <a:pPr algn="l">
              <a:lnSpc>
                <a:spcPct val="130000"/>
              </a:lnSpc>
            </a:pPr>
            <a:r>
              <a:rPr kumimoji="1" lang="en-US" altLang="zh-CN" sz="2800"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衍生金融工具</a:t>
            </a:r>
            <a:endParaRPr kumimoji="1" lang="zh-CN" altLang="en-US" sz="2800" dirty="0"/>
          </a:p>
        </p:txBody>
      </p:sp>
      <p:sp>
        <p:nvSpPr>
          <p:cNvPr id="18"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天然气金融基本概念</a:t>
            </a:r>
            <a:endParaRPr kumimoji="1" lang="zh-CN" altLang="en-US"/>
          </a:p>
        </p:txBody>
      </p:sp>
      <p:sp>
        <p:nvSpPr>
          <p:cNvPr id="19"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605863" y="1028700"/>
            <a:ext cx="1169075" cy="772165"/>
          </a:xfrm>
          <a:custGeom>
            <a:avLst/>
            <a:gdLst>
              <a:gd name="connsiteX0" fmla="*/ 0 w 1494662"/>
              <a:gd name="connsiteY0" fmla="*/ 0 h 987213"/>
              <a:gd name="connsiteX1" fmla="*/ 1494662 w 1494662"/>
              <a:gd name="connsiteY1" fmla="*/ 0 h 987213"/>
              <a:gd name="connsiteX2" fmla="*/ 1318974 w 1494662"/>
              <a:gd name="connsiteY2" fmla="*/ 858409 h 987213"/>
              <a:gd name="connsiteX3" fmla="*/ 747331 w 1494662"/>
              <a:gd name="connsiteY3" fmla="*/ 987213 h 987213"/>
              <a:gd name="connsiteX4" fmla="*/ 175688 w 1494662"/>
              <a:gd name="connsiteY4" fmla="*/ 858409 h 987213"/>
            </a:gdLst>
            <a:ahLst/>
            <a:cxnLst/>
            <a:rect l="l" t="t" r="r" b="b"/>
            <a:pathLst>
              <a:path w="1494662" h="987213">
                <a:moveTo>
                  <a:pt x="0" y="0"/>
                </a:moveTo>
                <a:lnTo>
                  <a:pt x="1494662" y="0"/>
                </a:lnTo>
                <a:lnTo>
                  <a:pt x="1318974" y="858409"/>
                </a:lnTo>
                <a:lnTo>
                  <a:pt x="747331" y="987213"/>
                </a:lnTo>
                <a:lnTo>
                  <a:pt x="175688" y="858409"/>
                </a:lnTo>
                <a:close/>
              </a:path>
            </a:pathLst>
          </a:custGeom>
          <a:gradFill>
            <a:gsLst>
              <a:gs pos="0">
                <a:schemeClr val="bg1">
                  <a:alpha val="20000"/>
                </a:schemeClr>
              </a:gs>
              <a:gs pos="61000">
                <a:schemeClr val="accent1">
                  <a:alpha val="0"/>
                </a:schemeClr>
              </a:gs>
            </a:gsLst>
            <a:lin ang="16200000" scaled="0"/>
          </a:gradFill>
          <a:ln w="63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5505113" y="1028700"/>
            <a:ext cx="1169075" cy="772165"/>
          </a:xfrm>
          <a:custGeom>
            <a:avLst/>
            <a:gdLst>
              <a:gd name="connsiteX0" fmla="*/ 0 w 1494662"/>
              <a:gd name="connsiteY0" fmla="*/ 0 h 987213"/>
              <a:gd name="connsiteX1" fmla="*/ 1494662 w 1494662"/>
              <a:gd name="connsiteY1" fmla="*/ 0 h 987213"/>
              <a:gd name="connsiteX2" fmla="*/ 1318974 w 1494662"/>
              <a:gd name="connsiteY2" fmla="*/ 858409 h 987213"/>
              <a:gd name="connsiteX3" fmla="*/ 747331 w 1494662"/>
              <a:gd name="connsiteY3" fmla="*/ 987213 h 987213"/>
              <a:gd name="connsiteX4" fmla="*/ 175688 w 1494662"/>
              <a:gd name="connsiteY4" fmla="*/ 858409 h 987213"/>
            </a:gdLst>
            <a:ahLst/>
            <a:cxnLst/>
            <a:rect l="l" t="t" r="r" b="b"/>
            <a:pathLst>
              <a:path w="1494662" h="987213">
                <a:moveTo>
                  <a:pt x="0" y="0"/>
                </a:moveTo>
                <a:lnTo>
                  <a:pt x="1494662" y="0"/>
                </a:lnTo>
                <a:lnTo>
                  <a:pt x="1318974" y="858409"/>
                </a:lnTo>
                <a:lnTo>
                  <a:pt x="747331" y="987213"/>
                </a:lnTo>
                <a:lnTo>
                  <a:pt x="175688" y="858409"/>
                </a:lnTo>
                <a:close/>
              </a:path>
            </a:pathLst>
          </a:custGeom>
          <a:gradFill>
            <a:gsLst>
              <a:gs pos="0">
                <a:schemeClr val="bg1">
                  <a:alpha val="20000"/>
                </a:schemeClr>
              </a:gs>
              <a:gs pos="61000">
                <a:schemeClr val="accent1">
                  <a:alpha val="0"/>
                </a:schemeClr>
              </a:gs>
            </a:gsLst>
            <a:lin ang="16200000" scaled="0"/>
          </a:gradFill>
          <a:ln w="63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505113" y="3636439"/>
            <a:ext cx="1169075" cy="772165"/>
          </a:xfrm>
          <a:custGeom>
            <a:avLst/>
            <a:gdLst>
              <a:gd name="connsiteX0" fmla="*/ 0 w 1494662"/>
              <a:gd name="connsiteY0" fmla="*/ 0 h 987213"/>
              <a:gd name="connsiteX1" fmla="*/ 1494662 w 1494662"/>
              <a:gd name="connsiteY1" fmla="*/ 0 h 987213"/>
              <a:gd name="connsiteX2" fmla="*/ 1318974 w 1494662"/>
              <a:gd name="connsiteY2" fmla="*/ 858409 h 987213"/>
              <a:gd name="connsiteX3" fmla="*/ 747331 w 1494662"/>
              <a:gd name="connsiteY3" fmla="*/ 987213 h 987213"/>
              <a:gd name="connsiteX4" fmla="*/ 175688 w 1494662"/>
              <a:gd name="connsiteY4" fmla="*/ 858409 h 987213"/>
            </a:gdLst>
            <a:ahLst/>
            <a:cxnLst/>
            <a:rect l="l" t="t" r="r" b="b"/>
            <a:pathLst>
              <a:path w="1494662" h="987213">
                <a:moveTo>
                  <a:pt x="0" y="0"/>
                </a:moveTo>
                <a:lnTo>
                  <a:pt x="1494662" y="0"/>
                </a:lnTo>
                <a:lnTo>
                  <a:pt x="1318974" y="858409"/>
                </a:lnTo>
                <a:lnTo>
                  <a:pt x="747331" y="987213"/>
                </a:lnTo>
                <a:lnTo>
                  <a:pt x="175688" y="858409"/>
                </a:lnTo>
                <a:close/>
              </a:path>
            </a:pathLst>
          </a:custGeom>
          <a:gradFill>
            <a:gsLst>
              <a:gs pos="0">
                <a:schemeClr val="bg1">
                  <a:alpha val="20000"/>
                </a:schemeClr>
              </a:gs>
              <a:gs pos="61000">
                <a:schemeClr val="accent1">
                  <a:alpha val="0"/>
                </a:schemeClr>
              </a:gs>
            </a:gsLst>
            <a:lin ang="16200000" scaled="0"/>
          </a:gradFill>
          <a:ln w="63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687101" y="1817757"/>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1687101" y="1695906"/>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1687101" y="1574055"/>
            <a:ext cx="1006599" cy="226810"/>
          </a:xfrm>
          <a:prstGeom prst="diamond">
            <a:avLst/>
          </a:prstGeom>
          <a:noFill/>
          <a:ln w="12700" cap="sq">
            <a:gradFill>
              <a:gsLst>
                <a:gs pos="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a:off x="1970752" y="1159801"/>
            <a:ext cx="439297" cy="425124"/>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gradFill>
            <a:gsLst>
              <a:gs pos="0">
                <a:schemeClr val="accent1"/>
              </a:gs>
              <a:gs pos="100000">
                <a:schemeClr val="accent1">
                  <a:lumMod val="60000"/>
                  <a:lumOff val="40000"/>
                  <a:alpha val="0"/>
                </a:schemeClr>
              </a:gs>
            </a:gsLst>
            <a:lin ang="54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870002" y="1173226"/>
            <a:ext cx="439297" cy="398273"/>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gradFill>
            <a:gsLst>
              <a:gs pos="0">
                <a:schemeClr val="accent1"/>
              </a:gs>
              <a:gs pos="100000">
                <a:schemeClr val="accent1">
                  <a:lumMod val="60000"/>
                  <a:lumOff val="40000"/>
                  <a:alpha val="0"/>
                </a:schemeClr>
              </a:gs>
            </a:gsLst>
            <a:lin ang="54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9485601" y="1817757"/>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9485601" y="1695906"/>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a:off x="9485601" y="1574055"/>
            <a:ext cx="1006599" cy="226810"/>
          </a:xfrm>
          <a:prstGeom prst="diamond">
            <a:avLst/>
          </a:prstGeom>
          <a:noFill/>
          <a:ln w="12700" cap="sq">
            <a:gradFill>
              <a:gsLst>
                <a:gs pos="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9404362" y="1028700"/>
            <a:ext cx="1169075" cy="772165"/>
          </a:xfrm>
          <a:custGeom>
            <a:avLst/>
            <a:gdLst>
              <a:gd name="connsiteX0" fmla="*/ 0 w 1494662"/>
              <a:gd name="connsiteY0" fmla="*/ 0 h 987213"/>
              <a:gd name="connsiteX1" fmla="*/ 1494662 w 1494662"/>
              <a:gd name="connsiteY1" fmla="*/ 0 h 987213"/>
              <a:gd name="connsiteX2" fmla="*/ 1318974 w 1494662"/>
              <a:gd name="connsiteY2" fmla="*/ 858409 h 987213"/>
              <a:gd name="connsiteX3" fmla="*/ 747331 w 1494662"/>
              <a:gd name="connsiteY3" fmla="*/ 987213 h 987213"/>
              <a:gd name="connsiteX4" fmla="*/ 175688 w 1494662"/>
              <a:gd name="connsiteY4" fmla="*/ 858409 h 987213"/>
            </a:gdLst>
            <a:ahLst/>
            <a:cxnLst/>
            <a:rect l="l" t="t" r="r" b="b"/>
            <a:pathLst>
              <a:path w="1494662" h="987213">
                <a:moveTo>
                  <a:pt x="0" y="0"/>
                </a:moveTo>
                <a:lnTo>
                  <a:pt x="1494662" y="0"/>
                </a:lnTo>
                <a:lnTo>
                  <a:pt x="1318974" y="858409"/>
                </a:lnTo>
                <a:lnTo>
                  <a:pt x="747331" y="987213"/>
                </a:lnTo>
                <a:lnTo>
                  <a:pt x="175688" y="858409"/>
                </a:lnTo>
                <a:close/>
              </a:path>
            </a:pathLst>
          </a:custGeom>
          <a:gradFill>
            <a:gsLst>
              <a:gs pos="0">
                <a:schemeClr val="bg1">
                  <a:alpha val="20000"/>
                </a:schemeClr>
              </a:gs>
              <a:gs pos="61000">
                <a:schemeClr val="accent1">
                  <a:alpha val="0"/>
                </a:schemeClr>
              </a:gs>
            </a:gsLst>
            <a:lin ang="16200000" scaled="0"/>
          </a:gradFill>
          <a:ln w="63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9777667" y="1152714"/>
            <a:ext cx="422467" cy="439297"/>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gradFill>
            <a:gsLst>
              <a:gs pos="0">
                <a:schemeClr val="accent1"/>
              </a:gs>
              <a:gs pos="100000">
                <a:schemeClr val="accent1">
                  <a:lumMod val="60000"/>
                  <a:lumOff val="40000"/>
                  <a:alpha val="0"/>
                </a:schemeClr>
              </a:gs>
            </a:gsLst>
            <a:lin ang="54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687101" y="4425496"/>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7" name="标题 1"/>
          <p:cNvSpPr txBox="1"/>
          <p:nvPr/>
        </p:nvSpPr>
        <p:spPr>
          <a:xfrm>
            <a:off x="1687101" y="4303645"/>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1687101" y="4181794"/>
            <a:ext cx="1006599" cy="226810"/>
          </a:xfrm>
          <a:prstGeom prst="diamond">
            <a:avLst/>
          </a:prstGeom>
          <a:noFill/>
          <a:ln w="12700" cap="sq">
            <a:gradFill>
              <a:gsLst>
                <a:gs pos="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19" name="标题 1"/>
          <p:cNvSpPr txBox="1"/>
          <p:nvPr/>
        </p:nvSpPr>
        <p:spPr>
          <a:xfrm>
            <a:off x="1605863" y="3636439"/>
            <a:ext cx="1169075" cy="772165"/>
          </a:xfrm>
          <a:custGeom>
            <a:avLst/>
            <a:gdLst>
              <a:gd name="connsiteX0" fmla="*/ 0 w 1494662"/>
              <a:gd name="connsiteY0" fmla="*/ 0 h 987213"/>
              <a:gd name="connsiteX1" fmla="*/ 1494662 w 1494662"/>
              <a:gd name="connsiteY1" fmla="*/ 0 h 987213"/>
              <a:gd name="connsiteX2" fmla="*/ 1318974 w 1494662"/>
              <a:gd name="connsiteY2" fmla="*/ 858409 h 987213"/>
              <a:gd name="connsiteX3" fmla="*/ 747331 w 1494662"/>
              <a:gd name="connsiteY3" fmla="*/ 987213 h 987213"/>
              <a:gd name="connsiteX4" fmla="*/ 175688 w 1494662"/>
              <a:gd name="connsiteY4" fmla="*/ 858409 h 987213"/>
            </a:gdLst>
            <a:ahLst/>
            <a:cxnLst/>
            <a:rect l="l" t="t" r="r" b="b"/>
            <a:pathLst>
              <a:path w="1494662" h="987213">
                <a:moveTo>
                  <a:pt x="0" y="0"/>
                </a:moveTo>
                <a:lnTo>
                  <a:pt x="1494662" y="0"/>
                </a:lnTo>
                <a:lnTo>
                  <a:pt x="1318974" y="858409"/>
                </a:lnTo>
                <a:lnTo>
                  <a:pt x="747331" y="987213"/>
                </a:lnTo>
                <a:lnTo>
                  <a:pt x="175688" y="858409"/>
                </a:lnTo>
                <a:close/>
              </a:path>
            </a:pathLst>
          </a:custGeom>
          <a:gradFill>
            <a:gsLst>
              <a:gs pos="0">
                <a:schemeClr val="bg1">
                  <a:alpha val="20000"/>
                </a:schemeClr>
              </a:gs>
              <a:gs pos="61000">
                <a:schemeClr val="accent1">
                  <a:alpha val="0"/>
                </a:schemeClr>
              </a:gs>
            </a:gsLst>
            <a:lin ang="16200000" scaled="0"/>
          </a:gradFill>
          <a:ln w="63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9485601" y="4425496"/>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9485601" y="4303645"/>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9485601" y="4181794"/>
            <a:ext cx="1006599" cy="226810"/>
          </a:xfrm>
          <a:prstGeom prst="diamond">
            <a:avLst/>
          </a:prstGeom>
          <a:noFill/>
          <a:ln w="12700" cap="sq">
            <a:gradFill>
              <a:gsLst>
                <a:gs pos="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23" name="标题 1"/>
          <p:cNvSpPr txBox="1"/>
          <p:nvPr/>
        </p:nvSpPr>
        <p:spPr>
          <a:xfrm>
            <a:off x="9404362" y="3636439"/>
            <a:ext cx="1169075" cy="772165"/>
          </a:xfrm>
          <a:custGeom>
            <a:avLst/>
            <a:gdLst>
              <a:gd name="connsiteX0" fmla="*/ 0 w 1494662"/>
              <a:gd name="connsiteY0" fmla="*/ 0 h 987213"/>
              <a:gd name="connsiteX1" fmla="*/ 1494662 w 1494662"/>
              <a:gd name="connsiteY1" fmla="*/ 0 h 987213"/>
              <a:gd name="connsiteX2" fmla="*/ 1318974 w 1494662"/>
              <a:gd name="connsiteY2" fmla="*/ 858409 h 987213"/>
              <a:gd name="connsiteX3" fmla="*/ 747331 w 1494662"/>
              <a:gd name="connsiteY3" fmla="*/ 987213 h 987213"/>
              <a:gd name="connsiteX4" fmla="*/ 175688 w 1494662"/>
              <a:gd name="connsiteY4" fmla="*/ 858409 h 987213"/>
            </a:gdLst>
            <a:ahLst/>
            <a:cxnLst/>
            <a:rect l="l" t="t" r="r" b="b"/>
            <a:pathLst>
              <a:path w="1494662" h="987213">
                <a:moveTo>
                  <a:pt x="0" y="0"/>
                </a:moveTo>
                <a:lnTo>
                  <a:pt x="1494662" y="0"/>
                </a:lnTo>
                <a:lnTo>
                  <a:pt x="1318974" y="858409"/>
                </a:lnTo>
                <a:lnTo>
                  <a:pt x="747331" y="987213"/>
                </a:lnTo>
                <a:lnTo>
                  <a:pt x="175688" y="858409"/>
                </a:lnTo>
                <a:close/>
              </a:path>
            </a:pathLst>
          </a:custGeom>
          <a:gradFill>
            <a:gsLst>
              <a:gs pos="0">
                <a:schemeClr val="bg1">
                  <a:alpha val="20000"/>
                </a:schemeClr>
              </a:gs>
              <a:gs pos="61000">
                <a:schemeClr val="accent1">
                  <a:alpha val="0"/>
                </a:schemeClr>
              </a:gs>
            </a:gsLst>
            <a:lin ang="16200000" scaled="0"/>
          </a:gradFill>
          <a:ln w="635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1992246" y="3844029"/>
            <a:ext cx="447109" cy="447173"/>
          </a:xfrm>
          <a:custGeom>
            <a:avLst/>
            <a:gdLst>
              <a:gd name="connsiteX0" fmla="*/ 579031 w 719895"/>
              <a:gd name="connsiteY0" fmla="*/ 554022 h 720000"/>
              <a:gd name="connsiteX1" fmla="*/ 596778 w 719895"/>
              <a:gd name="connsiteY1" fmla="*/ 561368 h 720000"/>
              <a:gd name="connsiteX2" fmla="*/ 712550 w 719895"/>
              <a:gd name="connsiteY2" fmla="*/ 677140 h 720000"/>
              <a:gd name="connsiteX3" fmla="*/ 712550 w 719895"/>
              <a:gd name="connsiteY3" fmla="*/ 712634 h 720000"/>
              <a:gd name="connsiteX4" fmla="*/ 694887 w 719895"/>
              <a:gd name="connsiteY4" fmla="*/ 720000 h 720000"/>
              <a:gd name="connsiteX5" fmla="*/ 677140 w 719895"/>
              <a:gd name="connsiteY5" fmla="*/ 712634 h 720000"/>
              <a:gd name="connsiteX6" fmla="*/ 561284 w 719895"/>
              <a:gd name="connsiteY6" fmla="*/ 596861 h 720000"/>
              <a:gd name="connsiteX7" fmla="*/ 561284 w 719895"/>
              <a:gd name="connsiteY7" fmla="*/ 561368 h 720000"/>
              <a:gd name="connsiteX8" fmla="*/ 579031 w 719895"/>
              <a:gd name="connsiteY8" fmla="*/ 554022 h 720000"/>
              <a:gd name="connsiteX9" fmla="*/ 301109 w 719895"/>
              <a:gd name="connsiteY9" fmla="*/ 0 h 720000"/>
              <a:gd name="connsiteX10" fmla="*/ 602219 w 719895"/>
              <a:gd name="connsiteY10" fmla="*/ 301109 h 720000"/>
              <a:gd name="connsiteX11" fmla="*/ 301109 w 719895"/>
              <a:gd name="connsiteY11" fmla="*/ 602219 h 720000"/>
              <a:gd name="connsiteX12" fmla="*/ 0 w 719895"/>
              <a:gd name="connsiteY12" fmla="*/ 301109 h 720000"/>
              <a:gd name="connsiteX13" fmla="*/ 301109 w 719895"/>
              <a:gd name="connsiteY13" fmla="*/ 0 h 720000"/>
            </a:gdLst>
            <a:ahLst/>
            <a:cxnLst/>
            <a:rect l="l" t="t" r="r" b="b"/>
            <a:pathLst>
              <a:path w="719895" h="720000">
                <a:moveTo>
                  <a:pt x="579031" y="554022"/>
                </a:moveTo>
                <a:cubicBezTo>
                  <a:pt x="585456" y="554022"/>
                  <a:pt x="591880" y="556471"/>
                  <a:pt x="596778" y="561368"/>
                </a:cubicBezTo>
                <a:lnTo>
                  <a:pt x="712550" y="677140"/>
                </a:lnTo>
                <a:cubicBezTo>
                  <a:pt x="722344" y="686935"/>
                  <a:pt x="722344" y="702840"/>
                  <a:pt x="712550" y="712634"/>
                </a:cubicBezTo>
                <a:cubicBezTo>
                  <a:pt x="707778" y="717573"/>
                  <a:pt x="701333" y="720000"/>
                  <a:pt x="694887" y="720000"/>
                </a:cubicBezTo>
                <a:cubicBezTo>
                  <a:pt x="688441" y="720000"/>
                  <a:pt x="681995" y="717573"/>
                  <a:pt x="677140" y="712634"/>
                </a:cubicBezTo>
                <a:lnTo>
                  <a:pt x="561284" y="596861"/>
                </a:lnTo>
                <a:cubicBezTo>
                  <a:pt x="551490" y="587067"/>
                  <a:pt x="551490" y="571162"/>
                  <a:pt x="561284" y="561368"/>
                </a:cubicBezTo>
                <a:cubicBezTo>
                  <a:pt x="566181" y="556471"/>
                  <a:pt x="572606" y="554022"/>
                  <a:pt x="579031" y="554022"/>
                </a:cubicBezTo>
                <a:close/>
                <a:moveTo>
                  <a:pt x="301109" y="0"/>
                </a:moveTo>
                <a:cubicBezTo>
                  <a:pt x="467443" y="0"/>
                  <a:pt x="602219" y="134859"/>
                  <a:pt x="602219" y="301109"/>
                </a:cubicBezTo>
                <a:cubicBezTo>
                  <a:pt x="602219" y="467443"/>
                  <a:pt x="467443" y="602219"/>
                  <a:pt x="301109" y="602219"/>
                </a:cubicBezTo>
                <a:cubicBezTo>
                  <a:pt x="134775" y="602219"/>
                  <a:pt x="0" y="467443"/>
                  <a:pt x="0" y="301109"/>
                </a:cubicBezTo>
                <a:cubicBezTo>
                  <a:pt x="0" y="134775"/>
                  <a:pt x="134775" y="0"/>
                  <a:pt x="301109" y="0"/>
                </a:cubicBezTo>
                <a:close/>
              </a:path>
            </a:pathLst>
          </a:custGeom>
          <a:gradFill>
            <a:gsLst>
              <a:gs pos="0">
                <a:schemeClr val="accent1"/>
              </a:gs>
              <a:gs pos="100000">
                <a:schemeClr val="accent1">
                  <a:lumMod val="60000"/>
                  <a:lumOff val="40000"/>
                  <a:alpha val="0"/>
                </a:schemeClr>
              </a:gs>
            </a:gsLst>
            <a:lin ang="54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a:off x="5857591" y="3778139"/>
            <a:ext cx="464119" cy="406329"/>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gradFill>
            <a:gsLst>
              <a:gs pos="0">
                <a:schemeClr val="accent1"/>
              </a:gs>
              <a:gs pos="100000">
                <a:schemeClr val="accent1">
                  <a:lumMod val="60000"/>
                  <a:lumOff val="40000"/>
                  <a:alpha val="0"/>
                </a:schemeClr>
              </a:gs>
            </a:gsLst>
            <a:lin ang="54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9811003" y="3778140"/>
            <a:ext cx="355795" cy="406330"/>
          </a:xfrm>
          <a:custGeom>
            <a:avLst/>
            <a:gdLst>
              <a:gd name="connsiteX0" fmla="*/ 361901 w 630455"/>
              <a:gd name="connsiteY0" fmla="*/ 82589 h 720001"/>
              <a:gd name="connsiteX1" fmla="*/ 361901 w 630455"/>
              <a:gd name="connsiteY1" fmla="*/ 203034 h 720001"/>
              <a:gd name="connsiteX2" fmla="*/ 427179 w 630455"/>
              <a:gd name="connsiteY2" fmla="*/ 268312 h 720001"/>
              <a:gd name="connsiteX3" fmla="*/ 547624 w 630455"/>
              <a:gd name="connsiteY3" fmla="*/ 268312 h 720001"/>
              <a:gd name="connsiteX4" fmla="*/ 113812 w 630455"/>
              <a:gd name="connsiteY4" fmla="*/ 0 h 720001"/>
              <a:gd name="connsiteX5" fmla="*/ 338847 w 630455"/>
              <a:gd name="connsiteY5" fmla="*/ 0 h 720001"/>
              <a:gd name="connsiteX6" fmla="*/ 340465 w 630455"/>
              <a:gd name="connsiteY6" fmla="*/ 162 h 720001"/>
              <a:gd name="connsiteX7" fmla="*/ 340789 w 630455"/>
              <a:gd name="connsiteY7" fmla="*/ 162 h 720001"/>
              <a:gd name="connsiteX8" fmla="*/ 344106 w 630455"/>
              <a:gd name="connsiteY8" fmla="*/ 809 h 720001"/>
              <a:gd name="connsiteX9" fmla="*/ 344186 w 630455"/>
              <a:gd name="connsiteY9" fmla="*/ 809 h 720001"/>
              <a:gd name="connsiteX10" fmla="*/ 347422 w 630455"/>
              <a:gd name="connsiteY10" fmla="*/ 1942 h 720001"/>
              <a:gd name="connsiteX11" fmla="*/ 347503 w 630455"/>
              <a:gd name="connsiteY11" fmla="*/ 1942 h 720001"/>
              <a:gd name="connsiteX12" fmla="*/ 349040 w 630455"/>
              <a:gd name="connsiteY12" fmla="*/ 2670 h 720001"/>
              <a:gd name="connsiteX13" fmla="*/ 349121 w 630455"/>
              <a:gd name="connsiteY13" fmla="*/ 2670 h 720001"/>
              <a:gd name="connsiteX14" fmla="*/ 350576 w 630455"/>
              <a:gd name="connsiteY14" fmla="*/ 3479 h 720001"/>
              <a:gd name="connsiteX15" fmla="*/ 350819 w 630455"/>
              <a:gd name="connsiteY15" fmla="*/ 3640 h 720001"/>
              <a:gd name="connsiteX16" fmla="*/ 352033 w 630455"/>
              <a:gd name="connsiteY16" fmla="*/ 4449 h 720001"/>
              <a:gd name="connsiteX17" fmla="*/ 352194 w 630455"/>
              <a:gd name="connsiteY17" fmla="*/ 4530 h 720001"/>
              <a:gd name="connsiteX18" fmla="*/ 353408 w 630455"/>
              <a:gd name="connsiteY18" fmla="*/ 5501 h 720001"/>
              <a:gd name="connsiteX19" fmla="*/ 353651 w 630455"/>
              <a:gd name="connsiteY19" fmla="*/ 5743 h 720001"/>
              <a:gd name="connsiteX20" fmla="*/ 354864 w 630455"/>
              <a:gd name="connsiteY20" fmla="*/ 6876 h 720001"/>
              <a:gd name="connsiteX21" fmla="*/ 623418 w 630455"/>
              <a:gd name="connsiteY21" fmla="*/ 275430 h 720001"/>
              <a:gd name="connsiteX22" fmla="*/ 624551 w 630455"/>
              <a:gd name="connsiteY22" fmla="*/ 276643 h 720001"/>
              <a:gd name="connsiteX23" fmla="*/ 624793 w 630455"/>
              <a:gd name="connsiteY23" fmla="*/ 276886 h 720001"/>
              <a:gd name="connsiteX24" fmla="*/ 625764 w 630455"/>
              <a:gd name="connsiteY24" fmla="*/ 278180 h 720001"/>
              <a:gd name="connsiteX25" fmla="*/ 625845 w 630455"/>
              <a:gd name="connsiteY25" fmla="*/ 278342 h 720001"/>
              <a:gd name="connsiteX26" fmla="*/ 626734 w 630455"/>
              <a:gd name="connsiteY26" fmla="*/ 279637 h 720001"/>
              <a:gd name="connsiteX27" fmla="*/ 626896 w 630455"/>
              <a:gd name="connsiteY27" fmla="*/ 279798 h 720001"/>
              <a:gd name="connsiteX28" fmla="*/ 627705 w 630455"/>
              <a:gd name="connsiteY28" fmla="*/ 281254 h 720001"/>
              <a:gd name="connsiteX29" fmla="*/ 628433 w 630455"/>
              <a:gd name="connsiteY29" fmla="*/ 282791 h 720001"/>
              <a:gd name="connsiteX30" fmla="*/ 629646 w 630455"/>
              <a:gd name="connsiteY30" fmla="*/ 286107 h 720001"/>
              <a:gd name="connsiteX31" fmla="*/ 630293 w 630455"/>
              <a:gd name="connsiteY31" fmla="*/ 289424 h 720001"/>
              <a:gd name="connsiteX32" fmla="*/ 630293 w 630455"/>
              <a:gd name="connsiteY32" fmla="*/ 289667 h 720001"/>
              <a:gd name="connsiteX33" fmla="*/ 630455 w 630455"/>
              <a:gd name="connsiteY33" fmla="*/ 291285 h 720001"/>
              <a:gd name="connsiteX34" fmla="*/ 630455 w 630455"/>
              <a:gd name="connsiteY34" fmla="*/ 292579 h 720001"/>
              <a:gd name="connsiteX35" fmla="*/ 630455 w 630455"/>
              <a:gd name="connsiteY35" fmla="*/ 606189 h 720001"/>
              <a:gd name="connsiteX36" fmla="*/ 516644 w 630455"/>
              <a:gd name="connsiteY36" fmla="*/ 720001 h 720001"/>
              <a:gd name="connsiteX37" fmla="*/ 113812 w 630455"/>
              <a:gd name="connsiteY37" fmla="*/ 720001 h 720001"/>
              <a:gd name="connsiteX38" fmla="*/ 0 w 630455"/>
              <a:gd name="connsiteY38" fmla="*/ 606189 h 720001"/>
              <a:gd name="connsiteX39" fmla="*/ 0 w 630455"/>
              <a:gd name="connsiteY39" fmla="*/ 113812 h 720001"/>
              <a:gd name="connsiteX40" fmla="*/ 113812 w 630455"/>
              <a:gd name="connsiteY40" fmla="*/ 0 h 720001"/>
            </a:gdLst>
            <a:ahLst/>
            <a:cxnLst/>
            <a:rect l="l" t="t" r="r" b="b"/>
            <a:pathLst>
              <a:path w="630455" h="720001">
                <a:moveTo>
                  <a:pt x="361901" y="82589"/>
                </a:moveTo>
                <a:lnTo>
                  <a:pt x="361901" y="203034"/>
                </a:lnTo>
                <a:cubicBezTo>
                  <a:pt x="361901" y="239030"/>
                  <a:pt x="391183" y="268312"/>
                  <a:pt x="427179" y="268312"/>
                </a:cubicBezTo>
                <a:lnTo>
                  <a:pt x="547624" y="268312"/>
                </a:lnTo>
                <a:close/>
                <a:moveTo>
                  <a:pt x="113812" y="0"/>
                </a:moveTo>
                <a:lnTo>
                  <a:pt x="338847" y="0"/>
                </a:lnTo>
                <a:cubicBezTo>
                  <a:pt x="339414" y="81"/>
                  <a:pt x="339899" y="81"/>
                  <a:pt x="340465" y="162"/>
                </a:cubicBezTo>
                <a:lnTo>
                  <a:pt x="340789" y="162"/>
                </a:lnTo>
                <a:cubicBezTo>
                  <a:pt x="341922" y="324"/>
                  <a:pt x="343054" y="485"/>
                  <a:pt x="344106" y="809"/>
                </a:cubicBezTo>
                <a:lnTo>
                  <a:pt x="344186" y="809"/>
                </a:lnTo>
                <a:cubicBezTo>
                  <a:pt x="345238" y="1052"/>
                  <a:pt x="346371" y="1456"/>
                  <a:pt x="347422" y="1942"/>
                </a:cubicBezTo>
                <a:lnTo>
                  <a:pt x="347503" y="1942"/>
                </a:lnTo>
                <a:cubicBezTo>
                  <a:pt x="348069" y="2184"/>
                  <a:pt x="348555" y="2427"/>
                  <a:pt x="349040" y="2670"/>
                </a:cubicBezTo>
                <a:lnTo>
                  <a:pt x="349121" y="2670"/>
                </a:lnTo>
                <a:cubicBezTo>
                  <a:pt x="349606" y="2912"/>
                  <a:pt x="350091" y="3155"/>
                  <a:pt x="350576" y="3479"/>
                </a:cubicBezTo>
                <a:cubicBezTo>
                  <a:pt x="350657" y="3560"/>
                  <a:pt x="350739" y="3560"/>
                  <a:pt x="350819" y="3640"/>
                </a:cubicBezTo>
                <a:cubicBezTo>
                  <a:pt x="351224" y="3883"/>
                  <a:pt x="351628" y="4126"/>
                  <a:pt x="352033" y="4449"/>
                </a:cubicBezTo>
                <a:cubicBezTo>
                  <a:pt x="352113" y="4449"/>
                  <a:pt x="352113" y="4530"/>
                  <a:pt x="352194" y="4530"/>
                </a:cubicBezTo>
                <a:lnTo>
                  <a:pt x="353408" y="5501"/>
                </a:lnTo>
                <a:lnTo>
                  <a:pt x="353651" y="5743"/>
                </a:lnTo>
                <a:cubicBezTo>
                  <a:pt x="354055" y="6148"/>
                  <a:pt x="354459" y="6472"/>
                  <a:pt x="354864" y="6876"/>
                </a:cubicBezTo>
                <a:lnTo>
                  <a:pt x="623418" y="275430"/>
                </a:lnTo>
                <a:cubicBezTo>
                  <a:pt x="623822" y="275835"/>
                  <a:pt x="624227" y="276239"/>
                  <a:pt x="624551" y="276643"/>
                </a:cubicBezTo>
                <a:lnTo>
                  <a:pt x="624793" y="276886"/>
                </a:lnTo>
                <a:cubicBezTo>
                  <a:pt x="625117" y="277291"/>
                  <a:pt x="625440" y="277776"/>
                  <a:pt x="625764" y="278180"/>
                </a:cubicBezTo>
                <a:cubicBezTo>
                  <a:pt x="625764" y="278261"/>
                  <a:pt x="625845" y="278342"/>
                  <a:pt x="625845" y="278342"/>
                </a:cubicBezTo>
                <a:cubicBezTo>
                  <a:pt x="626168" y="278747"/>
                  <a:pt x="626491" y="279232"/>
                  <a:pt x="626734" y="279637"/>
                </a:cubicBezTo>
                <a:cubicBezTo>
                  <a:pt x="626815" y="279637"/>
                  <a:pt x="626815" y="279717"/>
                  <a:pt x="626896" y="279798"/>
                </a:cubicBezTo>
                <a:cubicBezTo>
                  <a:pt x="627139" y="280284"/>
                  <a:pt x="627462" y="280769"/>
                  <a:pt x="627705" y="281254"/>
                </a:cubicBezTo>
                <a:cubicBezTo>
                  <a:pt x="627948" y="281739"/>
                  <a:pt x="628190" y="282225"/>
                  <a:pt x="628433" y="282791"/>
                </a:cubicBezTo>
                <a:cubicBezTo>
                  <a:pt x="628918" y="283843"/>
                  <a:pt x="629323" y="284975"/>
                  <a:pt x="629646" y="286107"/>
                </a:cubicBezTo>
                <a:cubicBezTo>
                  <a:pt x="629889" y="287159"/>
                  <a:pt x="630132" y="288291"/>
                  <a:pt x="630293" y="289424"/>
                </a:cubicBezTo>
                <a:lnTo>
                  <a:pt x="630293" y="289667"/>
                </a:lnTo>
                <a:cubicBezTo>
                  <a:pt x="630374" y="290152"/>
                  <a:pt x="630455" y="290718"/>
                  <a:pt x="630455" y="291285"/>
                </a:cubicBezTo>
                <a:lnTo>
                  <a:pt x="630455" y="292579"/>
                </a:lnTo>
                <a:lnTo>
                  <a:pt x="630455" y="606189"/>
                </a:lnTo>
                <a:cubicBezTo>
                  <a:pt x="630455" y="668959"/>
                  <a:pt x="579414" y="720001"/>
                  <a:pt x="516644" y="720001"/>
                </a:cubicBezTo>
                <a:lnTo>
                  <a:pt x="113812" y="720001"/>
                </a:lnTo>
                <a:cubicBezTo>
                  <a:pt x="51042" y="720001"/>
                  <a:pt x="0" y="668959"/>
                  <a:pt x="0" y="606189"/>
                </a:cubicBezTo>
                <a:lnTo>
                  <a:pt x="0" y="113812"/>
                </a:lnTo>
                <a:cubicBezTo>
                  <a:pt x="0" y="51042"/>
                  <a:pt x="51042" y="0"/>
                  <a:pt x="113812" y="0"/>
                </a:cubicBezTo>
                <a:close/>
              </a:path>
            </a:pathLst>
          </a:custGeom>
          <a:gradFill>
            <a:gsLst>
              <a:gs pos="0">
                <a:schemeClr val="accent1"/>
              </a:gs>
              <a:gs pos="100000">
                <a:schemeClr val="accent1">
                  <a:lumMod val="60000"/>
                  <a:lumOff val="40000"/>
                  <a:alpha val="0"/>
                </a:schemeClr>
              </a:gs>
            </a:gsLst>
            <a:lin ang="54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a:off x="660400" y="2080367"/>
            <a:ext cx="3060000" cy="447173"/>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早期使用（1821年前）</a:t>
            </a:r>
            <a:endParaRPr kumimoji="1" lang="zh-CN" altLang="en-US"/>
          </a:p>
        </p:txBody>
      </p:sp>
      <p:sp>
        <p:nvSpPr>
          <p:cNvPr id="28" name="标题 1"/>
          <p:cNvSpPr txBox="1"/>
          <p:nvPr/>
        </p:nvSpPr>
        <p:spPr>
          <a:xfrm>
            <a:off x="660400" y="2596163"/>
            <a:ext cx="3060000" cy="822620"/>
          </a:xfrm>
          <a:prstGeom prst="rect">
            <a:avLst/>
          </a:prstGeom>
          <a:noFill/>
          <a:ln>
            <a:noFill/>
          </a:ln>
        </p:spPr>
        <p:txBody>
          <a:bodyPr vert="horz" wrap="square" lIns="0" tIns="0" rIns="0" bIns="0" rtlCol="0" anchor="t"/>
          <a:lstStyle/>
          <a:p>
            <a:pPr algn="ctr">
              <a:lnSpc>
                <a:spcPct val="150000"/>
              </a:lnSpc>
            </a:pPr>
            <a:r>
              <a:rPr kumimoji="1" lang="en-US" altLang="zh-CN" sz="11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早在公元前11世纪至公元前771年的西周时期，中国就有“泽中有火”的记载，这是对天然气的早期发现。同时，欧洲也开始应用煤层气，</a:t>
            </a:r>
            <a:r>
              <a:rPr kumimoji="1" lang="zh-CN" altLang="en-US" sz="11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但</a:t>
            </a:r>
            <a:r>
              <a:rPr kumimoji="1" lang="en-US" altLang="zh-CN" sz="1100"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应用范围有限</a:t>
            </a:r>
            <a:r>
              <a:rPr kumimoji="1" lang="zh-CN" altLang="en-US" sz="11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2800" dirty="0"/>
          </a:p>
        </p:txBody>
      </p:sp>
      <p:sp>
        <p:nvSpPr>
          <p:cNvPr id="29" name="标题 1"/>
          <p:cNvSpPr txBox="1"/>
          <p:nvPr/>
        </p:nvSpPr>
        <p:spPr>
          <a:xfrm>
            <a:off x="4559650" y="2061459"/>
            <a:ext cx="3060000" cy="496860"/>
          </a:xfrm>
          <a:prstGeom prst="rect">
            <a:avLst/>
          </a:prstGeom>
          <a:noFill/>
          <a:ln>
            <a:noFill/>
          </a:ln>
        </p:spPr>
        <p:txBody>
          <a:bodyPr vert="horz" wrap="square" lIns="0" tIns="0" rIns="0" bIns="0" rtlCol="0" anchor="b"/>
          <a:lstStyle/>
          <a:p>
            <a:pPr algn="ctr">
              <a:lnSpc>
                <a:spcPct val="110000"/>
              </a:lnSpc>
            </a:pPr>
            <a:r>
              <a:rPr kumimoji="1" lang="en-US" altLang="zh-CN" sz="1600" dirty="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商业化初期（1821 - 1915）</a:t>
            </a:r>
            <a:endParaRPr kumimoji="1" lang="zh-CN" altLang="en-US" dirty="0"/>
          </a:p>
        </p:txBody>
      </p:sp>
      <p:sp>
        <p:nvSpPr>
          <p:cNvPr id="30" name="标题 1"/>
          <p:cNvSpPr txBox="1"/>
          <p:nvPr/>
        </p:nvSpPr>
        <p:spPr>
          <a:xfrm>
            <a:off x="4559650" y="2596163"/>
            <a:ext cx="3060000" cy="822620"/>
          </a:xfrm>
          <a:prstGeom prst="rect">
            <a:avLst/>
          </a:prstGeom>
          <a:noFill/>
          <a:ln>
            <a:noFill/>
          </a:ln>
        </p:spPr>
        <p:txBody>
          <a:bodyPr vert="horz" wrap="square" lIns="0" tIns="0" rIns="0" bIns="0" rtlCol="0" anchor="t"/>
          <a:lstStyle/>
          <a:p>
            <a:pPr algn="ctr">
              <a:lnSpc>
                <a:spcPct val="150000"/>
              </a:lnSpc>
            </a:pPr>
            <a:r>
              <a:rPr kumimoji="1" lang="en-US" altLang="zh-CN" sz="11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1821年，美国首家天然气公司的成立，标志着天然气商业化的开端。此后，越来越多的天然气井被发现，天然气的消费和贸易也随之逐渐兴起，推动了天然气产业的初步发展。</a:t>
            </a:r>
            <a:endParaRPr kumimoji="1" lang="zh-CN" altLang="en-US" sz="2000" dirty="0"/>
          </a:p>
        </p:txBody>
      </p:sp>
      <p:sp>
        <p:nvSpPr>
          <p:cNvPr id="31" name="标题 1"/>
          <p:cNvSpPr txBox="1"/>
          <p:nvPr/>
        </p:nvSpPr>
        <p:spPr>
          <a:xfrm>
            <a:off x="8458900" y="2061459"/>
            <a:ext cx="3060000" cy="496860"/>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现代产业兴起（1916 - 1949）</a:t>
            </a:r>
            <a:endParaRPr kumimoji="1" lang="zh-CN" altLang="en-US"/>
          </a:p>
        </p:txBody>
      </p:sp>
      <p:sp>
        <p:nvSpPr>
          <p:cNvPr id="32" name="标题 1"/>
          <p:cNvSpPr txBox="1"/>
          <p:nvPr/>
        </p:nvSpPr>
        <p:spPr>
          <a:xfrm>
            <a:off x="8458900" y="2596163"/>
            <a:ext cx="3060000" cy="822620"/>
          </a:xfrm>
          <a:prstGeom prst="rect">
            <a:avLst/>
          </a:prstGeom>
          <a:noFill/>
          <a:ln>
            <a:noFill/>
          </a:ln>
        </p:spPr>
        <p:txBody>
          <a:bodyPr vert="horz" wrap="square" lIns="0" tIns="0" rIns="0" bIns="0" rtlCol="0" anchor="t"/>
          <a:lstStyle/>
          <a:p>
            <a:pPr algn="ctr">
              <a:lnSpc>
                <a:spcPct val="150000"/>
              </a:lnSpc>
            </a:pPr>
            <a:r>
              <a:rPr kumimoji="1" lang="en-US" altLang="zh-CN" sz="11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美国大力开展管道网络建设，逐步构建起较为完善的天然气输送体系。管道网络的建设使得天然气能够更便捷地输送到各地，促进了天然气的广泛应用，为现代天然气产业的兴起奠定了基础。</a:t>
            </a:r>
            <a:endParaRPr kumimoji="1" lang="zh-CN" altLang="en-US" sz="2800" dirty="0"/>
          </a:p>
        </p:txBody>
      </p:sp>
      <p:sp>
        <p:nvSpPr>
          <p:cNvPr id="33" name="标题 1"/>
          <p:cNvSpPr txBox="1"/>
          <p:nvPr/>
        </p:nvSpPr>
        <p:spPr>
          <a:xfrm>
            <a:off x="660400" y="4704092"/>
            <a:ext cx="3060000" cy="492949"/>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成熟阶段（1950 - 1970）</a:t>
            </a:r>
            <a:endParaRPr kumimoji="1" lang="zh-CN" altLang="en-US"/>
          </a:p>
        </p:txBody>
      </p:sp>
      <p:sp>
        <p:nvSpPr>
          <p:cNvPr id="34" name="标题 1"/>
          <p:cNvSpPr txBox="1"/>
          <p:nvPr/>
        </p:nvSpPr>
        <p:spPr>
          <a:xfrm>
            <a:off x="660400" y="5268130"/>
            <a:ext cx="3060000" cy="925791"/>
          </a:xfrm>
          <a:prstGeom prst="rect">
            <a:avLst/>
          </a:prstGeom>
          <a:noFill/>
          <a:ln>
            <a:noFill/>
          </a:ln>
        </p:spPr>
        <p:txBody>
          <a:bodyPr vert="horz" wrap="square" lIns="0" tIns="0" rIns="0" bIns="0" rtlCol="0" anchor="t"/>
          <a:lstStyle/>
          <a:p>
            <a:pPr algn="ctr">
              <a:lnSpc>
                <a:spcPct val="150000"/>
              </a:lnSpc>
            </a:pPr>
            <a:r>
              <a:rPr kumimoji="1" lang="en-US" altLang="zh-CN" sz="11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跨国贸易网络的形成，使得天然气在全球范围内的流通更加顺畅。各国之间的天然气贸易不断增加，市场规模不断扩大，天然气产业逐渐走向成熟。</a:t>
            </a:r>
            <a:endParaRPr kumimoji="1" lang="zh-CN" altLang="en-US" sz="1400" dirty="0"/>
          </a:p>
        </p:txBody>
      </p:sp>
      <p:sp>
        <p:nvSpPr>
          <p:cNvPr id="35" name="标题 1"/>
          <p:cNvSpPr txBox="1"/>
          <p:nvPr/>
        </p:nvSpPr>
        <p:spPr>
          <a:xfrm>
            <a:off x="4559650" y="4680098"/>
            <a:ext cx="3060000" cy="547722"/>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发展阶段（1971 - 21世纪初）</a:t>
            </a:r>
            <a:endParaRPr kumimoji="1" lang="zh-CN" altLang="en-US"/>
          </a:p>
        </p:txBody>
      </p:sp>
      <p:sp>
        <p:nvSpPr>
          <p:cNvPr id="36" name="标题 1"/>
          <p:cNvSpPr txBox="1"/>
          <p:nvPr/>
        </p:nvSpPr>
        <p:spPr>
          <a:xfrm>
            <a:off x="4559650" y="5268130"/>
            <a:ext cx="3060000" cy="925791"/>
          </a:xfrm>
          <a:prstGeom prst="rect">
            <a:avLst/>
          </a:prstGeom>
          <a:noFill/>
          <a:ln>
            <a:noFill/>
          </a:ln>
        </p:spPr>
        <p:txBody>
          <a:bodyPr vert="horz" wrap="square" lIns="0" tIns="0" rIns="0" bIns="0" rtlCol="0" anchor="t"/>
          <a:lstStyle/>
          <a:p>
            <a:pPr algn="ctr">
              <a:lnSpc>
                <a:spcPct val="150000"/>
              </a:lnSpc>
            </a:pPr>
            <a:r>
              <a:rPr kumimoji="1" lang="en-US" altLang="zh-CN" sz="11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在页岩气革命前，天然气市场持续扩张。新的天然气田不断被发现，开采技术不断进步，天然气的产量和消费量都呈现出增长的趋势，产业规模进一步扩大。</a:t>
            </a:r>
            <a:endParaRPr kumimoji="1" lang="zh-CN" altLang="en-US" sz="2000" dirty="0"/>
          </a:p>
        </p:txBody>
      </p:sp>
      <p:sp>
        <p:nvSpPr>
          <p:cNvPr id="37" name="标题 1"/>
          <p:cNvSpPr txBox="1"/>
          <p:nvPr/>
        </p:nvSpPr>
        <p:spPr>
          <a:xfrm>
            <a:off x="8458900" y="4680098"/>
            <a:ext cx="3060000" cy="547722"/>
          </a:xfrm>
          <a:prstGeom prst="rect">
            <a:avLst/>
          </a:prstGeom>
          <a:noFill/>
          <a:ln>
            <a:noFill/>
          </a:ln>
        </p:spPr>
        <p:txBody>
          <a:bodyPr vert="horz" wrap="square" lIns="0" tIns="0" rIns="0" bIns="0" rtlCol="0" anchor="b"/>
          <a:lstStyle/>
          <a:p>
            <a:pPr algn="ctr">
              <a:lnSpc>
                <a:spcPct val="110000"/>
              </a:lnSpc>
            </a:pPr>
            <a:r>
              <a:rPr kumimoji="1" lang="en-US" altLang="zh-CN" sz="16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变革阶段（21世纪至今）</a:t>
            </a:r>
            <a:endParaRPr kumimoji="1" lang="zh-CN" altLang="en-US"/>
          </a:p>
        </p:txBody>
      </p:sp>
      <p:sp>
        <p:nvSpPr>
          <p:cNvPr id="38" name="标题 1"/>
          <p:cNvSpPr txBox="1"/>
          <p:nvPr/>
        </p:nvSpPr>
        <p:spPr>
          <a:xfrm>
            <a:off x="8458900" y="5268130"/>
            <a:ext cx="3060000" cy="925791"/>
          </a:xfrm>
          <a:prstGeom prst="rect">
            <a:avLst/>
          </a:prstGeom>
          <a:noFill/>
          <a:ln>
            <a:noFill/>
          </a:ln>
        </p:spPr>
        <p:txBody>
          <a:bodyPr vert="horz" wrap="square" lIns="0" tIns="0" rIns="0" bIns="0" rtlCol="0" anchor="t"/>
          <a:lstStyle/>
          <a:p>
            <a:pPr algn="ctr">
              <a:lnSpc>
                <a:spcPct val="150000"/>
              </a:lnSpc>
            </a:pPr>
            <a:r>
              <a:rPr kumimoji="1" lang="en-US" altLang="zh-CN" sz="1215"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LNG技术的突破，</a:t>
            </a:r>
            <a:r>
              <a:rPr kumimoji="1" lang="en-US" altLang="zh-CN" sz="11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使得天然气的运输更加便捷</a:t>
            </a:r>
            <a:r>
              <a:rPr kumimoji="1" lang="en-US" altLang="zh-CN" sz="1215"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，能够到达更远的市场。同时，市场自由化进程加快，竞争更加激烈，推动了天然气产业的变革与发展。</a:t>
            </a:r>
            <a:endParaRPr kumimoji="1" lang="zh-CN" altLang="en-US" dirty="0"/>
          </a:p>
        </p:txBody>
      </p:sp>
      <p:sp>
        <p:nvSpPr>
          <p:cNvPr id="39" name="标题 1"/>
          <p:cNvSpPr txBox="1"/>
          <p:nvPr/>
        </p:nvSpPr>
        <p:spPr>
          <a:xfrm>
            <a:off x="5586351" y="1817757"/>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40" name="标题 1"/>
          <p:cNvSpPr txBox="1"/>
          <p:nvPr/>
        </p:nvSpPr>
        <p:spPr>
          <a:xfrm>
            <a:off x="5586351" y="1695906"/>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41" name="标题 1"/>
          <p:cNvSpPr txBox="1"/>
          <p:nvPr/>
        </p:nvSpPr>
        <p:spPr>
          <a:xfrm>
            <a:off x="5586351" y="1574055"/>
            <a:ext cx="1006599" cy="226810"/>
          </a:xfrm>
          <a:prstGeom prst="diamond">
            <a:avLst/>
          </a:prstGeom>
          <a:noFill/>
          <a:ln w="12700" cap="sq">
            <a:gradFill>
              <a:gsLst>
                <a:gs pos="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42" name="标题 1"/>
          <p:cNvSpPr txBox="1"/>
          <p:nvPr/>
        </p:nvSpPr>
        <p:spPr>
          <a:xfrm>
            <a:off x="5586351" y="4425496"/>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43" name="标题 1"/>
          <p:cNvSpPr txBox="1"/>
          <p:nvPr/>
        </p:nvSpPr>
        <p:spPr>
          <a:xfrm>
            <a:off x="5586351" y="4303645"/>
            <a:ext cx="1006599" cy="226810"/>
          </a:xfrm>
          <a:prstGeom prst="diamond">
            <a:avLst/>
          </a:prstGeom>
          <a:noFill/>
          <a:ln w="12700" cap="sq">
            <a:gradFill>
              <a:gsLst>
                <a:gs pos="31000">
                  <a:schemeClr val="accent1">
                    <a:alpha val="0"/>
                  </a:schemeClr>
                </a:gs>
                <a:gs pos="44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44" name="标题 1"/>
          <p:cNvSpPr txBox="1"/>
          <p:nvPr/>
        </p:nvSpPr>
        <p:spPr>
          <a:xfrm>
            <a:off x="5586351" y="4181794"/>
            <a:ext cx="1006599" cy="226810"/>
          </a:xfrm>
          <a:prstGeom prst="diamond">
            <a:avLst/>
          </a:prstGeom>
          <a:noFill/>
          <a:ln w="12700" cap="sq">
            <a:gradFill>
              <a:gsLst>
                <a:gs pos="0">
                  <a:schemeClr val="accent1">
                    <a:alpha val="0"/>
                  </a:schemeClr>
                </a:gs>
                <a:gs pos="100000">
                  <a:schemeClr val="accent1"/>
                </a:gs>
              </a:gsLst>
              <a:lin ang="5400000" scaled="0"/>
            </a:gradFill>
            <a:miter/>
          </a:ln>
        </p:spPr>
        <p:txBody>
          <a:bodyPr vert="horz" wrap="square" lIns="91440" tIns="45720" rIns="91440" bIns="45720" rtlCol="0" anchor="ctr"/>
          <a:lstStyle/>
          <a:p>
            <a:pPr algn="ctr">
              <a:lnSpc>
                <a:spcPct val="100000"/>
              </a:lnSpc>
            </a:pPr>
            <a:endParaRPr kumimoji="1" lang="zh-CN" altLang="en-US"/>
          </a:p>
        </p:txBody>
      </p:sp>
      <p:sp>
        <p:nvSpPr>
          <p:cNvPr id="45"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天然气产业发展历程</a:t>
            </a:r>
            <a:endParaRPr kumimoji="1" lang="zh-CN" altLang="en-US"/>
          </a:p>
        </p:txBody>
      </p:sp>
      <p:sp>
        <p:nvSpPr>
          <p:cNvPr id="46"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47"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国际天然气市场现状</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03</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249696" y="5016198"/>
            <a:ext cx="9544453" cy="1126072"/>
          </a:xfrm>
          <a:prstGeom prst="ellipse">
            <a:avLst/>
          </a:prstGeom>
          <a:gradFill>
            <a:gsLst>
              <a:gs pos="46000">
                <a:schemeClr val="accent1">
                  <a:alpha val="0"/>
                </a:schemeClr>
              </a:gs>
              <a:gs pos="100000">
                <a:schemeClr val="accent1">
                  <a:lumMod val="20000"/>
                  <a:lumOff val="80000"/>
                  <a:alpha val="28000"/>
                </a:schemeClr>
              </a:gs>
            </a:gsLst>
            <a:lin ang="5400000" scaled="0"/>
          </a:gradFill>
          <a:ln w="9525" cap="flat">
            <a:gradFill>
              <a:gsLst>
                <a:gs pos="29000">
                  <a:schemeClr val="bg1">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618067" y="5163885"/>
            <a:ext cx="10955867" cy="1292592"/>
          </a:xfrm>
          <a:prstGeom prst="ellipse">
            <a:avLst/>
          </a:prstGeom>
          <a:gradFill>
            <a:gsLst>
              <a:gs pos="0">
                <a:schemeClr val="bg1">
                  <a:alpha val="0"/>
                </a:schemeClr>
              </a:gs>
              <a:gs pos="100000">
                <a:schemeClr val="accent1">
                  <a:alpha val="35000"/>
                </a:schemeClr>
              </a:gs>
            </a:gsLst>
            <a:lin ang="5400000" scaled="0"/>
          </a:gradFill>
          <a:ln w="22225" cap="flat">
            <a:gradFill>
              <a:gsLst>
                <a:gs pos="27000">
                  <a:schemeClr val="bg1">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1751803" y="1744573"/>
            <a:ext cx="1227202" cy="18000"/>
          </a:xfrm>
          <a:prstGeom prst="roundRect">
            <a:avLst>
              <a:gd name="adj" fmla="val 50000"/>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1287823" y="1099987"/>
            <a:ext cx="4350977" cy="4124311"/>
          </a:xfrm>
          <a:prstGeom prst="roundRect">
            <a:avLst>
              <a:gd name="adj" fmla="val 4883"/>
            </a:avLst>
          </a:prstGeom>
          <a:solidFill>
            <a:srgbClr val="FFFFFF">
              <a:alpha val="100000"/>
            </a:srgbClr>
          </a:solidFill>
          <a:ln w="12700" cap="flat">
            <a:gradFill>
              <a:gsLst>
                <a:gs pos="0">
                  <a:schemeClr val="accent1">
                    <a:lumMod val="60000"/>
                    <a:lumOff val="40000"/>
                  </a:schemeClr>
                </a:gs>
                <a:gs pos="52900">
                  <a:schemeClr val="accent2">
                    <a:lumMod val="20000"/>
                    <a:lumOff val="80000"/>
                    <a:alpha val="0"/>
                  </a:schemeClr>
                </a:gs>
                <a:gs pos="100000">
                  <a:schemeClr val="accent1">
                    <a:lumMod val="60000"/>
                    <a:lumOff val="40000"/>
                  </a:schemeClr>
                </a:gs>
              </a:gsLst>
              <a:lin ang="2700000" scaled="0"/>
            </a:gradFill>
            <a:miter/>
          </a:ln>
          <a:effectLst>
            <a:outerShdw blurRad="292100" dist="50800" dir="2700000" sx="85000" sy="85000" rotWithShape="0">
              <a:srgbClr val="21306A">
                <a:alpha val="20000"/>
              </a:srgbClr>
            </a:outerShdw>
          </a:effectLst>
        </p:spPr>
        <p:txBody>
          <a:bodyPr vert="horz" wrap="square" lIns="91440" tIns="108000" rIns="91440" bIns="45720" rtlCol="0" anchor="ctr"/>
          <a:lstStyle/>
          <a:p>
            <a:pPr algn="ctr">
              <a:lnSpc>
                <a:spcPct val="125000"/>
              </a:lnSpc>
            </a:pPr>
            <a:endParaRPr kumimoji="1" lang="zh-CN" altLang="en-US"/>
          </a:p>
        </p:txBody>
      </p:sp>
      <p:sp>
        <p:nvSpPr>
          <p:cNvPr id="9" name="标题 1"/>
          <p:cNvSpPr txBox="1"/>
          <p:nvPr/>
        </p:nvSpPr>
        <p:spPr>
          <a:xfrm rot="16200000">
            <a:off x="7951700" y="5177495"/>
            <a:ext cx="702694" cy="896238"/>
          </a:xfrm>
          <a:prstGeom prst="stripedRightArrow">
            <a:avLst/>
          </a:prstGeom>
          <a:gradFill>
            <a:gsLst>
              <a:gs pos="0">
                <a:schemeClr val="accent1">
                  <a:lumMod val="60000"/>
                  <a:lumOff val="40000"/>
                </a:schemeClr>
              </a:gs>
              <a:gs pos="85000">
                <a:schemeClr val="accent1">
                  <a:lumMod val="60000"/>
                  <a:lumOff val="40000"/>
                  <a:alpha val="0"/>
                </a:schemeClr>
              </a:gs>
            </a:gsLst>
            <a:lin ang="96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rot="16200000">
            <a:off x="3537607" y="5200972"/>
            <a:ext cx="702694" cy="896238"/>
          </a:xfrm>
          <a:prstGeom prst="stripedRightArrow">
            <a:avLst/>
          </a:prstGeom>
          <a:gradFill>
            <a:gsLst>
              <a:gs pos="0">
                <a:schemeClr val="accent1">
                  <a:lumMod val="60000"/>
                  <a:lumOff val="40000"/>
                </a:schemeClr>
              </a:gs>
              <a:gs pos="85000">
                <a:schemeClr val="accent1">
                  <a:lumMod val="60000"/>
                  <a:lumOff val="40000"/>
                  <a:alpha val="0"/>
                </a:schemeClr>
              </a:gs>
            </a:gsLst>
            <a:lin ang="96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638175" y="946395"/>
            <a:ext cx="3454458" cy="659491"/>
          </a:xfrm>
          <a:prstGeom prst="rect">
            <a:avLst/>
          </a:prstGeom>
          <a:noFill/>
          <a:ln>
            <a:noFill/>
          </a:ln>
        </p:spPr>
        <p:txBody>
          <a:bodyPr vert="horz" wrap="square" lIns="0" tIns="0" rIns="0" bIns="0" rtlCol="0" anchor="b"/>
          <a:lstStyle/>
          <a:p>
            <a:pPr algn="ctr">
              <a:lnSpc>
                <a:spcPct val="130000"/>
              </a:lnSpc>
            </a:pPr>
            <a:r>
              <a:rPr kumimoji="1" lang="en-US" altLang="zh-CN" sz="28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贸易分布</a:t>
            </a:r>
            <a:endParaRPr kumimoji="1" lang="zh-CN" altLang="en-US" sz="2800" dirty="0"/>
          </a:p>
        </p:txBody>
      </p:sp>
      <p:sp>
        <p:nvSpPr>
          <p:cNvPr id="12" name="标题 1"/>
          <p:cNvSpPr txBox="1"/>
          <p:nvPr/>
        </p:nvSpPr>
        <p:spPr>
          <a:xfrm>
            <a:off x="1629508" y="1971240"/>
            <a:ext cx="3763107" cy="2212726"/>
          </a:xfrm>
          <a:prstGeom prst="rect">
            <a:avLst/>
          </a:prstGeom>
          <a:noFill/>
          <a:ln>
            <a:noFill/>
          </a:ln>
        </p:spPr>
        <p:txBody>
          <a:bodyPr vert="horz" wrap="square" lIns="0" tIns="0" rIns="0" bIns="0" rtlCol="0" anchor="t"/>
          <a:lstStyle/>
          <a:p>
            <a:pPr marL="342900" indent="-342900" algn="l">
              <a:lnSpc>
                <a:spcPct val="150000"/>
              </a:lnSpc>
              <a:buAutoNum type="arabicPeriod"/>
            </a:pPr>
            <a:r>
              <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北美：以管道运输天然气为主</a:t>
            </a:r>
            <a:endPar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6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生产</a:t>
            </a:r>
            <a:r>
              <a:rPr kumimoji="1" lang="zh-CN" altLang="en-US"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能力强</a:t>
            </a:r>
            <a:r>
              <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16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自给自足</a:t>
            </a:r>
            <a:endPar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2022年成为天然气出口国</a:t>
            </a:r>
            <a:endPar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2.     </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欧洲：曾高度依赖俄罗斯管道天然气</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zh-CN" altLang="en-US"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地缘政治影响</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正</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加大LNG进口</a:t>
            </a: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3.     </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亚太：全球LNG的主要消费区域</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中国全球最大的天然气进口国</a:t>
            </a:r>
            <a:endParaRPr kumimoji="1" lang="zh-CN" altLang="en-US" sz="3200" dirty="0"/>
          </a:p>
        </p:txBody>
      </p:sp>
      <p:sp>
        <p:nvSpPr>
          <p:cNvPr id="15"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市场格局</a:t>
            </a:r>
            <a:endParaRPr kumimoji="1" lang="zh-CN" altLang="en-US"/>
          </a:p>
        </p:txBody>
      </p:sp>
      <p:pic>
        <p:nvPicPr>
          <p:cNvPr id="6" name="图片 5"/>
          <p:cNvPicPr>
            <a:picLocks noChangeAspect="1"/>
          </p:cNvPicPr>
          <p:nvPr/>
        </p:nvPicPr>
        <p:blipFill>
          <a:blip r:embed="rId1"/>
          <a:stretch>
            <a:fillRect/>
          </a:stretch>
        </p:blipFill>
        <p:spPr>
          <a:xfrm>
            <a:off x="5636579" y="1067500"/>
            <a:ext cx="6228343" cy="4364470"/>
          </a:xfrm>
          <a:prstGeom prst="rect">
            <a:avLst/>
          </a:prstGeom>
        </p:spPr>
      </p:pic>
      <p:sp>
        <p:nvSpPr>
          <p:cNvPr id="16"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249696" y="5016198"/>
            <a:ext cx="9544453" cy="1126072"/>
          </a:xfrm>
          <a:prstGeom prst="ellipse">
            <a:avLst/>
          </a:prstGeom>
          <a:gradFill>
            <a:gsLst>
              <a:gs pos="46000">
                <a:schemeClr val="accent1">
                  <a:alpha val="0"/>
                </a:schemeClr>
              </a:gs>
              <a:gs pos="100000">
                <a:schemeClr val="accent1">
                  <a:lumMod val="20000"/>
                  <a:lumOff val="80000"/>
                  <a:alpha val="28000"/>
                </a:schemeClr>
              </a:gs>
            </a:gsLst>
            <a:lin ang="5400000" scaled="0"/>
          </a:gradFill>
          <a:ln w="9525" cap="flat">
            <a:gradFill>
              <a:gsLst>
                <a:gs pos="29000">
                  <a:schemeClr val="bg1">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618067" y="5163885"/>
            <a:ext cx="10955867" cy="1292592"/>
          </a:xfrm>
          <a:prstGeom prst="ellipse">
            <a:avLst/>
          </a:prstGeom>
          <a:gradFill>
            <a:gsLst>
              <a:gs pos="0">
                <a:schemeClr val="bg1">
                  <a:alpha val="0"/>
                </a:schemeClr>
              </a:gs>
              <a:gs pos="100000">
                <a:schemeClr val="accent1">
                  <a:alpha val="35000"/>
                </a:schemeClr>
              </a:gs>
            </a:gsLst>
            <a:lin ang="5400000" scaled="0"/>
          </a:gradFill>
          <a:ln w="22225" cap="flat">
            <a:gradFill>
              <a:gsLst>
                <a:gs pos="27000">
                  <a:schemeClr val="bg1">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1287823" y="1099987"/>
            <a:ext cx="4350977" cy="4124311"/>
          </a:xfrm>
          <a:prstGeom prst="roundRect">
            <a:avLst>
              <a:gd name="adj" fmla="val 4883"/>
            </a:avLst>
          </a:prstGeom>
          <a:solidFill>
            <a:srgbClr val="FFFFFF">
              <a:alpha val="100000"/>
            </a:srgbClr>
          </a:solidFill>
          <a:ln w="12700" cap="flat">
            <a:gradFill>
              <a:gsLst>
                <a:gs pos="0">
                  <a:schemeClr val="accent1">
                    <a:lumMod val="60000"/>
                    <a:lumOff val="40000"/>
                  </a:schemeClr>
                </a:gs>
                <a:gs pos="52900">
                  <a:schemeClr val="accent2">
                    <a:lumMod val="20000"/>
                    <a:lumOff val="80000"/>
                    <a:alpha val="0"/>
                  </a:schemeClr>
                </a:gs>
                <a:gs pos="100000">
                  <a:schemeClr val="accent1">
                    <a:lumMod val="60000"/>
                    <a:lumOff val="40000"/>
                  </a:schemeClr>
                </a:gs>
              </a:gsLst>
              <a:lin ang="2700000" scaled="0"/>
            </a:gradFill>
            <a:miter/>
          </a:ln>
          <a:effectLst>
            <a:outerShdw blurRad="292100" dist="50800" dir="2700000" sx="85000" sy="85000" rotWithShape="0">
              <a:srgbClr val="21306A">
                <a:alpha val="20000"/>
              </a:srgbClr>
            </a:outerShdw>
          </a:effectLst>
        </p:spPr>
        <p:txBody>
          <a:bodyPr vert="horz" wrap="square" lIns="91440" tIns="108000" rIns="91440" bIns="45720" rtlCol="0" anchor="ctr"/>
          <a:lstStyle/>
          <a:p>
            <a:pPr algn="ctr">
              <a:lnSpc>
                <a:spcPct val="125000"/>
              </a:lnSpc>
            </a:pPr>
            <a:endParaRPr kumimoji="1" lang="zh-CN" altLang="en-US"/>
          </a:p>
        </p:txBody>
      </p:sp>
      <p:sp>
        <p:nvSpPr>
          <p:cNvPr id="8" name="标题 1"/>
          <p:cNvSpPr txBox="1"/>
          <p:nvPr/>
        </p:nvSpPr>
        <p:spPr>
          <a:xfrm>
            <a:off x="1751803" y="1744573"/>
            <a:ext cx="1227202" cy="18000"/>
          </a:xfrm>
          <a:prstGeom prst="roundRect">
            <a:avLst>
              <a:gd name="adj" fmla="val 50000"/>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rot="16200000">
            <a:off x="7951700" y="5177495"/>
            <a:ext cx="702694" cy="896238"/>
          </a:xfrm>
          <a:prstGeom prst="stripedRightArrow">
            <a:avLst/>
          </a:prstGeom>
          <a:gradFill>
            <a:gsLst>
              <a:gs pos="0">
                <a:schemeClr val="accent1">
                  <a:lumMod val="60000"/>
                  <a:lumOff val="40000"/>
                </a:schemeClr>
              </a:gs>
              <a:gs pos="85000">
                <a:schemeClr val="accent1">
                  <a:lumMod val="60000"/>
                  <a:lumOff val="40000"/>
                  <a:alpha val="0"/>
                </a:schemeClr>
              </a:gs>
            </a:gsLst>
            <a:lin ang="96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rot="16200000">
            <a:off x="3537607" y="5200972"/>
            <a:ext cx="702694" cy="896238"/>
          </a:xfrm>
          <a:prstGeom prst="stripedRightArrow">
            <a:avLst/>
          </a:prstGeom>
          <a:gradFill>
            <a:gsLst>
              <a:gs pos="0">
                <a:schemeClr val="accent1">
                  <a:lumMod val="60000"/>
                  <a:lumOff val="40000"/>
                </a:schemeClr>
              </a:gs>
              <a:gs pos="85000">
                <a:schemeClr val="accent1">
                  <a:lumMod val="60000"/>
                  <a:lumOff val="40000"/>
                  <a:alpha val="0"/>
                </a:schemeClr>
              </a:gs>
            </a:gsLst>
            <a:lin ang="96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638175" y="946395"/>
            <a:ext cx="3454458" cy="659491"/>
          </a:xfrm>
          <a:prstGeom prst="rect">
            <a:avLst/>
          </a:prstGeom>
          <a:noFill/>
          <a:ln>
            <a:noFill/>
          </a:ln>
        </p:spPr>
        <p:txBody>
          <a:bodyPr vert="horz" wrap="square" lIns="0" tIns="0" rIns="0" bIns="0" rtlCol="0" anchor="b"/>
          <a:lstStyle/>
          <a:p>
            <a:pPr algn="ctr">
              <a:lnSpc>
                <a:spcPct val="130000"/>
              </a:lnSpc>
            </a:pPr>
            <a:r>
              <a:rPr kumimoji="1" lang="en-US" altLang="zh-CN" sz="28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贸易分布</a:t>
            </a:r>
            <a:endParaRPr kumimoji="1" lang="zh-CN" altLang="en-US" sz="3200" dirty="0"/>
          </a:p>
        </p:txBody>
      </p:sp>
      <p:sp>
        <p:nvSpPr>
          <p:cNvPr id="12" name="标题 1"/>
          <p:cNvSpPr txBox="1"/>
          <p:nvPr/>
        </p:nvSpPr>
        <p:spPr>
          <a:xfrm>
            <a:off x="1629508" y="1971240"/>
            <a:ext cx="3763107" cy="2212726"/>
          </a:xfrm>
          <a:prstGeom prst="rect">
            <a:avLst/>
          </a:prstGeom>
          <a:noFill/>
          <a:ln>
            <a:noFill/>
          </a:ln>
        </p:spPr>
        <p:txBody>
          <a:bodyPr vert="horz" wrap="square" lIns="0" tIns="0" rIns="0" bIns="0" rtlCol="0" anchor="t"/>
          <a:lstStyle/>
          <a:p>
            <a:pPr marL="342900" indent="-342900" algn="l">
              <a:lnSpc>
                <a:spcPct val="150000"/>
              </a:lnSpc>
              <a:buAutoNum type="arabicPeriod"/>
            </a:pP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北美：以管道运输天然气为主</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生产</a:t>
            </a:r>
            <a:r>
              <a:rPr kumimoji="1" lang="zh-CN" altLang="en-US"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能力强</a:t>
            </a: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自给自足</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2022年成为天然气出口国</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2.     </a:t>
            </a:r>
            <a:r>
              <a:rPr kumimoji="1" lang="en-US" altLang="zh-CN" sz="16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欧洲：曾高度依赖俄罗斯管道天然气</a:t>
            </a:r>
            <a:endPar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zh-CN" altLang="en-US"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地缘政治影响</a:t>
            </a:r>
            <a:endPar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正</a:t>
            </a:r>
            <a:r>
              <a:rPr kumimoji="1" lang="en-US" altLang="zh-CN" sz="16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加大LNG进口</a:t>
            </a: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3.     </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亚太：全球LNG的主要消费区域</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中国全球最大的天然气进口国</a:t>
            </a:r>
            <a:endParaRPr kumimoji="1" lang="zh-CN" altLang="en-US" sz="3200" dirty="0"/>
          </a:p>
        </p:txBody>
      </p:sp>
      <p:sp>
        <p:nvSpPr>
          <p:cNvPr id="15"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市场格局</a:t>
            </a:r>
            <a:endParaRPr kumimoji="1" lang="zh-CN" altLang="en-US"/>
          </a:p>
        </p:txBody>
      </p:sp>
      <p:sp>
        <p:nvSpPr>
          <p:cNvPr id="16"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4" name="图片 13"/>
          <p:cNvPicPr>
            <a:picLocks noChangeAspect="1"/>
          </p:cNvPicPr>
          <p:nvPr/>
        </p:nvPicPr>
        <p:blipFill>
          <a:blip r:embed="rId1"/>
          <a:stretch>
            <a:fillRect/>
          </a:stretch>
        </p:blipFill>
        <p:spPr>
          <a:xfrm>
            <a:off x="5734996" y="824025"/>
            <a:ext cx="6147971" cy="44681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249696" y="5016198"/>
            <a:ext cx="9544453" cy="1126072"/>
          </a:xfrm>
          <a:prstGeom prst="ellipse">
            <a:avLst/>
          </a:prstGeom>
          <a:gradFill>
            <a:gsLst>
              <a:gs pos="46000">
                <a:schemeClr val="accent1">
                  <a:alpha val="0"/>
                </a:schemeClr>
              </a:gs>
              <a:gs pos="100000">
                <a:schemeClr val="accent1">
                  <a:lumMod val="20000"/>
                  <a:lumOff val="80000"/>
                  <a:alpha val="28000"/>
                </a:schemeClr>
              </a:gs>
            </a:gsLst>
            <a:lin ang="5400000" scaled="0"/>
          </a:gradFill>
          <a:ln w="9525" cap="flat">
            <a:gradFill>
              <a:gsLst>
                <a:gs pos="29000">
                  <a:schemeClr val="bg1">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618067" y="5163885"/>
            <a:ext cx="10955867" cy="1292592"/>
          </a:xfrm>
          <a:prstGeom prst="ellipse">
            <a:avLst/>
          </a:prstGeom>
          <a:gradFill>
            <a:gsLst>
              <a:gs pos="0">
                <a:schemeClr val="bg1">
                  <a:alpha val="0"/>
                </a:schemeClr>
              </a:gs>
              <a:gs pos="100000">
                <a:schemeClr val="accent1">
                  <a:alpha val="35000"/>
                </a:schemeClr>
              </a:gs>
            </a:gsLst>
            <a:lin ang="5400000" scaled="0"/>
          </a:gradFill>
          <a:ln w="22225" cap="flat">
            <a:gradFill>
              <a:gsLst>
                <a:gs pos="27000">
                  <a:schemeClr val="bg1">
                    <a:alpha val="0"/>
                  </a:schemeClr>
                </a:gs>
                <a:gs pos="100000">
                  <a:schemeClr val="accent1">
                    <a:alpha val="100000"/>
                  </a:schemeClr>
                </a:gs>
              </a:gsLst>
              <a:lin ang="54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1287823" y="1099987"/>
            <a:ext cx="4350977" cy="4124311"/>
          </a:xfrm>
          <a:prstGeom prst="roundRect">
            <a:avLst>
              <a:gd name="adj" fmla="val 4883"/>
            </a:avLst>
          </a:prstGeom>
          <a:solidFill>
            <a:srgbClr val="FFFFFF">
              <a:alpha val="100000"/>
            </a:srgbClr>
          </a:solidFill>
          <a:ln w="12700" cap="flat">
            <a:gradFill>
              <a:gsLst>
                <a:gs pos="0">
                  <a:schemeClr val="accent1">
                    <a:lumMod val="60000"/>
                    <a:lumOff val="40000"/>
                  </a:schemeClr>
                </a:gs>
                <a:gs pos="52900">
                  <a:schemeClr val="accent2">
                    <a:lumMod val="20000"/>
                    <a:lumOff val="80000"/>
                    <a:alpha val="0"/>
                  </a:schemeClr>
                </a:gs>
                <a:gs pos="100000">
                  <a:schemeClr val="accent1">
                    <a:lumMod val="60000"/>
                    <a:lumOff val="40000"/>
                  </a:schemeClr>
                </a:gs>
              </a:gsLst>
              <a:lin ang="2700000" scaled="0"/>
            </a:gradFill>
            <a:miter/>
          </a:ln>
          <a:effectLst>
            <a:outerShdw blurRad="292100" dist="50800" dir="2700000" sx="85000" sy="85000" rotWithShape="0">
              <a:srgbClr val="21306A">
                <a:alpha val="20000"/>
              </a:srgbClr>
            </a:outerShdw>
          </a:effectLst>
        </p:spPr>
        <p:txBody>
          <a:bodyPr vert="horz" wrap="square" lIns="91440" tIns="108000" rIns="91440" bIns="45720" rtlCol="0" anchor="ctr"/>
          <a:lstStyle/>
          <a:p>
            <a:pPr algn="ctr">
              <a:lnSpc>
                <a:spcPct val="125000"/>
              </a:lnSpc>
            </a:pPr>
            <a:endParaRPr kumimoji="1" lang="zh-CN" altLang="en-US"/>
          </a:p>
        </p:txBody>
      </p:sp>
      <p:sp>
        <p:nvSpPr>
          <p:cNvPr id="8" name="标题 1"/>
          <p:cNvSpPr txBox="1"/>
          <p:nvPr/>
        </p:nvSpPr>
        <p:spPr>
          <a:xfrm>
            <a:off x="1751803" y="1744573"/>
            <a:ext cx="1227202" cy="18000"/>
          </a:xfrm>
          <a:prstGeom prst="roundRect">
            <a:avLst>
              <a:gd name="adj" fmla="val 50000"/>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rot="16200000">
            <a:off x="7951700" y="5177495"/>
            <a:ext cx="702694" cy="896238"/>
          </a:xfrm>
          <a:prstGeom prst="stripedRightArrow">
            <a:avLst/>
          </a:prstGeom>
          <a:gradFill>
            <a:gsLst>
              <a:gs pos="0">
                <a:schemeClr val="accent1">
                  <a:lumMod val="60000"/>
                  <a:lumOff val="40000"/>
                </a:schemeClr>
              </a:gs>
              <a:gs pos="85000">
                <a:schemeClr val="accent1">
                  <a:lumMod val="60000"/>
                  <a:lumOff val="40000"/>
                  <a:alpha val="0"/>
                </a:schemeClr>
              </a:gs>
            </a:gsLst>
            <a:lin ang="96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rot="16200000">
            <a:off x="3537607" y="5200972"/>
            <a:ext cx="702694" cy="896238"/>
          </a:xfrm>
          <a:prstGeom prst="stripedRightArrow">
            <a:avLst/>
          </a:prstGeom>
          <a:gradFill>
            <a:gsLst>
              <a:gs pos="0">
                <a:schemeClr val="accent1">
                  <a:lumMod val="60000"/>
                  <a:lumOff val="40000"/>
                </a:schemeClr>
              </a:gs>
              <a:gs pos="85000">
                <a:schemeClr val="accent1">
                  <a:lumMod val="60000"/>
                  <a:lumOff val="40000"/>
                  <a:alpha val="0"/>
                </a:schemeClr>
              </a:gs>
            </a:gsLst>
            <a:lin ang="96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638175" y="946395"/>
            <a:ext cx="3454458" cy="659491"/>
          </a:xfrm>
          <a:prstGeom prst="rect">
            <a:avLst/>
          </a:prstGeom>
          <a:noFill/>
          <a:ln>
            <a:noFill/>
          </a:ln>
        </p:spPr>
        <p:txBody>
          <a:bodyPr vert="horz" wrap="square" lIns="0" tIns="0" rIns="0" bIns="0" rtlCol="0" anchor="b"/>
          <a:lstStyle/>
          <a:p>
            <a:pPr algn="ctr">
              <a:lnSpc>
                <a:spcPct val="130000"/>
              </a:lnSpc>
            </a:pPr>
            <a:r>
              <a:rPr kumimoji="1" lang="en-US" altLang="zh-CN" sz="28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贸易分布</a:t>
            </a:r>
            <a:endParaRPr kumimoji="1" lang="zh-CN" altLang="en-US" sz="3200" dirty="0"/>
          </a:p>
        </p:txBody>
      </p:sp>
      <p:sp>
        <p:nvSpPr>
          <p:cNvPr id="12" name="标题 1"/>
          <p:cNvSpPr txBox="1"/>
          <p:nvPr/>
        </p:nvSpPr>
        <p:spPr>
          <a:xfrm>
            <a:off x="1629508" y="1971240"/>
            <a:ext cx="3763107" cy="2212726"/>
          </a:xfrm>
          <a:prstGeom prst="rect">
            <a:avLst/>
          </a:prstGeom>
          <a:noFill/>
          <a:ln>
            <a:noFill/>
          </a:ln>
        </p:spPr>
        <p:txBody>
          <a:bodyPr vert="horz" wrap="square" lIns="0" tIns="0" rIns="0" bIns="0" rtlCol="0" anchor="t"/>
          <a:lstStyle/>
          <a:p>
            <a:pPr marL="342900" indent="-342900" algn="l">
              <a:lnSpc>
                <a:spcPct val="150000"/>
              </a:lnSpc>
              <a:buAutoNum type="arabicPeriod"/>
            </a:pP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北美：以管道运输天然气为主</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生产</a:t>
            </a:r>
            <a:r>
              <a:rPr kumimoji="1" lang="zh-CN" altLang="en-US"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能力强</a:t>
            </a: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自给自足</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2022年成为天然气出口国</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2.     </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欧洲：曾高度依赖俄罗斯管道天然气</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zh-CN" altLang="en-US"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地缘政治影响</a:t>
            </a:r>
            <a:endPar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正</a:t>
            </a:r>
            <a:r>
              <a:rPr kumimoji="1" lang="en-US" altLang="zh-CN" sz="16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加大LNG进口</a:t>
            </a:r>
            <a:r>
              <a:rPr kumimoji="1" lang="en-US" altLang="zh-CN" sz="16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3.     </a:t>
            </a:r>
            <a:r>
              <a:rPr kumimoji="1" lang="en-US" altLang="zh-CN" sz="16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亚太：全球LNG的主要消费区域</a:t>
            </a:r>
            <a:endPar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6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16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中国全球最大的天然气进口国</a:t>
            </a:r>
            <a:endParaRPr kumimoji="1" lang="zh-CN" altLang="en-US" sz="3200" b="1" dirty="0"/>
          </a:p>
        </p:txBody>
      </p:sp>
      <p:sp>
        <p:nvSpPr>
          <p:cNvPr id="15"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市场格局</a:t>
            </a:r>
            <a:endParaRPr kumimoji="1" lang="zh-CN" altLang="en-US"/>
          </a:p>
        </p:txBody>
      </p:sp>
      <p:sp>
        <p:nvSpPr>
          <p:cNvPr id="16"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7" name="图片 6"/>
          <p:cNvPicPr>
            <a:picLocks noChangeAspect="1"/>
          </p:cNvPicPr>
          <p:nvPr/>
        </p:nvPicPr>
        <p:blipFill>
          <a:blip r:embed="rId1"/>
          <a:stretch>
            <a:fillRect/>
          </a:stretch>
        </p:blipFill>
        <p:spPr>
          <a:xfrm>
            <a:off x="5676926" y="1251011"/>
            <a:ext cx="6460361" cy="40467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61685" y="106184"/>
            <a:ext cx="12030315" cy="6751816"/>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119211" y="2914857"/>
            <a:ext cx="488586" cy="451976"/>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2157920" y="4976536"/>
            <a:ext cx="518247" cy="469851"/>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flipH="1" flipV="1">
            <a:off x="3322084" y="3118370"/>
            <a:ext cx="538357" cy="520988"/>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065589" y="1243660"/>
            <a:ext cx="614431" cy="614431"/>
          </a:xfrm>
          <a:prstGeom prst="ellipse">
            <a:avLst/>
          </a:prstGeom>
          <a:solidFill>
            <a:schemeClr val="accent1"/>
          </a:solidFill>
          <a:ln w="317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4199648" y="1858091"/>
            <a:ext cx="7702066" cy="4345887"/>
          </a:xfrm>
          <a:prstGeom prst="roundRect">
            <a:avLst>
              <a:gd name="adj" fmla="val 4435"/>
            </a:avLst>
          </a:prstGeom>
          <a:solidFill>
            <a:schemeClr val="bg1"/>
          </a:solidFill>
          <a:ln w="6350" cap="sq">
            <a:noFill/>
            <a:miter/>
          </a:ln>
          <a:effectLst>
            <a:outerShdw blurRad="190500" sx="102000" sy="102000" algn="ctr" rotWithShape="0">
              <a:schemeClr val="tx2">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4776198" y="1196001"/>
            <a:ext cx="2265095" cy="71947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sz="2800" dirty="0"/>
          </a:p>
        </p:txBody>
      </p:sp>
      <p:sp>
        <p:nvSpPr>
          <p:cNvPr id="14" name="标题 1"/>
          <p:cNvSpPr txBox="1"/>
          <p:nvPr/>
        </p:nvSpPr>
        <p:spPr>
          <a:xfrm>
            <a:off x="5160814" y="1356002"/>
            <a:ext cx="2859995" cy="430887"/>
          </a:xfrm>
          <a:prstGeom prst="rect">
            <a:avLst/>
          </a:prstGeom>
          <a:noFill/>
          <a:ln>
            <a:noFill/>
          </a:ln>
        </p:spPr>
        <p:txBody>
          <a:bodyPr vert="horz" wrap="square" lIns="0" tIns="0" rIns="0" bIns="0" rtlCol="0" anchor="t">
            <a:spAutoFit/>
          </a:bodyPr>
          <a:lstStyle/>
          <a:p>
            <a:pPr algn="l">
              <a:lnSpc>
                <a:spcPct val="100000"/>
              </a:lnSpc>
            </a:pPr>
            <a:r>
              <a:rPr kumimoji="1" lang="en-US" altLang="zh-CN" sz="2800" dirty="0" err="1">
                <a:ln w="12700">
                  <a:noFill/>
                </a:ln>
                <a:solidFill>
                  <a:srgbClr val="FFFFFF">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管道天然气</a:t>
            </a:r>
            <a:endParaRPr kumimoji="1" lang="zh-CN" altLang="en-US" sz="2800" dirty="0"/>
          </a:p>
        </p:txBody>
      </p:sp>
      <p:sp>
        <p:nvSpPr>
          <p:cNvPr id="15" name="标题 1"/>
          <p:cNvSpPr txBox="1"/>
          <p:nvPr/>
        </p:nvSpPr>
        <p:spPr>
          <a:xfrm>
            <a:off x="4517277" y="2000495"/>
            <a:ext cx="7007065" cy="3848761"/>
          </a:xfrm>
          <a:prstGeom prst="rect">
            <a:avLst/>
          </a:prstGeom>
          <a:noFill/>
          <a:ln>
            <a:noFill/>
          </a:ln>
        </p:spPr>
        <p:txBody>
          <a:bodyPr vert="horz" wrap="square" lIns="0" tIns="0" rIns="0" bIns="0" rtlCol="0" anchor="t"/>
          <a:lstStyle/>
          <a:p>
            <a:pPr algn="l">
              <a:lnSpc>
                <a:spcPct val="130000"/>
              </a:lnSpc>
            </a:pPr>
            <a:r>
              <a:rPr kumimoji="1" lang="en-US" altLang="zh-CN" sz="2000" b="1"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1.长期合同：</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以中俄30年协议为代表，长期合同为天然气供应提供了稳定性和可靠性。双方通过签订长期合同，明确天然气供应价格、数量和期限等关键条款，保障双方利益。
</a:t>
            </a:r>
            <a:r>
              <a:rPr kumimoji="1" lang="en-US" altLang="zh-CN" sz="2000" b="1"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2. </a:t>
            </a:r>
            <a:r>
              <a:rPr kumimoji="1" lang="en-US" altLang="zh-CN" sz="2000" b="1"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短期</a:t>
            </a:r>
            <a:r>
              <a:rPr kumimoji="1" lang="en-US" altLang="zh-CN" sz="2000" b="1"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b="1"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现货交易：</a:t>
            </a:r>
            <a:r>
              <a:rPr kumimoji="1" lang="en-US" altLang="zh-CN" sz="2000"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增加市场灵活性，满足了市场参与者在不同情况下的需求。当市场需求出现波动时，企业可以通过短期</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现货交易及时调整采购或销售计划</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b="1"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3. </a:t>
            </a:r>
            <a:r>
              <a:rPr kumimoji="1" lang="en-US" altLang="zh-CN" sz="2000" b="1"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期货交易：</a:t>
            </a:r>
            <a:r>
              <a:rPr kumimoji="1" lang="en-US" altLang="zh-CN" sz="2000"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Henry</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Hub是管道天然气期货交易的重要场所，期货交易为市场参与者提供了价格发现和风险管理的工具</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2000" dirty="0"/>
          </a:p>
        </p:txBody>
      </p:sp>
      <p:sp>
        <p:nvSpPr>
          <p:cNvPr id="20" name="标题 1"/>
          <p:cNvSpPr txBox="1"/>
          <p:nvPr/>
        </p:nvSpPr>
        <p:spPr>
          <a:xfrm>
            <a:off x="4022341" y="1372133"/>
            <a:ext cx="700927" cy="371127"/>
          </a:xfrm>
          <a:prstGeom prst="rect">
            <a:avLst/>
          </a:prstGeom>
          <a:noFill/>
          <a:ln>
            <a:noFill/>
          </a:ln>
        </p:spPr>
        <p:txBody>
          <a:bodyPr vert="horz" wrap="square" lIns="0" tIns="0" rIns="0" bIns="0" rtlCol="0" anchor="ctr"/>
          <a:lstStyle/>
          <a:p>
            <a:pPr algn="ctr">
              <a:lnSpc>
                <a:spcPct val="90000"/>
              </a:lnSpc>
            </a:pPr>
            <a:r>
              <a:rPr kumimoji="1" lang="en-US" altLang="zh-CN" sz="2000" dirty="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dirty="0"/>
          </a:p>
        </p:txBody>
      </p:sp>
      <p:sp>
        <p:nvSpPr>
          <p:cNvPr id="22"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交易方式</a:t>
            </a:r>
            <a:endParaRPr kumimoji="1" lang="zh-CN" altLang="en-US"/>
          </a:p>
        </p:txBody>
      </p:sp>
      <p:sp>
        <p:nvSpPr>
          <p:cNvPr id="23"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26" name="Picture 2"/>
          <p:cNvPicPr>
            <a:picLocks noChangeAspect="1" noChangeArrowheads="1"/>
          </p:cNvPicPr>
          <p:nvPr/>
        </p:nvPicPr>
        <p:blipFill>
          <a:blip r:embed="rId1"/>
          <a:srcRect/>
          <a:stretch>
            <a:fillRect/>
          </a:stretch>
        </p:blipFill>
        <p:spPr bwMode="auto">
          <a:xfrm>
            <a:off x="407515" y="2161600"/>
            <a:ext cx="3526550" cy="352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61685" y="106184"/>
            <a:ext cx="12030315" cy="6751816"/>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119211" y="2914857"/>
            <a:ext cx="488586" cy="451976"/>
          </a:xfrm>
          <a:custGeom>
            <a:avLst/>
            <a:gdLst>
              <a:gd name="connsiteX0" fmla="*/ 2136435 w 5834559"/>
              <a:gd name="connsiteY0" fmla="*/ 643126 h 5397372"/>
              <a:gd name="connsiteX1" fmla="*/ 3716657 w 5834559"/>
              <a:gd name="connsiteY1" fmla="*/ 643126 h 5397372"/>
              <a:gd name="connsiteX2" fmla="*/ 3716657 w 5834559"/>
              <a:gd name="connsiteY2" fmla="*/ 1064855 h 5397372"/>
              <a:gd name="connsiteX3" fmla="*/ 2136435 w 5834559"/>
              <a:gd name="connsiteY3" fmla="*/ 1064855 h 5397372"/>
              <a:gd name="connsiteX4" fmla="*/ 693741 w 5834559"/>
              <a:gd name="connsiteY4" fmla="*/ 643126 h 5397372"/>
              <a:gd name="connsiteX5" fmla="*/ 1550121 w 5834559"/>
              <a:gd name="connsiteY5" fmla="*/ 643126 h 5397372"/>
              <a:gd name="connsiteX6" fmla="*/ 1550121 w 5834559"/>
              <a:gd name="connsiteY6" fmla="*/ 1064855 h 5397372"/>
              <a:gd name="connsiteX7" fmla="*/ 693741 w 5834559"/>
              <a:gd name="connsiteY7" fmla="*/ 1064855 h 5397372"/>
              <a:gd name="connsiteX8" fmla="*/ 421729 w 5834559"/>
              <a:gd name="connsiteY8" fmla="*/ 1336867 h 5397372"/>
              <a:gd name="connsiteX9" fmla="*/ 421729 w 5834559"/>
              <a:gd name="connsiteY9" fmla="*/ 2079805 h 5397372"/>
              <a:gd name="connsiteX10" fmla="*/ 5412133 w 5834559"/>
              <a:gd name="connsiteY10" fmla="*/ 2079805 h 5397372"/>
              <a:gd name="connsiteX11" fmla="*/ 5412133 w 5834559"/>
              <a:gd name="connsiteY11" fmla="*/ 1336867 h 5397372"/>
              <a:gd name="connsiteX12" fmla="*/ 5140113 w 5834559"/>
              <a:gd name="connsiteY12" fmla="*/ 1064855 h 5397372"/>
              <a:gd name="connsiteX13" fmla="*/ 4302971 w 5834559"/>
              <a:gd name="connsiteY13" fmla="*/ 1064855 h 5397372"/>
              <a:gd name="connsiteX14" fmla="*/ 4302971 w 5834559"/>
              <a:gd name="connsiteY14" fmla="*/ 643126 h 5397372"/>
              <a:gd name="connsiteX15" fmla="*/ 5140113 w 5834559"/>
              <a:gd name="connsiteY15" fmla="*/ 643126 h 5397372"/>
              <a:gd name="connsiteX16" fmla="*/ 5834559 w 5834559"/>
              <a:gd name="connsiteY16" fmla="*/ 1336867 h 5397372"/>
              <a:gd name="connsiteX17" fmla="*/ 5834559 w 5834559"/>
              <a:gd name="connsiteY17" fmla="*/ 4703631 h 5397372"/>
              <a:gd name="connsiteX18" fmla="*/ 5140818 w 5834559"/>
              <a:gd name="connsiteY18" fmla="*/ 5397372 h 5397372"/>
              <a:gd name="connsiteX19" fmla="*/ 693741 w 5834559"/>
              <a:gd name="connsiteY19" fmla="*/ 5397372 h 5397372"/>
              <a:gd name="connsiteX20" fmla="*/ 0 w 5834559"/>
              <a:gd name="connsiteY20" fmla="*/ 4703631 h 5397372"/>
              <a:gd name="connsiteX21" fmla="*/ 0 w 5834559"/>
              <a:gd name="connsiteY21" fmla="*/ 2501529 h 5397372"/>
              <a:gd name="connsiteX22" fmla="*/ 0 w 5834559"/>
              <a:gd name="connsiteY22" fmla="*/ 2079805 h 5397372"/>
              <a:gd name="connsiteX23" fmla="*/ 0 w 5834559"/>
              <a:gd name="connsiteY23" fmla="*/ 1336867 h 5397372"/>
              <a:gd name="connsiteX24" fmla="*/ 693741 w 5834559"/>
              <a:gd name="connsiteY24" fmla="*/ 643126 h 5397372"/>
              <a:gd name="connsiteX25" fmla="*/ 3997242 w 5834559"/>
              <a:gd name="connsiteY25" fmla="*/ 0 h 5397372"/>
              <a:gd name="connsiteX26" fmla="*/ 4208106 w 5834559"/>
              <a:gd name="connsiteY26" fmla="*/ 210864 h 5397372"/>
              <a:gd name="connsiteX27" fmla="*/ 4208106 w 5834559"/>
              <a:gd name="connsiteY27" fmla="*/ 1506961 h 5397372"/>
              <a:gd name="connsiteX28" fmla="*/ 3997242 w 5834559"/>
              <a:gd name="connsiteY28" fmla="*/ 1718528 h 5397372"/>
              <a:gd name="connsiteX29" fmla="*/ 3786378 w 5834559"/>
              <a:gd name="connsiteY29" fmla="*/ 1507664 h 5397372"/>
              <a:gd name="connsiteX30" fmla="*/ 3786378 w 5834559"/>
              <a:gd name="connsiteY30" fmla="*/ 210864 h 5397372"/>
              <a:gd name="connsiteX31" fmla="*/ 3997242 w 5834559"/>
              <a:gd name="connsiteY31" fmla="*/ 0 h 5397372"/>
              <a:gd name="connsiteX32" fmla="*/ 1836609 w 5834559"/>
              <a:gd name="connsiteY32" fmla="*/ 0 h 5397372"/>
              <a:gd name="connsiteX33" fmla="*/ 2047469 w 5834559"/>
              <a:gd name="connsiteY33" fmla="*/ 210864 h 5397372"/>
              <a:gd name="connsiteX34" fmla="*/ 2047469 w 5834559"/>
              <a:gd name="connsiteY34" fmla="*/ 1506961 h 5397372"/>
              <a:gd name="connsiteX35" fmla="*/ 1836609 w 5834559"/>
              <a:gd name="connsiteY35" fmla="*/ 1718528 h 5397372"/>
              <a:gd name="connsiteX36" fmla="*/ 1625745 w 5834559"/>
              <a:gd name="connsiteY36" fmla="*/ 1507664 h 5397372"/>
              <a:gd name="connsiteX37" fmla="*/ 1625745 w 5834559"/>
              <a:gd name="connsiteY37" fmla="*/ 210864 h 5397372"/>
              <a:gd name="connsiteX38" fmla="*/ 1836609 w 5834559"/>
              <a:gd name="connsiteY38" fmla="*/ 0 h 5397372"/>
            </a:gdLst>
            <a:ahLst/>
            <a:cxnLst/>
            <a:rect l="l" t="t" r="r" b="b"/>
            <a:pathLst>
              <a:path w="5834559" h="5397372">
                <a:moveTo>
                  <a:pt x="2136435" y="643126"/>
                </a:moveTo>
                <a:lnTo>
                  <a:pt x="3716657" y="643126"/>
                </a:lnTo>
                <a:lnTo>
                  <a:pt x="3716657" y="1064855"/>
                </a:lnTo>
                <a:lnTo>
                  <a:pt x="2136435" y="1064855"/>
                </a:lnTo>
                <a:close/>
                <a:moveTo>
                  <a:pt x="693741" y="643126"/>
                </a:moveTo>
                <a:lnTo>
                  <a:pt x="1550121" y="643126"/>
                </a:lnTo>
                <a:lnTo>
                  <a:pt x="1550121" y="1064855"/>
                </a:lnTo>
                <a:lnTo>
                  <a:pt x="693741" y="1064855"/>
                </a:lnTo>
                <a:cubicBezTo>
                  <a:pt x="543320" y="1064855"/>
                  <a:pt x="421729" y="1187151"/>
                  <a:pt x="421729" y="1336867"/>
                </a:cubicBezTo>
                <a:lnTo>
                  <a:pt x="421729" y="2079805"/>
                </a:lnTo>
                <a:lnTo>
                  <a:pt x="5412133" y="2079805"/>
                </a:lnTo>
                <a:lnTo>
                  <a:pt x="5412133" y="1336867"/>
                </a:lnTo>
                <a:cubicBezTo>
                  <a:pt x="5412133" y="1186446"/>
                  <a:pt x="5289830" y="1064855"/>
                  <a:pt x="5140113" y="1064855"/>
                </a:cubicBezTo>
                <a:lnTo>
                  <a:pt x="4302971" y="1064855"/>
                </a:lnTo>
                <a:lnTo>
                  <a:pt x="4302971" y="643126"/>
                </a:lnTo>
                <a:lnTo>
                  <a:pt x="5140113" y="643126"/>
                </a:lnTo>
                <a:cubicBezTo>
                  <a:pt x="5523184" y="643126"/>
                  <a:pt x="5833854" y="953797"/>
                  <a:pt x="5834559" y="1336867"/>
                </a:cubicBezTo>
                <a:lnTo>
                  <a:pt x="5834559" y="4703631"/>
                </a:lnTo>
                <a:cubicBezTo>
                  <a:pt x="5834559" y="5085292"/>
                  <a:pt x="5522479" y="5397372"/>
                  <a:pt x="5140818" y="5397372"/>
                </a:cubicBezTo>
                <a:lnTo>
                  <a:pt x="693741" y="5397372"/>
                </a:lnTo>
                <a:cubicBezTo>
                  <a:pt x="312080" y="5397372"/>
                  <a:pt x="0" y="5085292"/>
                  <a:pt x="0" y="4703631"/>
                </a:cubicBezTo>
                <a:lnTo>
                  <a:pt x="0" y="2501529"/>
                </a:lnTo>
                <a:lnTo>
                  <a:pt x="0" y="2079805"/>
                </a:lnTo>
                <a:lnTo>
                  <a:pt x="0" y="1336867"/>
                </a:lnTo>
                <a:cubicBezTo>
                  <a:pt x="0" y="953797"/>
                  <a:pt x="310671" y="643126"/>
                  <a:pt x="693741" y="643126"/>
                </a:cubicBezTo>
                <a:close/>
                <a:moveTo>
                  <a:pt x="3997242" y="0"/>
                </a:moveTo>
                <a:cubicBezTo>
                  <a:pt x="4113920" y="0"/>
                  <a:pt x="4208106" y="94186"/>
                  <a:pt x="4208106" y="210864"/>
                </a:cubicBezTo>
                <a:lnTo>
                  <a:pt x="4208106" y="1506961"/>
                </a:lnTo>
                <a:cubicBezTo>
                  <a:pt x="4208106" y="1623639"/>
                  <a:pt x="4113920" y="1718528"/>
                  <a:pt x="3997242" y="1718528"/>
                </a:cubicBezTo>
                <a:cubicBezTo>
                  <a:pt x="3880564" y="1718528"/>
                  <a:pt x="3786378" y="1624342"/>
                  <a:pt x="3786378" y="1507664"/>
                </a:cubicBezTo>
                <a:lnTo>
                  <a:pt x="3786378" y="210864"/>
                </a:lnTo>
                <a:cubicBezTo>
                  <a:pt x="3786378" y="94186"/>
                  <a:pt x="3880564" y="0"/>
                  <a:pt x="3997242" y="0"/>
                </a:cubicBezTo>
                <a:close/>
                <a:moveTo>
                  <a:pt x="1836609" y="0"/>
                </a:moveTo>
                <a:cubicBezTo>
                  <a:pt x="1953287" y="0"/>
                  <a:pt x="2047469" y="94186"/>
                  <a:pt x="2047469" y="210864"/>
                </a:cubicBezTo>
                <a:lnTo>
                  <a:pt x="2047469" y="1506961"/>
                </a:lnTo>
                <a:cubicBezTo>
                  <a:pt x="2047469" y="1623639"/>
                  <a:pt x="1953287" y="1718528"/>
                  <a:pt x="1836609" y="1718528"/>
                </a:cubicBezTo>
                <a:cubicBezTo>
                  <a:pt x="1719932" y="1718528"/>
                  <a:pt x="1625745" y="1624342"/>
                  <a:pt x="1625745" y="1507664"/>
                </a:cubicBezTo>
                <a:lnTo>
                  <a:pt x="1625745" y="210864"/>
                </a:lnTo>
                <a:cubicBezTo>
                  <a:pt x="1625745" y="94186"/>
                  <a:pt x="1719932" y="0"/>
                  <a:pt x="1836609"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2157920" y="4976536"/>
            <a:ext cx="518247" cy="469851"/>
          </a:xfrm>
          <a:custGeom>
            <a:avLst/>
            <a:gdLst>
              <a:gd name="connsiteX0" fmla="*/ 31770 w 794163"/>
              <a:gd name="connsiteY0" fmla="*/ 656460 h 720001"/>
              <a:gd name="connsiteX1" fmla="*/ 762297 w 794163"/>
              <a:gd name="connsiteY1" fmla="*/ 656460 h 720001"/>
              <a:gd name="connsiteX2" fmla="*/ 794163 w 794163"/>
              <a:gd name="connsiteY2" fmla="*/ 688230 h 720001"/>
              <a:gd name="connsiteX3" fmla="*/ 762392 w 794163"/>
              <a:gd name="connsiteY3" fmla="*/ 720001 h 720001"/>
              <a:gd name="connsiteX4" fmla="*/ 31770 w 794163"/>
              <a:gd name="connsiteY4" fmla="*/ 720001 h 720001"/>
              <a:gd name="connsiteX5" fmla="*/ 0 w 794163"/>
              <a:gd name="connsiteY5" fmla="*/ 688230 h 720001"/>
              <a:gd name="connsiteX6" fmla="*/ 31770 w 794163"/>
              <a:gd name="connsiteY6" fmla="*/ 656460 h 720001"/>
              <a:gd name="connsiteX7" fmla="*/ 613493 w 794163"/>
              <a:gd name="connsiteY7" fmla="*/ 317608 h 720001"/>
              <a:gd name="connsiteX8" fmla="*/ 710048 w 794163"/>
              <a:gd name="connsiteY8" fmla="*/ 317608 h 720001"/>
              <a:gd name="connsiteX9" fmla="*/ 767655 w 794163"/>
              <a:gd name="connsiteY9" fmla="*/ 375216 h 720001"/>
              <a:gd name="connsiteX10" fmla="*/ 767655 w 794163"/>
              <a:gd name="connsiteY10" fmla="*/ 524689 h 720001"/>
              <a:gd name="connsiteX11" fmla="*/ 710048 w 794163"/>
              <a:gd name="connsiteY11" fmla="*/ 582297 h 720001"/>
              <a:gd name="connsiteX12" fmla="*/ 613493 w 794163"/>
              <a:gd name="connsiteY12" fmla="*/ 582297 h 720001"/>
              <a:gd name="connsiteX13" fmla="*/ 555885 w 794163"/>
              <a:gd name="connsiteY13" fmla="*/ 524689 h 720001"/>
              <a:gd name="connsiteX14" fmla="*/ 555885 w 794163"/>
              <a:gd name="connsiteY14" fmla="*/ 375216 h 720001"/>
              <a:gd name="connsiteX15" fmla="*/ 613493 w 794163"/>
              <a:gd name="connsiteY15" fmla="*/ 317608 h 720001"/>
              <a:gd name="connsiteX16" fmla="*/ 84019 w 794163"/>
              <a:gd name="connsiteY16" fmla="*/ 211770 h 720001"/>
              <a:gd name="connsiteX17" fmla="*/ 180574 w 794163"/>
              <a:gd name="connsiteY17" fmla="*/ 211770 h 720001"/>
              <a:gd name="connsiteX18" fmla="*/ 238182 w 794163"/>
              <a:gd name="connsiteY18" fmla="*/ 269282 h 720001"/>
              <a:gd name="connsiteX19" fmla="*/ 238182 w 794163"/>
              <a:gd name="connsiteY19" fmla="*/ 524785 h 720001"/>
              <a:gd name="connsiteX20" fmla="*/ 180574 w 794163"/>
              <a:gd name="connsiteY20" fmla="*/ 582393 h 720001"/>
              <a:gd name="connsiteX21" fmla="*/ 84019 w 794163"/>
              <a:gd name="connsiteY21" fmla="*/ 582393 h 720001"/>
              <a:gd name="connsiteX22" fmla="*/ 26411 w 794163"/>
              <a:gd name="connsiteY22" fmla="*/ 524785 h 720001"/>
              <a:gd name="connsiteX23" fmla="*/ 26411 w 794163"/>
              <a:gd name="connsiteY23" fmla="*/ 269378 h 720001"/>
              <a:gd name="connsiteX24" fmla="*/ 84019 w 794163"/>
              <a:gd name="connsiteY24" fmla="*/ 211770 h 720001"/>
              <a:gd name="connsiteX25" fmla="*/ 348708 w 794163"/>
              <a:gd name="connsiteY25" fmla="*/ 0 h 720001"/>
              <a:gd name="connsiteX26" fmla="*/ 445359 w 794163"/>
              <a:gd name="connsiteY26" fmla="*/ 0 h 720001"/>
              <a:gd name="connsiteX27" fmla="*/ 502871 w 794163"/>
              <a:gd name="connsiteY27" fmla="*/ 57607 h 720001"/>
              <a:gd name="connsiteX28" fmla="*/ 502871 w 794163"/>
              <a:gd name="connsiteY28" fmla="*/ 524785 h 720001"/>
              <a:gd name="connsiteX29" fmla="*/ 445263 w 794163"/>
              <a:gd name="connsiteY29" fmla="*/ 582393 h 720001"/>
              <a:gd name="connsiteX30" fmla="*/ 348708 w 794163"/>
              <a:gd name="connsiteY30" fmla="*/ 582393 h 720001"/>
              <a:gd name="connsiteX31" fmla="*/ 291100 w 794163"/>
              <a:gd name="connsiteY31" fmla="*/ 524785 h 720001"/>
              <a:gd name="connsiteX32" fmla="*/ 291100 w 794163"/>
              <a:gd name="connsiteY32" fmla="*/ 57607 h 720001"/>
              <a:gd name="connsiteX33" fmla="*/ 348708 w 794163"/>
              <a:gd name="connsiteY33" fmla="*/ 0 h 720001"/>
            </a:gdLst>
            <a:ahLst/>
            <a:cxnLst/>
            <a:rect l="l" t="t" r="r" b="b"/>
            <a:pathLst>
              <a:path w="794163" h="720001">
                <a:moveTo>
                  <a:pt x="31770" y="656460"/>
                </a:moveTo>
                <a:lnTo>
                  <a:pt x="762297" y="656460"/>
                </a:lnTo>
                <a:cubicBezTo>
                  <a:pt x="779904" y="656460"/>
                  <a:pt x="794067" y="670622"/>
                  <a:pt x="794163" y="688230"/>
                </a:cubicBezTo>
                <a:cubicBezTo>
                  <a:pt x="794163" y="705742"/>
                  <a:pt x="779904" y="720001"/>
                  <a:pt x="762392" y="720001"/>
                </a:cubicBezTo>
                <a:lnTo>
                  <a:pt x="31770" y="720001"/>
                </a:lnTo>
                <a:cubicBezTo>
                  <a:pt x="14258" y="720001"/>
                  <a:pt x="0" y="705742"/>
                  <a:pt x="0" y="688230"/>
                </a:cubicBezTo>
                <a:cubicBezTo>
                  <a:pt x="0" y="670718"/>
                  <a:pt x="14258" y="656460"/>
                  <a:pt x="31770" y="656460"/>
                </a:cubicBezTo>
                <a:close/>
                <a:moveTo>
                  <a:pt x="613493" y="317608"/>
                </a:moveTo>
                <a:lnTo>
                  <a:pt x="710048" y="317608"/>
                </a:lnTo>
                <a:cubicBezTo>
                  <a:pt x="741818" y="317608"/>
                  <a:pt x="767655" y="343445"/>
                  <a:pt x="767655" y="375216"/>
                </a:cubicBezTo>
                <a:lnTo>
                  <a:pt x="767655" y="524689"/>
                </a:lnTo>
                <a:cubicBezTo>
                  <a:pt x="767655" y="556364"/>
                  <a:pt x="741723" y="582297"/>
                  <a:pt x="710048" y="582297"/>
                </a:cubicBezTo>
                <a:lnTo>
                  <a:pt x="613493" y="582297"/>
                </a:lnTo>
                <a:cubicBezTo>
                  <a:pt x="581818" y="582297"/>
                  <a:pt x="555885" y="556364"/>
                  <a:pt x="555885" y="524689"/>
                </a:cubicBezTo>
                <a:lnTo>
                  <a:pt x="555885" y="375216"/>
                </a:lnTo>
                <a:cubicBezTo>
                  <a:pt x="555885" y="343349"/>
                  <a:pt x="581722" y="317608"/>
                  <a:pt x="613493" y="317608"/>
                </a:cubicBezTo>
                <a:close/>
                <a:moveTo>
                  <a:pt x="84019" y="211770"/>
                </a:moveTo>
                <a:lnTo>
                  <a:pt x="180574" y="211770"/>
                </a:lnTo>
                <a:cubicBezTo>
                  <a:pt x="212440" y="211770"/>
                  <a:pt x="238182" y="237512"/>
                  <a:pt x="238182" y="269282"/>
                </a:cubicBezTo>
                <a:lnTo>
                  <a:pt x="238182" y="524785"/>
                </a:lnTo>
                <a:cubicBezTo>
                  <a:pt x="238182" y="556460"/>
                  <a:pt x="212248" y="582393"/>
                  <a:pt x="180574" y="582393"/>
                </a:cubicBezTo>
                <a:lnTo>
                  <a:pt x="84019" y="582393"/>
                </a:lnTo>
                <a:cubicBezTo>
                  <a:pt x="52344" y="582393"/>
                  <a:pt x="26411" y="556460"/>
                  <a:pt x="26411" y="524785"/>
                </a:cubicBezTo>
                <a:lnTo>
                  <a:pt x="26411" y="269378"/>
                </a:lnTo>
                <a:cubicBezTo>
                  <a:pt x="26411" y="237512"/>
                  <a:pt x="52248" y="211770"/>
                  <a:pt x="84019" y="211770"/>
                </a:cubicBezTo>
                <a:close/>
                <a:moveTo>
                  <a:pt x="348708" y="0"/>
                </a:moveTo>
                <a:lnTo>
                  <a:pt x="445359" y="0"/>
                </a:lnTo>
                <a:cubicBezTo>
                  <a:pt x="477129" y="0"/>
                  <a:pt x="502871" y="25741"/>
                  <a:pt x="502871" y="57607"/>
                </a:cubicBezTo>
                <a:lnTo>
                  <a:pt x="502871" y="524785"/>
                </a:lnTo>
                <a:cubicBezTo>
                  <a:pt x="502871" y="556460"/>
                  <a:pt x="476937" y="582393"/>
                  <a:pt x="445263" y="582393"/>
                </a:cubicBezTo>
                <a:lnTo>
                  <a:pt x="348708" y="582393"/>
                </a:lnTo>
                <a:cubicBezTo>
                  <a:pt x="317033" y="582393"/>
                  <a:pt x="291100" y="556460"/>
                  <a:pt x="291100" y="524785"/>
                </a:cubicBezTo>
                <a:lnTo>
                  <a:pt x="291100" y="57607"/>
                </a:lnTo>
                <a:cubicBezTo>
                  <a:pt x="291100" y="25741"/>
                  <a:pt x="316937" y="0"/>
                  <a:pt x="348708"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flipH="1" flipV="1">
            <a:off x="3322084" y="3118370"/>
            <a:ext cx="538357" cy="520988"/>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4065589" y="1243660"/>
            <a:ext cx="614431" cy="614431"/>
          </a:xfrm>
          <a:prstGeom prst="ellipse">
            <a:avLst/>
          </a:prstGeom>
          <a:solidFill>
            <a:schemeClr val="accent1"/>
          </a:solidFill>
          <a:ln w="3175"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4199648" y="1858091"/>
            <a:ext cx="7702066" cy="4345887"/>
          </a:xfrm>
          <a:prstGeom prst="roundRect">
            <a:avLst>
              <a:gd name="adj" fmla="val 4435"/>
            </a:avLst>
          </a:prstGeom>
          <a:solidFill>
            <a:schemeClr val="bg1"/>
          </a:solidFill>
          <a:ln w="6350" cap="sq">
            <a:noFill/>
            <a:miter/>
          </a:ln>
          <a:effectLst>
            <a:outerShdw blurRad="190500" sx="102000" sy="102000" algn="ctr" rotWithShape="0">
              <a:schemeClr val="tx2">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4776198" y="1196001"/>
            <a:ext cx="2265095" cy="719474"/>
          </a:xfrm>
          <a:prstGeom prst="roundRect">
            <a:avLst>
              <a:gd name="adj" fmla="val 5000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sz="2800" dirty="0"/>
          </a:p>
        </p:txBody>
      </p:sp>
      <p:sp>
        <p:nvSpPr>
          <p:cNvPr id="14" name="标题 1"/>
          <p:cNvSpPr txBox="1"/>
          <p:nvPr/>
        </p:nvSpPr>
        <p:spPr>
          <a:xfrm>
            <a:off x="5160814" y="1356002"/>
            <a:ext cx="2859995" cy="430887"/>
          </a:xfrm>
          <a:prstGeom prst="rect">
            <a:avLst/>
          </a:prstGeom>
          <a:noFill/>
          <a:ln>
            <a:noFill/>
          </a:ln>
        </p:spPr>
        <p:txBody>
          <a:bodyPr vert="horz" wrap="square" lIns="0" tIns="0" rIns="0" bIns="0" rtlCol="0" anchor="t">
            <a:spAutoFit/>
          </a:bodyPr>
          <a:lstStyle/>
          <a:p>
            <a:pPr algn="l">
              <a:lnSpc>
                <a:spcPct val="100000"/>
              </a:lnSpc>
            </a:pPr>
            <a:r>
              <a:rPr kumimoji="1" lang="en-US" altLang="zh-CN" sz="2800" dirty="0">
                <a:ln w="12700">
                  <a:noFill/>
                </a:ln>
                <a:solidFill>
                  <a:srgbClr val="FFFFFF">
                    <a:alpha val="100000"/>
                  </a:srgbClr>
                </a:solidFill>
                <a:latin typeface="Source Han Sans CN Bold Bold" panose="020B0800000000000000" charset="-122"/>
                <a:ea typeface="Source Han Sans CN Bold Bold" panose="020B0800000000000000" charset="-122"/>
              </a:rPr>
              <a:t>LNG</a:t>
            </a:r>
            <a:r>
              <a:rPr kumimoji="1" lang="zh-CN" altLang="en-US" sz="2800" dirty="0">
                <a:ln w="12700">
                  <a:noFill/>
                </a:ln>
                <a:solidFill>
                  <a:srgbClr val="FFFFFF">
                    <a:alpha val="100000"/>
                  </a:srgbClr>
                </a:solidFill>
                <a:latin typeface="Source Han Sans CN Bold Bold" panose="020B0800000000000000" charset="-122"/>
                <a:ea typeface="Source Han Sans CN Bold Bold" panose="020B0800000000000000" charset="-122"/>
              </a:rPr>
              <a:t>交易</a:t>
            </a:r>
            <a:endParaRPr kumimoji="1" lang="zh-CN" altLang="en-US" sz="2800" dirty="0"/>
          </a:p>
        </p:txBody>
      </p:sp>
      <p:sp>
        <p:nvSpPr>
          <p:cNvPr id="15" name="标题 1"/>
          <p:cNvSpPr txBox="1"/>
          <p:nvPr/>
        </p:nvSpPr>
        <p:spPr>
          <a:xfrm>
            <a:off x="4517277" y="2000495"/>
            <a:ext cx="7007065" cy="3848761"/>
          </a:xfrm>
          <a:prstGeom prst="rect">
            <a:avLst/>
          </a:prstGeom>
          <a:noFill/>
          <a:ln>
            <a:noFill/>
          </a:ln>
        </p:spPr>
        <p:txBody>
          <a:bodyPr vert="horz" wrap="square" lIns="0" tIns="0" rIns="0" bIns="0" rtlCol="0" anchor="t"/>
          <a:lstStyle/>
          <a:p>
            <a:pPr algn="l">
              <a:lnSpc>
                <a:spcPct val="130000"/>
              </a:lnSpc>
            </a:pPr>
            <a:r>
              <a:rPr kumimoji="1" lang="en-US" altLang="zh-CN" sz="2000" b="1"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1.长期合同：</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LNG长期合同通常采用照付不议的条款，即买方无论是否提取天然气，都需按照合同约定支付费用。这种条款保障了卖方的利益，同时也为买方提供了稳定的气源供应。
</a:t>
            </a:r>
            <a:r>
              <a:rPr kumimoji="1" lang="en-US" altLang="zh-CN" sz="2000" b="1"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2. </a:t>
            </a:r>
            <a:r>
              <a:rPr kumimoji="1" lang="en-US" altLang="zh-CN" sz="2000" b="1"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现货交易：</a:t>
            </a:r>
            <a:r>
              <a:rPr kumimoji="1" lang="en-US" altLang="zh-CN" sz="2000"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现货交易使得市场参与者能够根据市场即时需求和价格进行交易，提高市场的流动性和效率</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b="1"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3. </a:t>
            </a:r>
            <a:r>
              <a:rPr kumimoji="1" lang="en-US" altLang="zh-CN" sz="2000" b="1"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期货合约：</a:t>
            </a:r>
            <a:r>
              <a:rPr kumimoji="1" lang="en-US" altLang="zh-CN" sz="2000"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Platts</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dirty="0" err="1">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JKM是LNG期货合约的重要代表，其价格反映了市场对LNG未来价格的预期，为市场参与者提供了重要的参考</a:t>
            </a:r>
            <a:r>
              <a:rPr kumimoji="1" lang="en-US" altLang="zh-CN" sz="2000" dirty="0">
                <a:ln w="12700">
                  <a:noFill/>
                </a:ln>
                <a:solidFill>
                  <a:srgbClr val="40404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2000" dirty="0"/>
          </a:p>
        </p:txBody>
      </p:sp>
      <p:sp>
        <p:nvSpPr>
          <p:cNvPr id="20" name="标题 1"/>
          <p:cNvSpPr txBox="1"/>
          <p:nvPr/>
        </p:nvSpPr>
        <p:spPr>
          <a:xfrm>
            <a:off x="4022341" y="1372133"/>
            <a:ext cx="700927" cy="371127"/>
          </a:xfrm>
          <a:prstGeom prst="rect">
            <a:avLst/>
          </a:prstGeom>
          <a:noFill/>
          <a:ln>
            <a:noFill/>
          </a:ln>
        </p:spPr>
        <p:txBody>
          <a:bodyPr vert="horz" wrap="square" lIns="0" tIns="0" rIns="0" bIns="0" rtlCol="0" anchor="ctr"/>
          <a:lstStyle/>
          <a:p>
            <a:pPr algn="ctr">
              <a:lnSpc>
                <a:spcPct val="90000"/>
              </a:lnSpc>
            </a:pPr>
            <a:r>
              <a:rPr kumimoji="1" lang="en-US" altLang="zh-CN" sz="2000" dirty="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dirty="0"/>
          </a:p>
        </p:txBody>
      </p:sp>
      <p:sp>
        <p:nvSpPr>
          <p:cNvPr id="22"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交易方式</a:t>
            </a:r>
            <a:endParaRPr kumimoji="1" lang="zh-CN" altLang="en-US"/>
          </a:p>
        </p:txBody>
      </p:sp>
      <p:sp>
        <p:nvSpPr>
          <p:cNvPr id="23"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26" name="Picture 2"/>
          <p:cNvPicPr>
            <a:picLocks noChangeAspect="1" noChangeArrowheads="1"/>
          </p:cNvPicPr>
          <p:nvPr/>
        </p:nvPicPr>
        <p:blipFill>
          <a:blip r:embed="rId1"/>
          <a:srcRect/>
          <a:stretch>
            <a:fillRect/>
          </a:stretch>
        </p:blipFill>
        <p:spPr bwMode="auto">
          <a:xfrm>
            <a:off x="314092" y="2161600"/>
            <a:ext cx="3687656" cy="3687656"/>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定价机制</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04</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标题 1"/>
          <p:cNvSpPr txBox="1"/>
          <p:nvPr/>
        </p:nvSpPr>
        <p:spPr>
          <a:xfrm>
            <a:off x="1365938" y="1042638"/>
            <a:ext cx="1885262" cy="626506"/>
          </a:xfrm>
          <a:prstGeom prst="rect">
            <a:avLst/>
          </a:prstGeom>
          <a:noFill/>
          <a:ln>
            <a:noFill/>
          </a:ln>
        </p:spPr>
        <p:txBody>
          <a:bodyPr vert="horz" wrap="square" lIns="0" tIns="0" rIns="0" bIns="0" rtlCol="0" anchor="b"/>
          <a:lstStyle/>
          <a:p>
            <a:pPr marL="457200" indent="-457200" algn="ctr">
              <a:lnSpc>
                <a:spcPct val="130000"/>
              </a:lnSpc>
              <a:buFont typeface="Wingdings" panose="05000000000000000000" pitchFamily="2" charset="2"/>
              <a:buChar char="l"/>
            </a:pPr>
            <a:r>
              <a:rPr kumimoji="1" lang="en-US" altLang="zh-CN" sz="28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主要类型</a:t>
            </a:r>
            <a:endParaRPr kumimoji="1" lang="zh-CN" altLang="en-US" sz="3200" dirty="0"/>
          </a:p>
        </p:txBody>
      </p:sp>
      <p:sp>
        <p:nvSpPr>
          <p:cNvPr id="16"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定价机制演变</a:t>
            </a:r>
            <a:endParaRPr kumimoji="1" lang="zh-CN" altLang="en-US"/>
          </a:p>
        </p:txBody>
      </p:sp>
      <p:sp>
        <p:nvSpPr>
          <p:cNvPr id="17"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423659" y="2016032"/>
            <a:ext cx="9344681" cy="3237048"/>
          </a:xfrm>
          <a:prstGeom prst="rect">
            <a:avLst/>
          </a:prstGeom>
          <a:noFill/>
          <a:ln>
            <a:noFill/>
          </a:ln>
        </p:spPr>
        <p:txBody>
          <a:bodyPr vert="horz" wrap="square" lIns="0" tIns="0" rIns="0" bIns="0" rtlCol="0" anchor="t"/>
          <a:lstStyle/>
          <a:p>
            <a:pPr marL="342900" indent="-342900" algn="l">
              <a:lnSpc>
                <a:spcPct val="150000"/>
              </a:lnSpc>
              <a:buAutoNum type="arabicPeriod"/>
            </a:pPr>
            <a:r>
              <a:rPr kumimoji="1" lang="en-US" altLang="zh-CN" sz="20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OPE：</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油价挂钩定价模式</a:t>
            </a:r>
            <a:r>
              <a:rPr kumimoji="1" lang="zh-CN" altLang="en-US"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天然气价格与石油价格紧密相关</a:t>
            </a:r>
            <a:r>
              <a:rPr kumimoji="1" lang="zh-CN" altLang="en-US"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，在亚洲地区占据主导地位</a:t>
            </a: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。这种定价模式源于亚洲国家早期将天然气主要用于替代原油发电，使得天然气价格与油价形成了较强的关联。
</a:t>
            </a:r>
            <a:r>
              <a:rPr kumimoji="1" lang="en-US" altLang="zh-CN" sz="2000" b="1"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GOG：</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市场枢纽定价模式</a:t>
            </a:r>
            <a:r>
              <a:rPr kumimoji="1" lang="zh-CN" altLang="en-US"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主要应用于北美、NBP和TTF等地区。在这些地区，通过建立天然气交易枢纽，众多市场参与者在公开、透明的市场环境中进行交易，形成了反映市场供求关系的价格。
</a:t>
            </a:r>
            <a:r>
              <a:rPr kumimoji="1" lang="en-US" altLang="zh-CN" sz="2000" b="1"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BIM：</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双边垄断定价模式</a:t>
            </a:r>
            <a:r>
              <a:rPr kumimoji="1" lang="zh-CN" altLang="en-US"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通常出现在政府间谈判确定天然气价格的场景中，如俄罗斯与中亚地区在天然气贸易中采用这种定价模式</a:t>
            </a:r>
            <a:r>
              <a:rPr kumimoji="1" lang="zh-CN" altLang="en-US"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7619"/>
            <a:ext cx="12210415" cy="1137920"/>
          </a:xfrm>
          <a:prstGeom prst="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660400" y="1401632"/>
            <a:ext cx="2031325" cy="1107996"/>
          </a:xfrm>
          <a:prstGeom prst="rect">
            <a:avLst/>
          </a:prstGeom>
          <a:noFill/>
          <a:ln>
            <a:noFill/>
          </a:ln>
        </p:spPr>
        <p:txBody>
          <a:bodyPr vert="horz" wrap="square" lIns="91440" tIns="45720" rIns="91440" bIns="45720" rtlCol="0" anchor="t"/>
          <a:lstStyle/>
          <a:p>
            <a:pPr algn="l">
              <a:lnSpc>
                <a:spcPct val="100000"/>
              </a:lnSpc>
            </a:pPr>
            <a:r>
              <a:rPr kumimoji="1" lang="en-US" altLang="zh-CN" sz="4400">
                <a:ln w="12700">
                  <a:noFill/>
                </a:ln>
                <a:solidFill>
                  <a:srgbClr val="D30711">
                    <a:alpha val="100000"/>
                  </a:srgbClr>
                </a:solidFill>
                <a:latin typeface="Source Han Serif SC Bold" panose="02020700000000000000" charset="-122"/>
                <a:ea typeface="Source Han Serif SC Bold" panose="02020700000000000000" charset="-122"/>
                <a:cs typeface="Source Han Serif SC Bold" panose="02020700000000000000" charset="-122"/>
              </a:rPr>
              <a:t>目录</a:t>
            </a:r>
            <a:endParaRPr kumimoji="1" lang="zh-CN" altLang="en-US"/>
          </a:p>
        </p:txBody>
      </p:sp>
      <p:sp>
        <p:nvSpPr>
          <p:cNvPr id="5" name="标题 1"/>
          <p:cNvSpPr txBox="1"/>
          <p:nvPr/>
        </p:nvSpPr>
        <p:spPr>
          <a:xfrm>
            <a:off x="2238937" y="1391562"/>
            <a:ext cx="6267391" cy="746559"/>
          </a:xfrm>
          <a:prstGeom prst="rect">
            <a:avLst/>
          </a:prstGeom>
          <a:noFill/>
          <a:ln>
            <a:noFill/>
          </a:ln>
        </p:spPr>
        <p:txBody>
          <a:bodyPr vert="horz" wrap="square" lIns="91440" tIns="45720" rIns="91440" bIns="45720" rtlCol="0" anchor="t"/>
          <a:lstStyle/>
          <a:p>
            <a:pPr algn="l">
              <a:lnSpc>
                <a:spcPct val="100000"/>
              </a:lnSpc>
            </a:pPr>
            <a:r>
              <a:rPr kumimoji="1" lang="en-US" altLang="zh-CN" sz="4400">
                <a:ln w="12700">
                  <a:solidFill>
                    <a:srgbClr val="F1CCF0">
                      <a:alpha val="100000"/>
                    </a:srgbClr>
                  </a:solidFill>
                </a:ln>
                <a:noFill/>
                <a:latin typeface="Source Han Serif SC Bold" panose="02020700000000000000" charset="-122"/>
                <a:ea typeface="Source Han Serif SC Bold" panose="02020700000000000000" charset="-122"/>
                <a:cs typeface="Source Han Serif SC Bold" panose="02020700000000000000" charset="-122"/>
              </a:rPr>
              <a:t>Contents</a:t>
            </a:r>
            <a:endParaRPr kumimoji="1" lang="zh-CN" altLang="en-US"/>
          </a:p>
        </p:txBody>
      </p:sp>
      <p:sp>
        <p:nvSpPr>
          <p:cNvPr id="7" name="标题 1"/>
          <p:cNvSpPr txBox="1"/>
          <p:nvPr/>
        </p:nvSpPr>
        <p:spPr>
          <a:xfrm>
            <a:off x="3492726" y="2840132"/>
            <a:ext cx="2453294" cy="1254696"/>
          </a:xfrm>
          <a:prstGeom prst="roundRect">
            <a:avLst>
              <a:gd name="adj" fmla="val 3748"/>
            </a:avLst>
          </a:prstGeom>
          <a:solidFill>
            <a:schemeClr val="bg1"/>
          </a:solidFill>
          <a:ln w="12700" cap="sq">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3492725" y="3058825"/>
            <a:ext cx="2453294" cy="904392"/>
          </a:xfrm>
          <a:prstGeom prst="rect">
            <a:avLst/>
          </a:prstGeom>
          <a:noFill/>
          <a:ln>
            <a:noFill/>
          </a:ln>
        </p:spPr>
        <p:txBody>
          <a:bodyPr vert="horz" wrap="square" lIns="91440" tIns="45720" rIns="91440" bIns="45720" rtlCol="0" anchor="ctr"/>
          <a:lstStyle/>
          <a:p>
            <a:pPr algn="ctr">
              <a:lnSpc>
                <a:spcPct val="100000"/>
              </a:lnSpc>
            </a:pPr>
            <a:r>
              <a:rPr kumimoji="1" lang="en-US" altLang="zh-CN" sz="18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基本概念与发展历程</a:t>
            </a:r>
            <a:endParaRPr kumimoji="1" lang="zh-CN" altLang="en-US"/>
          </a:p>
        </p:txBody>
      </p:sp>
      <p:sp>
        <p:nvSpPr>
          <p:cNvPr id="9" name="标题 1"/>
          <p:cNvSpPr txBox="1"/>
          <p:nvPr/>
        </p:nvSpPr>
        <p:spPr>
          <a:xfrm>
            <a:off x="670723" y="2840132"/>
            <a:ext cx="2453294" cy="1254696"/>
          </a:xfrm>
          <a:prstGeom prst="roundRect">
            <a:avLst>
              <a:gd name="adj" fmla="val 3748"/>
            </a:avLst>
          </a:prstGeom>
          <a:solidFill>
            <a:schemeClr val="bg1"/>
          </a:solidFill>
          <a:ln w="12700" cap="sq">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0" name="标题 1"/>
          <p:cNvSpPr txBox="1"/>
          <p:nvPr/>
        </p:nvSpPr>
        <p:spPr>
          <a:xfrm>
            <a:off x="670721" y="3058825"/>
            <a:ext cx="2453296" cy="904392"/>
          </a:xfrm>
          <a:prstGeom prst="rect">
            <a:avLst/>
          </a:prstGeom>
          <a:noFill/>
          <a:ln>
            <a:noFill/>
          </a:ln>
        </p:spPr>
        <p:txBody>
          <a:bodyPr vert="horz" wrap="square" lIns="91440" tIns="45720" rIns="91440" bIns="45720" rtlCol="0" anchor="ctr"/>
          <a:lstStyle/>
          <a:p>
            <a:pPr algn="ctr">
              <a:lnSpc>
                <a:spcPct val="100000"/>
              </a:lnSpc>
            </a:pPr>
            <a:r>
              <a:rPr kumimoji="1" lang="en-US" altLang="zh-CN" sz="1800" dirty="0" err="1">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本章导读</a:t>
            </a:r>
            <a:endParaRPr kumimoji="1" lang="zh-CN" altLang="en-US" dirty="0"/>
          </a:p>
        </p:txBody>
      </p:sp>
      <p:sp>
        <p:nvSpPr>
          <p:cNvPr id="11" name="标题 1"/>
          <p:cNvSpPr txBox="1"/>
          <p:nvPr/>
        </p:nvSpPr>
        <p:spPr>
          <a:xfrm>
            <a:off x="6314728" y="2840132"/>
            <a:ext cx="2453294" cy="1254696"/>
          </a:xfrm>
          <a:prstGeom prst="roundRect">
            <a:avLst>
              <a:gd name="adj" fmla="val 3748"/>
            </a:avLst>
          </a:prstGeom>
          <a:solidFill>
            <a:schemeClr val="bg1"/>
          </a:solidFill>
          <a:ln w="12700" cap="sq">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6395645" y="3058825"/>
            <a:ext cx="2291459" cy="904392"/>
          </a:xfrm>
          <a:prstGeom prst="rect">
            <a:avLst/>
          </a:prstGeom>
          <a:noFill/>
          <a:ln>
            <a:noFill/>
          </a:ln>
        </p:spPr>
        <p:txBody>
          <a:bodyPr vert="horz" wrap="square" lIns="91440" tIns="45720" rIns="91440" bIns="45720" rtlCol="0" anchor="ctr"/>
          <a:lstStyle/>
          <a:p>
            <a:pPr algn="ctr">
              <a:lnSpc>
                <a:spcPct val="100000"/>
              </a:lnSpc>
            </a:pPr>
            <a:r>
              <a:rPr kumimoji="1" lang="en-US" altLang="zh-CN" sz="18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国际天然气市场现状</a:t>
            </a:r>
            <a:endParaRPr kumimoji="1" lang="zh-CN" altLang="en-US"/>
          </a:p>
        </p:txBody>
      </p:sp>
      <p:sp>
        <p:nvSpPr>
          <p:cNvPr id="13" name="标题 1"/>
          <p:cNvSpPr txBox="1"/>
          <p:nvPr/>
        </p:nvSpPr>
        <p:spPr>
          <a:xfrm>
            <a:off x="846794" y="2526358"/>
            <a:ext cx="515160" cy="515160"/>
          </a:xfrm>
          <a:prstGeom prst="rect">
            <a:avLst/>
          </a:prstGeom>
          <a:solidFill>
            <a:schemeClr val="accent2"/>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4" name="标题 1"/>
          <p:cNvSpPr txBox="1"/>
          <p:nvPr/>
        </p:nvSpPr>
        <p:spPr>
          <a:xfrm>
            <a:off x="846794" y="2509051"/>
            <a:ext cx="515160" cy="549774"/>
          </a:xfrm>
          <a:prstGeom prst="rect">
            <a:avLst/>
          </a:prstGeom>
          <a:noFill/>
          <a:ln>
            <a:noFill/>
          </a:ln>
        </p:spPr>
        <p:txBody>
          <a:bodyPr vert="horz" wrap="square" lIns="91440" tIns="45720" rIns="91440" bIns="45720" rtlCol="0" anchor="ctr"/>
          <a:lstStyle/>
          <a:p>
            <a:pPr algn="ctr">
              <a:lnSpc>
                <a:spcPct val="100000"/>
              </a:lnSpc>
            </a:pPr>
            <a:r>
              <a:rPr kumimoji="1" lang="en-US" altLang="zh-CN">
                <a:ln w="12700">
                  <a:noFill/>
                </a:ln>
                <a:solidFill>
                  <a:srgbClr val="FFFFFF">
                    <a:alpha val="100000"/>
                  </a:srgbClr>
                </a:solidFill>
                <a:latin typeface="Source Han Serif SC Bold" panose="02020700000000000000" charset="-122"/>
                <a:ea typeface="Source Han Serif SC Bold" panose="02020700000000000000" charset="-122"/>
                <a:cs typeface="Source Han Serif SC Bold" panose="02020700000000000000" charset="-122"/>
              </a:rPr>
              <a:t>01</a:t>
            </a:r>
            <a:endParaRPr kumimoji="1" lang="zh-CN" altLang="en-US" sz="1600"/>
          </a:p>
        </p:txBody>
      </p:sp>
      <p:sp>
        <p:nvSpPr>
          <p:cNvPr id="15" name="标题 1"/>
          <p:cNvSpPr txBox="1"/>
          <p:nvPr/>
        </p:nvSpPr>
        <p:spPr>
          <a:xfrm>
            <a:off x="3687320" y="2526358"/>
            <a:ext cx="515160" cy="515160"/>
          </a:xfrm>
          <a:prstGeom prst="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6" name="标题 1"/>
          <p:cNvSpPr txBox="1"/>
          <p:nvPr/>
        </p:nvSpPr>
        <p:spPr>
          <a:xfrm>
            <a:off x="3687320" y="2509052"/>
            <a:ext cx="515160" cy="549774"/>
          </a:xfrm>
          <a:prstGeom prst="rect">
            <a:avLst/>
          </a:prstGeom>
          <a:noFill/>
          <a:ln>
            <a:noFill/>
          </a:ln>
        </p:spPr>
        <p:txBody>
          <a:bodyPr vert="horz" wrap="square" lIns="91440" tIns="45720" rIns="91440" bIns="45720" rtlCol="0" anchor="ctr"/>
          <a:lstStyle/>
          <a:p>
            <a:pPr algn="ctr">
              <a:lnSpc>
                <a:spcPct val="100000"/>
              </a:lnSpc>
            </a:pPr>
            <a:r>
              <a:rPr kumimoji="1" lang="en-US" altLang="zh-CN" dirty="0">
                <a:ln w="12700">
                  <a:noFill/>
                </a:ln>
                <a:solidFill>
                  <a:srgbClr val="FFFFFF">
                    <a:alpha val="100000"/>
                  </a:srgbClr>
                </a:solidFill>
                <a:latin typeface="Source Han Serif SC Bold" panose="02020700000000000000" charset="-122"/>
                <a:ea typeface="Source Han Serif SC Bold" panose="02020700000000000000" charset="-122"/>
                <a:cs typeface="Source Han Serif SC Bold" panose="02020700000000000000" charset="-122"/>
              </a:rPr>
              <a:t>02</a:t>
            </a:r>
            <a:endParaRPr kumimoji="1" lang="zh-CN" altLang="en-US" sz="1600" dirty="0"/>
          </a:p>
        </p:txBody>
      </p:sp>
      <p:sp>
        <p:nvSpPr>
          <p:cNvPr id="17" name="标题 1"/>
          <p:cNvSpPr txBox="1"/>
          <p:nvPr/>
        </p:nvSpPr>
        <p:spPr>
          <a:xfrm>
            <a:off x="6509343" y="2526358"/>
            <a:ext cx="515160" cy="515160"/>
          </a:xfrm>
          <a:prstGeom prst="rect">
            <a:avLst/>
          </a:prstGeom>
          <a:solidFill>
            <a:schemeClr val="accent2"/>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8" name="标题 1"/>
          <p:cNvSpPr txBox="1"/>
          <p:nvPr/>
        </p:nvSpPr>
        <p:spPr>
          <a:xfrm>
            <a:off x="6509343" y="2509052"/>
            <a:ext cx="515160" cy="549774"/>
          </a:xfrm>
          <a:prstGeom prst="rect">
            <a:avLst/>
          </a:prstGeom>
          <a:noFill/>
          <a:ln>
            <a:noFill/>
          </a:ln>
        </p:spPr>
        <p:txBody>
          <a:bodyPr vert="horz" wrap="square" lIns="91440" tIns="45720" rIns="91440" bIns="45720" rtlCol="0" anchor="ctr"/>
          <a:lstStyle/>
          <a:p>
            <a:pPr algn="ctr">
              <a:lnSpc>
                <a:spcPct val="100000"/>
              </a:lnSpc>
            </a:pPr>
            <a:r>
              <a:rPr kumimoji="1" lang="en-US" altLang="zh-CN">
                <a:ln w="12700">
                  <a:noFill/>
                </a:ln>
                <a:solidFill>
                  <a:srgbClr val="FFFFFF">
                    <a:alpha val="100000"/>
                  </a:srgbClr>
                </a:solidFill>
                <a:latin typeface="Source Han Serif SC Bold" panose="02020700000000000000" charset="-122"/>
                <a:ea typeface="Source Han Serif SC Bold" panose="02020700000000000000" charset="-122"/>
                <a:cs typeface="Source Han Serif SC Bold" panose="02020700000000000000" charset="-122"/>
              </a:rPr>
              <a:t>03</a:t>
            </a:r>
            <a:endParaRPr kumimoji="1" lang="zh-CN" altLang="en-US" sz="1600"/>
          </a:p>
        </p:txBody>
      </p:sp>
      <p:sp>
        <p:nvSpPr>
          <p:cNvPr id="19" name="标题 1"/>
          <p:cNvSpPr txBox="1"/>
          <p:nvPr/>
        </p:nvSpPr>
        <p:spPr>
          <a:xfrm>
            <a:off x="667998" y="4749062"/>
            <a:ext cx="2453294" cy="1254696"/>
          </a:xfrm>
          <a:prstGeom prst="roundRect">
            <a:avLst>
              <a:gd name="adj" fmla="val 3748"/>
            </a:avLst>
          </a:prstGeom>
          <a:solidFill>
            <a:schemeClr val="bg1"/>
          </a:solidFill>
          <a:ln w="12700" cap="sq">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20" name="标题 1"/>
          <p:cNvSpPr txBox="1"/>
          <p:nvPr/>
        </p:nvSpPr>
        <p:spPr>
          <a:xfrm>
            <a:off x="667996" y="4967756"/>
            <a:ext cx="2453294" cy="904392"/>
          </a:xfrm>
          <a:prstGeom prst="rect">
            <a:avLst/>
          </a:prstGeom>
          <a:noFill/>
          <a:ln>
            <a:noFill/>
          </a:ln>
        </p:spPr>
        <p:txBody>
          <a:bodyPr vert="horz" wrap="square" lIns="91440" tIns="45720" rIns="91440" bIns="45720" rtlCol="0" anchor="ctr"/>
          <a:lstStyle/>
          <a:p>
            <a:pPr algn="ctr">
              <a:lnSpc>
                <a:spcPct val="100000"/>
              </a:lnSpc>
            </a:pPr>
            <a:r>
              <a:rPr kumimoji="1" lang="en-US" altLang="zh-CN" sz="18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中国天然气市场</a:t>
            </a:r>
            <a:endParaRPr kumimoji="1" lang="zh-CN" altLang="en-US"/>
          </a:p>
        </p:txBody>
      </p:sp>
      <p:sp>
        <p:nvSpPr>
          <p:cNvPr id="21" name="标题 1"/>
          <p:cNvSpPr txBox="1"/>
          <p:nvPr/>
        </p:nvSpPr>
        <p:spPr>
          <a:xfrm>
            <a:off x="3489999" y="4749062"/>
            <a:ext cx="2453294" cy="1254696"/>
          </a:xfrm>
          <a:prstGeom prst="roundRect">
            <a:avLst>
              <a:gd name="adj" fmla="val 3748"/>
            </a:avLst>
          </a:prstGeom>
          <a:solidFill>
            <a:schemeClr val="bg1"/>
          </a:solidFill>
          <a:ln w="12700" cap="sq">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22" name="标题 1"/>
          <p:cNvSpPr txBox="1"/>
          <p:nvPr/>
        </p:nvSpPr>
        <p:spPr>
          <a:xfrm>
            <a:off x="3570916" y="4967756"/>
            <a:ext cx="2291459" cy="904392"/>
          </a:xfrm>
          <a:prstGeom prst="rect">
            <a:avLst/>
          </a:prstGeom>
          <a:noFill/>
          <a:ln>
            <a:noFill/>
          </a:ln>
        </p:spPr>
        <p:txBody>
          <a:bodyPr vert="horz" wrap="square" lIns="91440" tIns="45720" rIns="91440" bIns="45720" rtlCol="0" anchor="ctr"/>
          <a:lstStyle/>
          <a:p>
            <a:pPr algn="ctr">
              <a:lnSpc>
                <a:spcPct val="100000"/>
              </a:lnSpc>
            </a:pPr>
            <a:r>
              <a:rPr kumimoji="1" lang="en-US" altLang="zh-CN" sz="18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北溪管道事件案例</a:t>
            </a:r>
            <a:endParaRPr kumimoji="1" lang="zh-CN" altLang="en-US"/>
          </a:p>
        </p:txBody>
      </p:sp>
      <p:sp>
        <p:nvSpPr>
          <p:cNvPr id="23" name="标题 1"/>
          <p:cNvSpPr txBox="1"/>
          <p:nvPr/>
        </p:nvSpPr>
        <p:spPr>
          <a:xfrm>
            <a:off x="862591" y="4435288"/>
            <a:ext cx="515160" cy="515160"/>
          </a:xfrm>
          <a:prstGeom prst="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4" name="标题 1"/>
          <p:cNvSpPr txBox="1"/>
          <p:nvPr/>
        </p:nvSpPr>
        <p:spPr>
          <a:xfrm>
            <a:off x="862591" y="4417982"/>
            <a:ext cx="515160" cy="549774"/>
          </a:xfrm>
          <a:prstGeom prst="rect">
            <a:avLst/>
          </a:prstGeom>
          <a:noFill/>
          <a:ln>
            <a:noFill/>
          </a:ln>
        </p:spPr>
        <p:txBody>
          <a:bodyPr vert="horz" wrap="square" lIns="91440" tIns="45720" rIns="91440" bIns="45720" rtlCol="0" anchor="ctr"/>
          <a:lstStyle/>
          <a:p>
            <a:pPr algn="ctr">
              <a:lnSpc>
                <a:spcPct val="100000"/>
              </a:lnSpc>
            </a:pPr>
            <a:r>
              <a:rPr kumimoji="1" lang="en-US" altLang="zh-CN">
                <a:ln w="12700">
                  <a:noFill/>
                </a:ln>
                <a:solidFill>
                  <a:srgbClr val="FFFFFF">
                    <a:alpha val="100000"/>
                  </a:srgbClr>
                </a:solidFill>
                <a:latin typeface="Source Han Serif SC Bold" panose="02020700000000000000" charset="-122"/>
                <a:ea typeface="Source Han Serif SC Bold" panose="02020700000000000000" charset="-122"/>
                <a:cs typeface="Source Han Serif SC Bold" panose="02020700000000000000" charset="-122"/>
              </a:rPr>
              <a:t>05</a:t>
            </a:r>
            <a:endParaRPr kumimoji="1" lang="zh-CN" altLang="en-US" sz="1600"/>
          </a:p>
        </p:txBody>
      </p:sp>
      <p:sp>
        <p:nvSpPr>
          <p:cNvPr id="25" name="标题 1"/>
          <p:cNvSpPr txBox="1"/>
          <p:nvPr/>
        </p:nvSpPr>
        <p:spPr>
          <a:xfrm>
            <a:off x="3684615" y="4435288"/>
            <a:ext cx="515160" cy="515160"/>
          </a:xfrm>
          <a:prstGeom prst="rect">
            <a:avLst/>
          </a:prstGeom>
          <a:solidFill>
            <a:schemeClr val="accent2"/>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26" name="标题 1"/>
          <p:cNvSpPr txBox="1"/>
          <p:nvPr/>
        </p:nvSpPr>
        <p:spPr>
          <a:xfrm>
            <a:off x="3684615" y="4417982"/>
            <a:ext cx="515160" cy="549774"/>
          </a:xfrm>
          <a:prstGeom prst="rect">
            <a:avLst/>
          </a:prstGeom>
          <a:noFill/>
          <a:ln>
            <a:noFill/>
          </a:ln>
        </p:spPr>
        <p:txBody>
          <a:bodyPr vert="horz" wrap="square" lIns="91440" tIns="45720" rIns="91440" bIns="45720" rtlCol="0" anchor="ctr"/>
          <a:lstStyle/>
          <a:p>
            <a:pPr algn="ctr">
              <a:lnSpc>
                <a:spcPct val="100000"/>
              </a:lnSpc>
            </a:pPr>
            <a:r>
              <a:rPr kumimoji="1" lang="en-US" altLang="zh-CN">
                <a:ln w="12700">
                  <a:noFill/>
                </a:ln>
                <a:solidFill>
                  <a:srgbClr val="FFFFFF">
                    <a:alpha val="100000"/>
                  </a:srgbClr>
                </a:solidFill>
                <a:latin typeface="Source Han Serif SC Bold" panose="02020700000000000000" charset="-122"/>
                <a:ea typeface="Source Han Serif SC Bold" panose="02020700000000000000" charset="-122"/>
                <a:cs typeface="Source Han Serif SC Bold" panose="02020700000000000000" charset="-122"/>
              </a:rPr>
              <a:t>06</a:t>
            </a:r>
            <a:endParaRPr kumimoji="1" lang="zh-CN" altLang="en-US" sz="1600"/>
          </a:p>
        </p:txBody>
      </p:sp>
      <p:sp>
        <p:nvSpPr>
          <p:cNvPr id="27" name="标题 1"/>
          <p:cNvSpPr txBox="1"/>
          <p:nvPr/>
        </p:nvSpPr>
        <p:spPr>
          <a:xfrm>
            <a:off x="6377882" y="4749062"/>
            <a:ext cx="2453294" cy="1254696"/>
          </a:xfrm>
          <a:prstGeom prst="roundRect">
            <a:avLst>
              <a:gd name="adj" fmla="val 3748"/>
            </a:avLst>
          </a:prstGeom>
          <a:solidFill>
            <a:schemeClr val="bg1"/>
          </a:solidFill>
          <a:ln w="12700" cap="sq">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28" name="标题 1"/>
          <p:cNvSpPr txBox="1"/>
          <p:nvPr/>
        </p:nvSpPr>
        <p:spPr>
          <a:xfrm>
            <a:off x="6377880" y="4967756"/>
            <a:ext cx="2453294" cy="904392"/>
          </a:xfrm>
          <a:prstGeom prst="rect">
            <a:avLst/>
          </a:prstGeom>
          <a:noFill/>
          <a:ln>
            <a:noFill/>
          </a:ln>
        </p:spPr>
        <p:txBody>
          <a:bodyPr vert="horz" wrap="square" lIns="91440" tIns="45720" rIns="91440" bIns="45720" rtlCol="0" anchor="ctr"/>
          <a:lstStyle/>
          <a:p>
            <a:pPr algn="ctr">
              <a:lnSpc>
                <a:spcPct val="100000"/>
              </a:lnSpc>
            </a:pPr>
            <a:r>
              <a:rPr kumimoji="1" lang="en-US" altLang="zh-CN" sz="18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总结与展望</a:t>
            </a:r>
            <a:endParaRPr kumimoji="1" lang="zh-CN" altLang="en-US"/>
          </a:p>
        </p:txBody>
      </p:sp>
      <p:sp>
        <p:nvSpPr>
          <p:cNvPr id="29" name="标题 1"/>
          <p:cNvSpPr txBox="1"/>
          <p:nvPr/>
        </p:nvSpPr>
        <p:spPr>
          <a:xfrm>
            <a:off x="6572476" y="4435288"/>
            <a:ext cx="515160" cy="515160"/>
          </a:xfrm>
          <a:prstGeom prst="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0" name="标题 1"/>
          <p:cNvSpPr txBox="1"/>
          <p:nvPr/>
        </p:nvSpPr>
        <p:spPr>
          <a:xfrm>
            <a:off x="6572476" y="4417982"/>
            <a:ext cx="515160" cy="549774"/>
          </a:xfrm>
          <a:prstGeom prst="rect">
            <a:avLst/>
          </a:prstGeom>
          <a:noFill/>
          <a:ln>
            <a:noFill/>
          </a:ln>
        </p:spPr>
        <p:txBody>
          <a:bodyPr vert="horz" wrap="square" lIns="91440" tIns="45720" rIns="91440" bIns="45720" rtlCol="0" anchor="ctr"/>
          <a:lstStyle/>
          <a:p>
            <a:pPr algn="ctr">
              <a:lnSpc>
                <a:spcPct val="100000"/>
              </a:lnSpc>
            </a:pPr>
            <a:r>
              <a:rPr kumimoji="1" lang="en-US" altLang="zh-CN">
                <a:ln w="12700">
                  <a:noFill/>
                </a:ln>
                <a:solidFill>
                  <a:srgbClr val="FFFFFF">
                    <a:alpha val="100000"/>
                  </a:srgbClr>
                </a:solidFill>
                <a:latin typeface="Source Han Serif SC Bold" panose="02020700000000000000" charset="-122"/>
                <a:ea typeface="Source Han Serif SC Bold" panose="02020700000000000000" charset="-122"/>
                <a:cs typeface="Source Han Serif SC Bold" panose="02020700000000000000" charset="-122"/>
              </a:rPr>
              <a:t>07</a:t>
            </a:r>
            <a:endParaRPr kumimoji="1" lang="zh-CN" altLang="en-US" sz="1600"/>
          </a:p>
        </p:txBody>
      </p:sp>
      <p:sp>
        <p:nvSpPr>
          <p:cNvPr id="31" name="标题 1"/>
          <p:cNvSpPr txBox="1"/>
          <p:nvPr/>
        </p:nvSpPr>
        <p:spPr>
          <a:xfrm>
            <a:off x="9025768" y="2840132"/>
            <a:ext cx="2453294" cy="1254696"/>
          </a:xfrm>
          <a:prstGeom prst="roundRect">
            <a:avLst>
              <a:gd name="adj" fmla="val 3748"/>
            </a:avLst>
          </a:prstGeom>
          <a:solidFill>
            <a:schemeClr val="bg1"/>
          </a:solidFill>
          <a:ln w="12700" cap="sq">
            <a:solidFill>
              <a:schemeClr val="accent2"/>
            </a:solidFill>
            <a:miter/>
          </a:ln>
          <a:effectLst/>
        </p:spPr>
        <p:txBody>
          <a:bodyPr vert="horz" wrap="square" lIns="91440" tIns="45720" rIns="91440" bIns="45720" rtlCol="0" anchor="ctr"/>
          <a:lstStyle/>
          <a:p>
            <a:pPr algn="ctr">
              <a:lnSpc>
                <a:spcPct val="100000"/>
              </a:lnSpc>
            </a:pPr>
            <a:endParaRPr kumimoji="1" lang="zh-CN" altLang="en-US"/>
          </a:p>
        </p:txBody>
      </p:sp>
      <p:sp>
        <p:nvSpPr>
          <p:cNvPr id="32" name="标题 1"/>
          <p:cNvSpPr txBox="1"/>
          <p:nvPr/>
        </p:nvSpPr>
        <p:spPr>
          <a:xfrm>
            <a:off x="9025767" y="3058825"/>
            <a:ext cx="2453294" cy="904392"/>
          </a:xfrm>
          <a:prstGeom prst="rect">
            <a:avLst/>
          </a:prstGeom>
          <a:noFill/>
          <a:ln>
            <a:noFill/>
          </a:ln>
        </p:spPr>
        <p:txBody>
          <a:bodyPr vert="horz" wrap="square" lIns="91440" tIns="45720" rIns="91440" bIns="45720" rtlCol="0" anchor="ctr"/>
          <a:lstStyle/>
          <a:p>
            <a:pPr algn="ctr">
              <a:lnSpc>
                <a:spcPct val="100000"/>
              </a:lnSpc>
            </a:pPr>
            <a:r>
              <a:rPr kumimoji="1" lang="en-US" altLang="zh-CN" sz="1800">
                <a:ln w="12700">
                  <a:noFill/>
                </a:ln>
                <a:solidFill>
                  <a:srgbClr val="262626">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定价机制</a:t>
            </a:r>
            <a:endParaRPr kumimoji="1" lang="zh-CN" altLang="en-US"/>
          </a:p>
        </p:txBody>
      </p:sp>
      <p:sp>
        <p:nvSpPr>
          <p:cNvPr id="33" name="标题 1"/>
          <p:cNvSpPr txBox="1"/>
          <p:nvPr/>
        </p:nvSpPr>
        <p:spPr>
          <a:xfrm>
            <a:off x="9220362" y="2526358"/>
            <a:ext cx="515160" cy="515160"/>
          </a:xfrm>
          <a:prstGeom prst="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34" name="标题 1"/>
          <p:cNvSpPr txBox="1"/>
          <p:nvPr/>
        </p:nvSpPr>
        <p:spPr>
          <a:xfrm>
            <a:off x="9220362" y="2509052"/>
            <a:ext cx="515160" cy="549774"/>
          </a:xfrm>
          <a:prstGeom prst="rect">
            <a:avLst/>
          </a:prstGeom>
          <a:noFill/>
          <a:ln>
            <a:noFill/>
          </a:ln>
        </p:spPr>
        <p:txBody>
          <a:bodyPr vert="horz" wrap="square" lIns="91440" tIns="45720" rIns="91440" bIns="45720" rtlCol="0" anchor="ctr"/>
          <a:lstStyle/>
          <a:p>
            <a:pPr algn="ctr">
              <a:lnSpc>
                <a:spcPct val="100000"/>
              </a:lnSpc>
            </a:pPr>
            <a:r>
              <a:rPr kumimoji="1" lang="en-US" altLang="zh-CN">
                <a:ln w="12700">
                  <a:noFill/>
                </a:ln>
                <a:solidFill>
                  <a:srgbClr val="FFFFFF">
                    <a:alpha val="100000"/>
                  </a:srgbClr>
                </a:solidFill>
                <a:latin typeface="Source Han Serif SC Bold" panose="02020700000000000000" charset="-122"/>
                <a:ea typeface="Source Han Serif SC Bold" panose="02020700000000000000" charset="-122"/>
                <a:cs typeface="Source Han Serif SC Bold" panose="02020700000000000000" charset="-122"/>
              </a:rPr>
              <a:t>04</a:t>
            </a:r>
            <a:endParaRPr kumimoji="1" lang="zh-CN" altLang="en-US" sz="1600"/>
          </a:p>
        </p:txBody>
      </p:sp>
      <p:sp>
        <p:nvSpPr>
          <p:cNvPr id="35" name="标题 1"/>
          <p:cNvSpPr txBox="1"/>
          <p:nvPr/>
        </p:nvSpPr>
        <p:spPr>
          <a:xfrm>
            <a:off x="9365355" y="398083"/>
            <a:ext cx="2497730" cy="446436"/>
          </a:xfrm>
          <a:custGeom>
            <a:avLst/>
            <a:gdLst>
              <a:gd name="connsiteX0" fmla="*/ 2428126 w 2497730"/>
              <a:gd name="connsiteY0" fmla="*/ 376832 h 446436"/>
              <a:gd name="connsiteX1" fmla="*/ 2497730 w 2497730"/>
              <a:gd name="connsiteY1" fmla="*/ 376832 h 446436"/>
              <a:gd name="connsiteX2" fmla="*/ 2497730 w 2497730"/>
              <a:gd name="connsiteY2" fmla="*/ 446436 h 446436"/>
              <a:gd name="connsiteX3" fmla="*/ 2428126 w 2497730"/>
              <a:gd name="connsiteY3" fmla="*/ 446436 h 446436"/>
              <a:gd name="connsiteX4" fmla="*/ 2266252 w 2497730"/>
              <a:gd name="connsiteY4" fmla="*/ 376832 h 446436"/>
              <a:gd name="connsiteX5" fmla="*/ 2335856 w 2497730"/>
              <a:gd name="connsiteY5" fmla="*/ 376832 h 446436"/>
              <a:gd name="connsiteX6" fmla="*/ 2335856 w 2497730"/>
              <a:gd name="connsiteY6" fmla="*/ 446436 h 446436"/>
              <a:gd name="connsiteX7" fmla="*/ 2266252 w 2497730"/>
              <a:gd name="connsiteY7" fmla="*/ 446436 h 446436"/>
              <a:gd name="connsiteX8" fmla="*/ 2104377 w 2497730"/>
              <a:gd name="connsiteY8" fmla="*/ 376832 h 446436"/>
              <a:gd name="connsiteX9" fmla="*/ 2173981 w 2497730"/>
              <a:gd name="connsiteY9" fmla="*/ 376832 h 446436"/>
              <a:gd name="connsiteX10" fmla="*/ 2173981 w 2497730"/>
              <a:gd name="connsiteY10" fmla="*/ 446436 h 446436"/>
              <a:gd name="connsiteX11" fmla="*/ 2104377 w 2497730"/>
              <a:gd name="connsiteY11" fmla="*/ 446436 h 446436"/>
              <a:gd name="connsiteX12" fmla="*/ 1942502 w 2497730"/>
              <a:gd name="connsiteY12" fmla="*/ 376832 h 446436"/>
              <a:gd name="connsiteX13" fmla="*/ 2012106 w 2497730"/>
              <a:gd name="connsiteY13" fmla="*/ 376832 h 446436"/>
              <a:gd name="connsiteX14" fmla="*/ 2012106 w 2497730"/>
              <a:gd name="connsiteY14" fmla="*/ 446436 h 446436"/>
              <a:gd name="connsiteX15" fmla="*/ 1942502 w 2497730"/>
              <a:gd name="connsiteY15" fmla="*/ 446436 h 446436"/>
              <a:gd name="connsiteX16" fmla="*/ 1780627 w 2497730"/>
              <a:gd name="connsiteY16" fmla="*/ 376832 h 446436"/>
              <a:gd name="connsiteX17" fmla="*/ 1850231 w 2497730"/>
              <a:gd name="connsiteY17" fmla="*/ 376832 h 446436"/>
              <a:gd name="connsiteX18" fmla="*/ 1850231 w 2497730"/>
              <a:gd name="connsiteY18" fmla="*/ 446436 h 446436"/>
              <a:gd name="connsiteX19" fmla="*/ 1780627 w 2497730"/>
              <a:gd name="connsiteY19" fmla="*/ 446436 h 446436"/>
              <a:gd name="connsiteX20" fmla="*/ 1618752 w 2497730"/>
              <a:gd name="connsiteY20" fmla="*/ 376832 h 446436"/>
              <a:gd name="connsiteX21" fmla="*/ 1688356 w 2497730"/>
              <a:gd name="connsiteY21" fmla="*/ 376832 h 446436"/>
              <a:gd name="connsiteX22" fmla="*/ 1688356 w 2497730"/>
              <a:gd name="connsiteY22" fmla="*/ 446436 h 446436"/>
              <a:gd name="connsiteX23" fmla="*/ 1618752 w 2497730"/>
              <a:gd name="connsiteY23" fmla="*/ 446436 h 446436"/>
              <a:gd name="connsiteX24" fmla="*/ 1456877 w 2497730"/>
              <a:gd name="connsiteY24" fmla="*/ 376832 h 446436"/>
              <a:gd name="connsiteX25" fmla="*/ 1526481 w 2497730"/>
              <a:gd name="connsiteY25" fmla="*/ 376832 h 446436"/>
              <a:gd name="connsiteX26" fmla="*/ 1526481 w 2497730"/>
              <a:gd name="connsiteY26" fmla="*/ 446436 h 446436"/>
              <a:gd name="connsiteX27" fmla="*/ 1456877 w 2497730"/>
              <a:gd name="connsiteY27" fmla="*/ 446436 h 446436"/>
              <a:gd name="connsiteX28" fmla="*/ 1295001 w 2497730"/>
              <a:gd name="connsiteY28" fmla="*/ 376832 h 446436"/>
              <a:gd name="connsiteX29" fmla="*/ 1364605 w 2497730"/>
              <a:gd name="connsiteY29" fmla="*/ 376832 h 446436"/>
              <a:gd name="connsiteX30" fmla="*/ 1364605 w 2497730"/>
              <a:gd name="connsiteY30" fmla="*/ 446436 h 446436"/>
              <a:gd name="connsiteX31" fmla="*/ 1295001 w 2497730"/>
              <a:gd name="connsiteY31" fmla="*/ 446436 h 446436"/>
              <a:gd name="connsiteX32" fmla="*/ 1133126 w 2497730"/>
              <a:gd name="connsiteY32" fmla="*/ 376832 h 446436"/>
              <a:gd name="connsiteX33" fmla="*/ 1202730 w 2497730"/>
              <a:gd name="connsiteY33" fmla="*/ 376832 h 446436"/>
              <a:gd name="connsiteX34" fmla="*/ 1202730 w 2497730"/>
              <a:gd name="connsiteY34" fmla="*/ 446436 h 446436"/>
              <a:gd name="connsiteX35" fmla="*/ 1133126 w 2497730"/>
              <a:gd name="connsiteY35" fmla="*/ 446436 h 446436"/>
              <a:gd name="connsiteX36" fmla="*/ 971251 w 2497730"/>
              <a:gd name="connsiteY36" fmla="*/ 376832 h 446436"/>
              <a:gd name="connsiteX37" fmla="*/ 1040855 w 2497730"/>
              <a:gd name="connsiteY37" fmla="*/ 376832 h 446436"/>
              <a:gd name="connsiteX38" fmla="*/ 1040855 w 2497730"/>
              <a:gd name="connsiteY38" fmla="*/ 446436 h 446436"/>
              <a:gd name="connsiteX39" fmla="*/ 971251 w 2497730"/>
              <a:gd name="connsiteY39" fmla="*/ 446436 h 446436"/>
              <a:gd name="connsiteX40" fmla="*/ 809376 w 2497730"/>
              <a:gd name="connsiteY40" fmla="*/ 376832 h 446436"/>
              <a:gd name="connsiteX41" fmla="*/ 878980 w 2497730"/>
              <a:gd name="connsiteY41" fmla="*/ 376832 h 446436"/>
              <a:gd name="connsiteX42" fmla="*/ 878980 w 2497730"/>
              <a:gd name="connsiteY42" fmla="*/ 446436 h 446436"/>
              <a:gd name="connsiteX43" fmla="*/ 809376 w 2497730"/>
              <a:gd name="connsiteY43" fmla="*/ 446436 h 446436"/>
              <a:gd name="connsiteX44" fmla="*/ 647501 w 2497730"/>
              <a:gd name="connsiteY44" fmla="*/ 376832 h 446436"/>
              <a:gd name="connsiteX45" fmla="*/ 717105 w 2497730"/>
              <a:gd name="connsiteY45" fmla="*/ 376832 h 446436"/>
              <a:gd name="connsiteX46" fmla="*/ 717105 w 2497730"/>
              <a:gd name="connsiteY46" fmla="*/ 446436 h 446436"/>
              <a:gd name="connsiteX47" fmla="*/ 647501 w 2497730"/>
              <a:gd name="connsiteY47" fmla="*/ 446436 h 446436"/>
              <a:gd name="connsiteX48" fmla="*/ 485626 w 2497730"/>
              <a:gd name="connsiteY48" fmla="*/ 376832 h 446436"/>
              <a:gd name="connsiteX49" fmla="*/ 555230 w 2497730"/>
              <a:gd name="connsiteY49" fmla="*/ 376832 h 446436"/>
              <a:gd name="connsiteX50" fmla="*/ 555230 w 2497730"/>
              <a:gd name="connsiteY50" fmla="*/ 446436 h 446436"/>
              <a:gd name="connsiteX51" fmla="*/ 485626 w 2497730"/>
              <a:gd name="connsiteY51" fmla="*/ 446436 h 446436"/>
              <a:gd name="connsiteX52" fmla="*/ 323750 w 2497730"/>
              <a:gd name="connsiteY52" fmla="*/ 376832 h 446436"/>
              <a:gd name="connsiteX53" fmla="*/ 393354 w 2497730"/>
              <a:gd name="connsiteY53" fmla="*/ 376832 h 446436"/>
              <a:gd name="connsiteX54" fmla="*/ 393354 w 2497730"/>
              <a:gd name="connsiteY54" fmla="*/ 446436 h 446436"/>
              <a:gd name="connsiteX55" fmla="*/ 323750 w 2497730"/>
              <a:gd name="connsiteY55" fmla="*/ 446436 h 446436"/>
              <a:gd name="connsiteX56" fmla="*/ 161875 w 2497730"/>
              <a:gd name="connsiteY56" fmla="*/ 376832 h 446436"/>
              <a:gd name="connsiteX57" fmla="*/ 231479 w 2497730"/>
              <a:gd name="connsiteY57" fmla="*/ 376832 h 446436"/>
              <a:gd name="connsiteX58" fmla="*/ 231479 w 2497730"/>
              <a:gd name="connsiteY58" fmla="*/ 446436 h 446436"/>
              <a:gd name="connsiteX59" fmla="*/ 161875 w 2497730"/>
              <a:gd name="connsiteY59" fmla="*/ 446436 h 446436"/>
              <a:gd name="connsiteX60" fmla="*/ 0 w 2497730"/>
              <a:gd name="connsiteY60" fmla="*/ 376832 h 446436"/>
              <a:gd name="connsiteX61" fmla="*/ 69604 w 2497730"/>
              <a:gd name="connsiteY61" fmla="*/ 376832 h 446436"/>
              <a:gd name="connsiteX62" fmla="*/ 69604 w 2497730"/>
              <a:gd name="connsiteY62" fmla="*/ 446436 h 446436"/>
              <a:gd name="connsiteX63" fmla="*/ 0 w 2497730"/>
              <a:gd name="connsiteY63" fmla="*/ 446436 h 446436"/>
              <a:gd name="connsiteX64" fmla="*/ 2428126 w 2497730"/>
              <a:gd name="connsiteY64" fmla="*/ 188416 h 446436"/>
              <a:gd name="connsiteX65" fmla="*/ 2497730 w 2497730"/>
              <a:gd name="connsiteY65" fmla="*/ 188416 h 446436"/>
              <a:gd name="connsiteX66" fmla="*/ 2497730 w 2497730"/>
              <a:gd name="connsiteY66" fmla="*/ 258020 h 446436"/>
              <a:gd name="connsiteX67" fmla="*/ 2428126 w 2497730"/>
              <a:gd name="connsiteY67" fmla="*/ 258020 h 446436"/>
              <a:gd name="connsiteX68" fmla="*/ 2266252 w 2497730"/>
              <a:gd name="connsiteY68" fmla="*/ 188416 h 446436"/>
              <a:gd name="connsiteX69" fmla="*/ 2335856 w 2497730"/>
              <a:gd name="connsiteY69" fmla="*/ 188416 h 446436"/>
              <a:gd name="connsiteX70" fmla="*/ 2335856 w 2497730"/>
              <a:gd name="connsiteY70" fmla="*/ 258020 h 446436"/>
              <a:gd name="connsiteX71" fmla="*/ 2266252 w 2497730"/>
              <a:gd name="connsiteY71" fmla="*/ 258020 h 446436"/>
              <a:gd name="connsiteX72" fmla="*/ 2104377 w 2497730"/>
              <a:gd name="connsiteY72" fmla="*/ 188416 h 446436"/>
              <a:gd name="connsiteX73" fmla="*/ 2173981 w 2497730"/>
              <a:gd name="connsiteY73" fmla="*/ 188416 h 446436"/>
              <a:gd name="connsiteX74" fmla="*/ 2173981 w 2497730"/>
              <a:gd name="connsiteY74" fmla="*/ 258020 h 446436"/>
              <a:gd name="connsiteX75" fmla="*/ 2104377 w 2497730"/>
              <a:gd name="connsiteY75" fmla="*/ 258020 h 446436"/>
              <a:gd name="connsiteX76" fmla="*/ 1942502 w 2497730"/>
              <a:gd name="connsiteY76" fmla="*/ 188416 h 446436"/>
              <a:gd name="connsiteX77" fmla="*/ 2012106 w 2497730"/>
              <a:gd name="connsiteY77" fmla="*/ 188416 h 446436"/>
              <a:gd name="connsiteX78" fmla="*/ 2012106 w 2497730"/>
              <a:gd name="connsiteY78" fmla="*/ 258020 h 446436"/>
              <a:gd name="connsiteX79" fmla="*/ 1942502 w 2497730"/>
              <a:gd name="connsiteY79" fmla="*/ 258020 h 446436"/>
              <a:gd name="connsiteX80" fmla="*/ 1780627 w 2497730"/>
              <a:gd name="connsiteY80" fmla="*/ 188416 h 446436"/>
              <a:gd name="connsiteX81" fmla="*/ 1850231 w 2497730"/>
              <a:gd name="connsiteY81" fmla="*/ 188416 h 446436"/>
              <a:gd name="connsiteX82" fmla="*/ 1850231 w 2497730"/>
              <a:gd name="connsiteY82" fmla="*/ 258020 h 446436"/>
              <a:gd name="connsiteX83" fmla="*/ 1780627 w 2497730"/>
              <a:gd name="connsiteY83" fmla="*/ 258020 h 446436"/>
              <a:gd name="connsiteX84" fmla="*/ 1618752 w 2497730"/>
              <a:gd name="connsiteY84" fmla="*/ 188416 h 446436"/>
              <a:gd name="connsiteX85" fmla="*/ 1688356 w 2497730"/>
              <a:gd name="connsiteY85" fmla="*/ 188416 h 446436"/>
              <a:gd name="connsiteX86" fmla="*/ 1688356 w 2497730"/>
              <a:gd name="connsiteY86" fmla="*/ 258020 h 446436"/>
              <a:gd name="connsiteX87" fmla="*/ 1618752 w 2497730"/>
              <a:gd name="connsiteY87" fmla="*/ 258020 h 446436"/>
              <a:gd name="connsiteX88" fmla="*/ 1456877 w 2497730"/>
              <a:gd name="connsiteY88" fmla="*/ 188416 h 446436"/>
              <a:gd name="connsiteX89" fmla="*/ 1526481 w 2497730"/>
              <a:gd name="connsiteY89" fmla="*/ 188416 h 446436"/>
              <a:gd name="connsiteX90" fmla="*/ 1526481 w 2497730"/>
              <a:gd name="connsiteY90" fmla="*/ 258020 h 446436"/>
              <a:gd name="connsiteX91" fmla="*/ 1456877 w 2497730"/>
              <a:gd name="connsiteY91" fmla="*/ 258020 h 446436"/>
              <a:gd name="connsiteX92" fmla="*/ 1295001 w 2497730"/>
              <a:gd name="connsiteY92" fmla="*/ 188416 h 446436"/>
              <a:gd name="connsiteX93" fmla="*/ 1364605 w 2497730"/>
              <a:gd name="connsiteY93" fmla="*/ 188416 h 446436"/>
              <a:gd name="connsiteX94" fmla="*/ 1364605 w 2497730"/>
              <a:gd name="connsiteY94" fmla="*/ 258020 h 446436"/>
              <a:gd name="connsiteX95" fmla="*/ 1295001 w 2497730"/>
              <a:gd name="connsiteY95" fmla="*/ 258020 h 446436"/>
              <a:gd name="connsiteX96" fmla="*/ 1133126 w 2497730"/>
              <a:gd name="connsiteY96" fmla="*/ 188416 h 446436"/>
              <a:gd name="connsiteX97" fmla="*/ 1202730 w 2497730"/>
              <a:gd name="connsiteY97" fmla="*/ 188416 h 446436"/>
              <a:gd name="connsiteX98" fmla="*/ 1202730 w 2497730"/>
              <a:gd name="connsiteY98" fmla="*/ 258020 h 446436"/>
              <a:gd name="connsiteX99" fmla="*/ 1133126 w 2497730"/>
              <a:gd name="connsiteY99" fmla="*/ 258020 h 446436"/>
              <a:gd name="connsiteX100" fmla="*/ 971251 w 2497730"/>
              <a:gd name="connsiteY100" fmla="*/ 188416 h 446436"/>
              <a:gd name="connsiteX101" fmla="*/ 1040855 w 2497730"/>
              <a:gd name="connsiteY101" fmla="*/ 188416 h 446436"/>
              <a:gd name="connsiteX102" fmla="*/ 1040855 w 2497730"/>
              <a:gd name="connsiteY102" fmla="*/ 258020 h 446436"/>
              <a:gd name="connsiteX103" fmla="*/ 971251 w 2497730"/>
              <a:gd name="connsiteY103" fmla="*/ 258020 h 446436"/>
              <a:gd name="connsiteX104" fmla="*/ 809376 w 2497730"/>
              <a:gd name="connsiteY104" fmla="*/ 188416 h 446436"/>
              <a:gd name="connsiteX105" fmla="*/ 878980 w 2497730"/>
              <a:gd name="connsiteY105" fmla="*/ 188416 h 446436"/>
              <a:gd name="connsiteX106" fmla="*/ 878980 w 2497730"/>
              <a:gd name="connsiteY106" fmla="*/ 258020 h 446436"/>
              <a:gd name="connsiteX107" fmla="*/ 809376 w 2497730"/>
              <a:gd name="connsiteY107" fmla="*/ 258020 h 446436"/>
              <a:gd name="connsiteX108" fmla="*/ 647501 w 2497730"/>
              <a:gd name="connsiteY108" fmla="*/ 188416 h 446436"/>
              <a:gd name="connsiteX109" fmla="*/ 717105 w 2497730"/>
              <a:gd name="connsiteY109" fmla="*/ 188416 h 446436"/>
              <a:gd name="connsiteX110" fmla="*/ 717105 w 2497730"/>
              <a:gd name="connsiteY110" fmla="*/ 258020 h 446436"/>
              <a:gd name="connsiteX111" fmla="*/ 647501 w 2497730"/>
              <a:gd name="connsiteY111" fmla="*/ 258020 h 446436"/>
              <a:gd name="connsiteX112" fmla="*/ 485626 w 2497730"/>
              <a:gd name="connsiteY112" fmla="*/ 188416 h 446436"/>
              <a:gd name="connsiteX113" fmla="*/ 555230 w 2497730"/>
              <a:gd name="connsiteY113" fmla="*/ 188416 h 446436"/>
              <a:gd name="connsiteX114" fmla="*/ 555230 w 2497730"/>
              <a:gd name="connsiteY114" fmla="*/ 258020 h 446436"/>
              <a:gd name="connsiteX115" fmla="*/ 485626 w 2497730"/>
              <a:gd name="connsiteY115" fmla="*/ 258020 h 446436"/>
              <a:gd name="connsiteX116" fmla="*/ 323750 w 2497730"/>
              <a:gd name="connsiteY116" fmla="*/ 188416 h 446436"/>
              <a:gd name="connsiteX117" fmla="*/ 393354 w 2497730"/>
              <a:gd name="connsiteY117" fmla="*/ 188416 h 446436"/>
              <a:gd name="connsiteX118" fmla="*/ 393354 w 2497730"/>
              <a:gd name="connsiteY118" fmla="*/ 258020 h 446436"/>
              <a:gd name="connsiteX119" fmla="*/ 323750 w 2497730"/>
              <a:gd name="connsiteY119" fmla="*/ 258020 h 446436"/>
              <a:gd name="connsiteX120" fmla="*/ 161875 w 2497730"/>
              <a:gd name="connsiteY120" fmla="*/ 188416 h 446436"/>
              <a:gd name="connsiteX121" fmla="*/ 231479 w 2497730"/>
              <a:gd name="connsiteY121" fmla="*/ 188416 h 446436"/>
              <a:gd name="connsiteX122" fmla="*/ 231479 w 2497730"/>
              <a:gd name="connsiteY122" fmla="*/ 258020 h 446436"/>
              <a:gd name="connsiteX123" fmla="*/ 161875 w 2497730"/>
              <a:gd name="connsiteY123" fmla="*/ 258020 h 446436"/>
              <a:gd name="connsiteX124" fmla="*/ 0 w 2497730"/>
              <a:gd name="connsiteY124" fmla="*/ 188416 h 446436"/>
              <a:gd name="connsiteX125" fmla="*/ 69604 w 2497730"/>
              <a:gd name="connsiteY125" fmla="*/ 188416 h 446436"/>
              <a:gd name="connsiteX126" fmla="*/ 69604 w 2497730"/>
              <a:gd name="connsiteY126" fmla="*/ 258020 h 446436"/>
              <a:gd name="connsiteX127" fmla="*/ 0 w 2497730"/>
              <a:gd name="connsiteY127" fmla="*/ 258020 h 446436"/>
              <a:gd name="connsiteX128" fmla="*/ 2428126 w 2497730"/>
              <a:gd name="connsiteY128" fmla="*/ 0 h 446436"/>
              <a:gd name="connsiteX129" fmla="*/ 2497730 w 2497730"/>
              <a:gd name="connsiteY129" fmla="*/ 0 h 446436"/>
              <a:gd name="connsiteX130" fmla="*/ 2497730 w 2497730"/>
              <a:gd name="connsiteY130" fmla="*/ 69604 h 446436"/>
              <a:gd name="connsiteX131" fmla="*/ 2428126 w 2497730"/>
              <a:gd name="connsiteY131" fmla="*/ 69604 h 446436"/>
              <a:gd name="connsiteX132" fmla="*/ 2266252 w 2497730"/>
              <a:gd name="connsiteY132" fmla="*/ 0 h 446436"/>
              <a:gd name="connsiteX133" fmla="*/ 2335856 w 2497730"/>
              <a:gd name="connsiteY133" fmla="*/ 0 h 446436"/>
              <a:gd name="connsiteX134" fmla="*/ 2335856 w 2497730"/>
              <a:gd name="connsiteY134" fmla="*/ 69604 h 446436"/>
              <a:gd name="connsiteX135" fmla="*/ 2266252 w 2497730"/>
              <a:gd name="connsiteY135" fmla="*/ 69604 h 446436"/>
              <a:gd name="connsiteX136" fmla="*/ 2104377 w 2497730"/>
              <a:gd name="connsiteY136" fmla="*/ 0 h 446436"/>
              <a:gd name="connsiteX137" fmla="*/ 2173981 w 2497730"/>
              <a:gd name="connsiteY137" fmla="*/ 0 h 446436"/>
              <a:gd name="connsiteX138" fmla="*/ 2173981 w 2497730"/>
              <a:gd name="connsiteY138" fmla="*/ 69604 h 446436"/>
              <a:gd name="connsiteX139" fmla="*/ 2104377 w 2497730"/>
              <a:gd name="connsiteY139" fmla="*/ 69604 h 446436"/>
              <a:gd name="connsiteX140" fmla="*/ 1942502 w 2497730"/>
              <a:gd name="connsiteY140" fmla="*/ 0 h 446436"/>
              <a:gd name="connsiteX141" fmla="*/ 2012106 w 2497730"/>
              <a:gd name="connsiteY141" fmla="*/ 0 h 446436"/>
              <a:gd name="connsiteX142" fmla="*/ 2012106 w 2497730"/>
              <a:gd name="connsiteY142" fmla="*/ 69604 h 446436"/>
              <a:gd name="connsiteX143" fmla="*/ 1942502 w 2497730"/>
              <a:gd name="connsiteY143" fmla="*/ 69604 h 446436"/>
              <a:gd name="connsiteX144" fmla="*/ 1780627 w 2497730"/>
              <a:gd name="connsiteY144" fmla="*/ 0 h 446436"/>
              <a:gd name="connsiteX145" fmla="*/ 1850231 w 2497730"/>
              <a:gd name="connsiteY145" fmla="*/ 0 h 446436"/>
              <a:gd name="connsiteX146" fmla="*/ 1850231 w 2497730"/>
              <a:gd name="connsiteY146" fmla="*/ 69604 h 446436"/>
              <a:gd name="connsiteX147" fmla="*/ 1780627 w 2497730"/>
              <a:gd name="connsiteY147" fmla="*/ 69604 h 446436"/>
              <a:gd name="connsiteX148" fmla="*/ 1618752 w 2497730"/>
              <a:gd name="connsiteY148" fmla="*/ 0 h 446436"/>
              <a:gd name="connsiteX149" fmla="*/ 1688356 w 2497730"/>
              <a:gd name="connsiteY149" fmla="*/ 0 h 446436"/>
              <a:gd name="connsiteX150" fmla="*/ 1688356 w 2497730"/>
              <a:gd name="connsiteY150" fmla="*/ 69604 h 446436"/>
              <a:gd name="connsiteX151" fmla="*/ 1618752 w 2497730"/>
              <a:gd name="connsiteY151" fmla="*/ 69604 h 446436"/>
              <a:gd name="connsiteX152" fmla="*/ 1456877 w 2497730"/>
              <a:gd name="connsiteY152" fmla="*/ 0 h 446436"/>
              <a:gd name="connsiteX153" fmla="*/ 1526481 w 2497730"/>
              <a:gd name="connsiteY153" fmla="*/ 0 h 446436"/>
              <a:gd name="connsiteX154" fmla="*/ 1526481 w 2497730"/>
              <a:gd name="connsiteY154" fmla="*/ 69604 h 446436"/>
              <a:gd name="connsiteX155" fmla="*/ 1456877 w 2497730"/>
              <a:gd name="connsiteY155" fmla="*/ 69604 h 446436"/>
              <a:gd name="connsiteX156" fmla="*/ 1295001 w 2497730"/>
              <a:gd name="connsiteY156" fmla="*/ 0 h 446436"/>
              <a:gd name="connsiteX157" fmla="*/ 1364605 w 2497730"/>
              <a:gd name="connsiteY157" fmla="*/ 0 h 446436"/>
              <a:gd name="connsiteX158" fmla="*/ 1364605 w 2497730"/>
              <a:gd name="connsiteY158" fmla="*/ 69604 h 446436"/>
              <a:gd name="connsiteX159" fmla="*/ 1295001 w 2497730"/>
              <a:gd name="connsiteY159" fmla="*/ 69604 h 446436"/>
              <a:gd name="connsiteX160" fmla="*/ 1133126 w 2497730"/>
              <a:gd name="connsiteY160" fmla="*/ 0 h 446436"/>
              <a:gd name="connsiteX161" fmla="*/ 1202730 w 2497730"/>
              <a:gd name="connsiteY161" fmla="*/ 0 h 446436"/>
              <a:gd name="connsiteX162" fmla="*/ 1202730 w 2497730"/>
              <a:gd name="connsiteY162" fmla="*/ 69604 h 446436"/>
              <a:gd name="connsiteX163" fmla="*/ 1133126 w 2497730"/>
              <a:gd name="connsiteY163" fmla="*/ 69604 h 446436"/>
              <a:gd name="connsiteX164" fmla="*/ 971251 w 2497730"/>
              <a:gd name="connsiteY164" fmla="*/ 0 h 446436"/>
              <a:gd name="connsiteX165" fmla="*/ 1040855 w 2497730"/>
              <a:gd name="connsiteY165" fmla="*/ 0 h 446436"/>
              <a:gd name="connsiteX166" fmla="*/ 1040855 w 2497730"/>
              <a:gd name="connsiteY166" fmla="*/ 69604 h 446436"/>
              <a:gd name="connsiteX167" fmla="*/ 971251 w 2497730"/>
              <a:gd name="connsiteY167" fmla="*/ 69604 h 446436"/>
              <a:gd name="connsiteX168" fmla="*/ 809376 w 2497730"/>
              <a:gd name="connsiteY168" fmla="*/ 0 h 446436"/>
              <a:gd name="connsiteX169" fmla="*/ 878980 w 2497730"/>
              <a:gd name="connsiteY169" fmla="*/ 0 h 446436"/>
              <a:gd name="connsiteX170" fmla="*/ 878980 w 2497730"/>
              <a:gd name="connsiteY170" fmla="*/ 69604 h 446436"/>
              <a:gd name="connsiteX171" fmla="*/ 809376 w 2497730"/>
              <a:gd name="connsiteY171" fmla="*/ 69604 h 446436"/>
              <a:gd name="connsiteX172" fmla="*/ 647501 w 2497730"/>
              <a:gd name="connsiteY172" fmla="*/ 0 h 446436"/>
              <a:gd name="connsiteX173" fmla="*/ 717105 w 2497730"/>
              <a:gd name="connsiteY173" fmla="*/ 0 h 446436"/>
              <a:gd name="connsiteX174" fmla="*/ 717105 w 2497730"/>
              <a:gd name="connsiteY174" fmla="*/ 69604 h 446436"/>
              <a:gd name="connsiteX175" fmla="*/ 647501 w 2497730"/>
              <a:gd name="connsiteY175" fmla="*/ 69604 h 446436"/>
              <a:gd name="connsiteX176" fmla="*/ 485626 w 2497730"/>
              <a:gd name="connsiteY176" fmla="*/ 0 h 446436"/>
              <a:gd name="connsiteX177" fmla="*/ 555230 w 2497730"/>
              <a:gd name="connsiteY177" fmla="*/ 0 h 446436"/>
              <a:gd name="connsiteX178" fmla="*/ 555230 w 2497730"/>
              <a:gd name="connsiteY178" fmla="*/ 69604 h 446436"/>
              <a:gd name="connsiteX179" fmla="*/ 485626 w 2497730"/>
              <a:gd name="connsiteY179" fmla="*/ 69604 h 446436"/>
              <a:gd name="connsiteX180" fmla="*/ 323750 w 2497730"/>
              <a:gd name="connsiteY180" fmla="*/ 0 h 446436"/>
              <a:gd name="connsiteX181" fmla="*/ 393354 w 2497730"/>
              <a:gd name="connsiteY181" fmla="*/ 0 h 446436"/>
              <a:gd name="connsiteX182" fmla="*/ 393354 w 2497730"/>
              <a:gd name="connsiteY182" fmla="*/ 69604 h 446436"/>
              <a:gd name="connsiteX183" fmla="*/ 323750 w 2497730"/>
              <a:gd name="connsiteY183" fmla="*/ 69604 h 446436"/>
              <a:gd name="connsiteX184" fmla="*/ 161875 w 2497730"/>
              <a:gd name="connsiteY184" fmla="*/ 0 h 446436"/>
              <a:gd name="connsiteX185" fmla="*/ 231479 w 2497730"/>
              <a:gd name="connsiteY185" fmla="*/ 0 h 446436"/>
              <a:gd name="connsiteX186" fmla="*/ 231479 w 2497730"/>
              <a:gd name="connsiteY186" fmla="*/ 69604 h 446436"/>
              <a:gd name="connsiteX187" fmla="*/ 161875 w 2497730"/>
              <a:gd name="connsiteY187" fmla="*/ 69604 h 446436"/>
              <a:gd name="connsiteX188" fmla="*/ 0 w 2497730"/>
              <a:gd name="connsiteY188" fmla="*/ 0 h 446436"/>
              <a:gd name="connsiteX189" fmla="*/ 69604 w 2497730"/>
              <a:gd name="connsiteY189" fmla="*/ 0 h 446436"/>
              <a:gd name="connsiteX190" fmla="*/ 69604 w 2497730"/>
              <a:gd name="connsiteY190" fmla="*/ 69604 h 446436"/>
              <a:gd name="connsiteX191" fmla="*/ 0 w 2497730"/>
              <a:gd name="connsiteY191" fmla="*/ 69604 h 446436"/>
            </a:gdLst>
            <a:ahLst/>
            <a:cxnLst/>
            <a:rect l="l" t="t" r="r" b="b"/>
            <a:pathLst>
              <a:path w="2497730" h="446436">
                <a:moveTo>
                  <a:pt x="2428126" y="376832"/>
                </a:moveTo>
                <a:lnTo>
                  <a:pt x="2497730" y="376832"/>
                </a:lnTo>
                <a:lnTo>
                  <a:pt x="2497730" y="446436"/>
                </a:lnTo>
                <a:lnTo>
                  <a:pt x="2428126" y="446436"/>
                </a:lnTo>
                <a:close/>
                <a:moveTo>
                  <a:pt x="2266252" y="376832"/>
                </a:moveTo>
                <a:lnTo>
                  <a:pt x="2335856" y="376832"/>
                </a:lnTo>
                <a:lnTo>
                  <a:pt x="2335856" y="446436"/>
                </a:lnTo>
                <a:lnTo>
                  <a:pt x="2266252" y="446436"/>
                </a:lnTo>
                <a:close/>
                <a:moveTo>
                  <a:pt x="2104377" y="376832"/>
                </a:moveTo>
                <a:lnTo>
                  <a:pt x="2173981" y="376832"/>
                </a:lnTo>
                <a:lnTo>
                  <a:pt x="2173981" y="446436"/>
                </a:lnTo>
                <a:lnTo>
                  <a:pt x="2104377" y="446436"/>
                </a:lnTo>
                <a:close/>
                <a:moveTo>
                  <a:pt x="1942502" y="376832"/>
                </a:moveTo>
                <a:lnTo>
                  <a:pt x="2012106" y="376832"/>
                </a:lnTo>
                <a:lnTo>
                  <a:pt x="2012106" y="446436"/>
                </a:lnTo>
                <a:lnTo>
                  <a:pt x="1942502" y="446436"/>
                </a:lnTo>
                <a:close/>
                <a:moveTo>
                  <a:pt x="1780627" y="376832"/>
                </a:moveTo>
                <a:lnTo>
                  <a:pt x="1850231" y="376832"/>
                </a:lnTo>
                <a:lnTo>
                  <a:pt x="1850231" y="446436"/>
                </a:lnTo>
                <a:lnTo>
                  <a:pt x="1780627" y="446436"/>
                </a:lnTo>
                <a:close/>
                <a:moveTo>
                  <a:pt x="1618752" y="376832"/>
                </a:moveTo>
                <a:lnTo>
                  <a:pt x="1688356" y="376832"/>
                </a:lnTo>
                <a:lnTo>
                  <a:pt x="1688356" y="446436"/>
                </a:lnTo>
                <a:lnTo>
                  <a:pt x="1618752" y="446436"/>
                </a:lnTo>
                <a:close/>
                <a:moveTo>
                  <a:pt x="1456877" y="376832"/>
                </a:moveTo>
                <a:lnTo>
                  <a:pt x="1526481" y="376832"/>
                </a:lnTo>
                <a:lnTo>
                  <a:pt x="1526481" y="446436"/>
                </a:lnTo>
                <a:lnTo>
                  <a:pt x="1456877" y="446436"/>
                </a:lnTo>
                <a:close/>
                <a:moveTo>
                  <a:pt x="1295001" y="376832"/>
                </a:moveTo>
                <a:lnTo>
                  <a:pt x="1364605" y="376832"/>
                </a:lnTo>
                <a:lnTo>
                  <a:pt x="1364605" y="446436"/>
                </a:lnTo>
                <a:lnTo>
                  <a:pt x="1295001" y="446436"/>
                </a:lnTo>
                <a:close/>
                <a:moveTo>
                  <a:pt x="1133126" y="376832"/>
                </a:moveTo>
                <a:lnTo>
                  <a:pt x="1202730" y="376832"/>
                </a:lnTo>
                <a:lnTo>
                  <a:pt x="1202730" y="446436"/>
                </a:lnTo>
                <a:lnTo>
                  <a:pt x="1133126" y="446436"/>
                </a:lnTo>
                <a:close/>
                <a:moveTo>
                  <a:pt x="971251" y="376832"/>
                </a:moveTo>
                <a:lnTo>
                  <a:pt x="1040855" y="376832"/>
                </a:lnTo>
                <a:lnTo>
                  <a:pt x="1040855" y="446436"/>
                </a:lnTo>
                <a:lnTo>
                  <a:pt x="971251" y="446436"/>
                </a:lnTo>
                <a:close/>
                <a:moveTo>
                  <a:pt x="809376" y="376832"/>
                </a:moveTo>
                <a:lnTo>
                  <a:pt x="878980" y="376832"/>
                </a:lnTo>
                <a:lnTo>
                  <a:pt x="878980" y="446436"/>
                </a:lnTo>
                <a:lnTo>
                  <a:pt x="809376" y="446436"/>
                </a:lnTo>
                <a:close/>
                <a:moveTo>
                  <a:pt x="647501" y="376832"/>
                </a:moveTo>
                <a:lnTo>
                  <a:pt x="717105" y="376832"/>
                </a:lnTo>
                <a:lnTo>
                  <a:pt x="717105" y="446436"/>
                </a:lnTo>
                <a:lnTo>
                  <a:pt x="647501" y="446436"/>
                </a:lnTo>
                <a:close/>
                <a:moveTo>
                  <a:pt x="485626" y="376832"/>
                </a:moveTo>
                <a:lnTo>
                  <a:pt x="555230" y="376832"/>
                </a:lnTo>
                <a:lnTo>
                  <a:pt x="555230" y="446436"/>
                </a:lnTo>
                <a:lnTo>
                  <a:pt x="485626" y="446436"/>
                </a:lnTo>
                <a:close/>
                <a:moveTo>
                  <a:pt x="323750" y="376832"/>
                </a:moveTo>
                <a:lnTo>
                  <a:pt x="393354" y="376832"/>
                </a:lnTo>
                <a:lnTo>
                  <a:pt x="393354" y="446436"/>
                </a:lnTo>
                <a:lnTo>
                  <a:pt x="323750" y="446436"/>
                </a:lnTo>
                <a:close/>
                <a:moveTo>
                  <a:pt x="161875" y="376832"/>
                </a:moveTo>
                <a:lnTo>
                  <a:pt x="231479" y="376832"/>
                </a:lnTo>
                <a:lnTo>
                  <a:pt x="231479" y="446436"/>
                </a:lnTo>
                <a:lnTo>
                  <a:pt x="161875" y="446436"/>
                </a:lnTo>
                <a:close/>
                <a:moveTo>
                  <a:pt x="0" y="376832"/>
                </a:moveTo>
                <a:lnTo>
                  <a:pt x="69604" y="376832"/>
                </a:lnTo>
                <a:lnTo>
                  <a:pt x="69604" y="446436"/>
                </a:lnTo>
                <a:lnTo>
                  <a:pt x="0" y="446436"/>
                </a:lnTo>
                <a:close/>
                <a:moveTo>
                  <a:pt x="2428126" y="188416"/>
                </a:moveTo>
                <a:lnTo>
                  <a:pt x="2497730" y="188416"/>
                </a:lnTo>
                <a:lnTo>
                  <a:pt x="2497730" y="258020"/>
                </a:lnTo>
                <a:lnTo>
                  <a:pt x="2428126" y="258020"/>
                </a:lnTo>
                <a:close/>
                <a:moveTo>
                  <a:pt x="2266252" y="188416"/>
                </a:moveTo>
                <a:lnTo>
                  <a:pt x="2335856" y="188416"/>
                </a:lnTo>
                <a:lnTo>
                  <a:pt x="2335856" y="258020"/>
                </a:lnTo>
                <a:lnTo>
                  <a:pt x="2266252" y="258020"/>
                </a:lnTo>
                <a:close/>
                <a:moveTo>
                  <a:pt x="2104377" y="188416"/>
                </a:moveTo>
                <a:lnTo>
                  <a:pt x="2173981" y="188416"/>
                </a:lnTo>
                <a:lnTo>
                  <a:pt x="2173981" y="258020"/>
                </a:lnTo>
                <a:lnTo>
                  <a:pt x="2104377" y="258020"/>
                </a:lnTo>
                <a:close/>
                <a:moveTo>
                  <a:pt x="1942502" y="188416"/>
                </a:moveTo>
                <a:lnTo>
                  <a:pt x="2012106" y="188416"/>
                </a:lnTo>
                <a:lnTo>
                  <a:pt x="2012106" y="258020"/>
                </a:lnTo>
                <a:lnTo>
                  <a:pt x="1942502" y="258020"/>
                </a:lnTo>
                <a:close/>
                <a:moveTo>
                  <a:pt x="1780627" y="188416"/>
                </a:moveTo>
                <a:lnTo>
                  <a:pt x="1850231" y="188416"/>
                </a:lnTo>
                <a:lnTo>
                  <a:pt x="1850231" y="258020"/>
                </a:lnTo>
                <a:lnTo>
                  <a:pt x="1780627" y="258020"/>
                </a:lnTo>
                <a:close/>
                <a:moveTo>
                  <a:pt x="1618752" y="188416"/>
                </a:moveTo>
                <a:lnTo>
                  <a:pt x="1688356" y="188416"/>
                </a:lnTo>
                <a:lnTo>
                  <a:pt x="1688356" y="258020"/>
                </a:lnTo>
                <a:lnTo>
                  <a:pt x="1618752" y="258020"/>
                </a:lnTo>
                <a:close/>
                <a:moveTo>
                  <a:pt x="1456877" y="188416"/>
                </a:moveTo>
                <a:lnTo>
                  <a:pt x="1526481" y="188416"/>
                </a:lnTo>
                <a:lnTo>
                  <a:pt x="1526481" y="258020"/>
                </a:lnTo>
                <a:lnTo>
                  <a:pt x="1456877" y="258020"/>
                </a:lnTo>
                <a:close/>
                <a:moveTo>
                  <a:pt x="1295001" y="188416"/>
                </a:moveTo>
                <a:lnTo>
                  <a:pt x="1364605" y="188416"/>
                </a:lnTo>
                <a:lnTo>
                  <a:pt x="1364605" y="258020"/>
                </a:lnTo>
                <a:lnTo>
                  <a:pt x="1295001" y="258020"/>
                </a:lnTo>
                <a:close/>
                <a:moveTo>
                  <a:pt x="1133126" y="188416"/>
                </a:moveTo>
                <a:lnTo>
                  <a:pt x="1202730" y="188416"/>
                </a:lnTo>
                <a:lnTo>
                  <a:pt x="1202730" y="258020"/>
                </a:lnTo>
                <a:lnTo>
                  <a:pt x="1133126" y="258020"/>
                </a:lnTo>
                <a:close/>
                <a:moveTo>
                  <a:pt x="971251" y="188416"/>
                </a:moveTo>
                <a:lnTo>
                  <a:pt x="1040855" y="188416"/>
                </a:lnTo>
                <a:lnTo>
                  <a:pt x="1040855" y="258020"/>
                </a:lnTo>
                <a:lnTo>
                  <a:pt x="971251" y="258020"/>
                </a:lnTo>
                <a:close/>
                <a:moveTo>
                  <a:pt x="809376" y="188416"/>
                </a:moveTo>
                <a:lnTo>
                  <a:pt x="878980" y="188416"/>
                </a:lnTo>
                <a:lnTo>
                  <a:pt x="878980" y="258020"/>
                </a:lnTo>
                <a:lnTo>
                  <a:pt x="809376" y="258020"/>
                </a:lnTo>
                <a:close/>
                <a:moveTo>
                  <a:pt x="647501" y="188416"/>
                </a:moveTo>
                <a:lnTo>
                  <a:pt x="717105" y="188416"/>
                </a:lnTo>
                <a:lnTo>
                  <a:pt x="717105" y="258020"/>
                </a:lnTo>
                <a:lnTo>
                  <a:pt x="647501" y="258020"/>
                </a:lnTo>
                <a:close/>
                <a:moveTo>
                  <a:pt x="485626" y="188416"/>
                </a:moveTo>
                <a:lnTo>
                  <a:pt x="555230" y="188416"/>
                </a:lnTo>
                <a:lnTo>
                  <a:pt x="555230" y="258020"/>
                </a:lnTo>
                <a:lnTo>
                  <a:pt x="485626" y="258020"/>
                </a:lnTo>
                <a:close/>
                <a:moveTo>
                  <a:pt x="323750" y="188416"/>
                </a:moveTo>
                <a:lnTo>
                  <a:pt x="393354" y="188416"/>
                </a:lnTo>
                <a:lnTo>
                  <a:pt x="393354" y="258020"/>
                </a:lnTo>
                <a:lnTo>
                  <a:pt x="323750" y="258020"/>
                </a:lnTo>
                <a:close/>
                <a:moveTo>
                  <a:pt x="161875" y="188416"/>
                </a:moveTo>
                <a:lnTo>
                  <a:pt x="231479" y="188416"/>
                </a:lnTo>
                <a:lnTo>
                  <a:pt x="231479" y="258020"/>
                </a:lnTo>
                <a:lnTo>
                  <a:pt x="161875" y="258020"/>
                </a:lnTo>
                <a:close/>
                <a:moveTo>
                  <a:pt x="0" y="188416"/>
                </a:moveTo>
                <a:lnTo>
                  <a:pt x="69604" y="188416"/>
                </a:lnTo>
                <a:lnTo>
                  <a:pt x="69604" y="258020"/>
                </a:lnTo>
                <a:lnTo>
                  <a:pt x="0" y="258020"/>
                </a:lnTo>
                <a:close/>
                <a:moveTo>
                  <a:pt x="2428126" y="0"/>
                </a:moveTo>
                <a:lnTo>
                  <a:pt x="2497730" y="0"/>
                </a:lnTo>
                <a:lnTo>
                  <a:pt x="2497730" y="69604"/>
                </a:lnTo>
                <a:lnTo>
                  <a:pt x="2428126" y="69604"/>
                </a:lnTo>
                <a:close/>
                <a:moveTo>
                  <a:pt x="2266252" y="0"/>
                </a:moveTo>
                <a:lnTo>
                  <a:pt x="2335856" y="0"/>
                </a:lnTo>
                <a:lnTo>
                  <a:pt x="2335856" y="69604"/>
                </a:lnTo>
                <a:lnTo>
                  <a:pt x="2266252" y="69604"/>
                </a:lnTo>
                <a:close/>
                <a:moveTo>
                  <a:pt x="2104377" y="0"/>
                </a:moveTo>
                <a:lnTo>
                  <a:pt x="2173981" y="0"/>
                </a:lnTo>
                <a:lnTo>
                  <a:pt x="2173981" y="69604"/>
                </a:lnTo>
                <a:lnTo>
                  <a:pt x="2104377" y="69604"/>
                </a:lnTo>
                <a:close/>
                <a:moveTo>
                  <a:pt x="1942502" y="0"/>
                </a:moveTo>
                <a:lnTo>
                  <a:pt x="2012106" y="0"/>
                </a:lnTo>
                <a:lnTo>
                  <a:pt x="2012106" y="69604"/>
                </a:lnTo>
                <a:lnTo>
                  <a:pt x="1942502" y="69604"/>
                </a:lnTo>
                <a:close/>
                <a:moveTo>
                  <a:pt x="1780627" y="0"/>
                </a:moveTo>
                <a:lnTo>
                  <a:pt x="1850231" y="0"/>
                </a:lnTo>
                <a:lnTo>
                  <a:pt x="1850231" y="69604"/>
                </a:lnTo>
                <a:lnTo>
                  <a:pt x="1780627" y="69604"/>
                </a:lnTo>
                <a:close/>
                <a:moveTo>
                  <a:pt x="1618752" y="0"/>
                </a:moveTo>
                <a:lnTo>
                  <a:pt x="1688356" y="0"/>
                </a:lnTo>
                <a:lnTo>
                  <a:pt x="1688356" y="69604"/>
                </a:lnTo>
                <a:lnTo>
                  <a:pt x="1618752" y="69604"/>
                </a:lnTo>
                <a:close/>
                <a:moveTo>
                  <a:pt x="1456877" y="0"/>
                </a:moveTo>
                <a:lnTo>
                  <a:pt x="1526481" y="0"/>
                </a:lnTo>
                <a:lnTo>
                  <a:pt x="1526481" y="69604"/>
                </a:lnTo>
                <a:lnTo>
                  <a:pt x="1456877" y="69604"/>
                </a:lnTo>
                <a:close/>
                <a:moveTo>
                  <a:pt x="1295001" y="0"/>
                </a:moveTo>
                <a:lnTo>
                  <a:pt x="1364605" y="0"/>
                </a:lnTo>
                <a:lnTo>
                  <a:pt x="1364605" y="69604"/>
                </a:lnTo>
                <a:lnTo>
                  <a:pt x="1295001" y="69604"/>
                </a:lnTo>
                <a:close/>
                <a:moveTo>
                  <a:pt x="1133126" y="0"/>
                </a:moveTo>
                <a:lnTo>
                  <a:pt x="1202730" y="0"/>
                </a:lnTo>
                <a:lnTo>
                  <a:pt x="1202730" y="69604"/>
                </a:lnTo>
                <a:lnTo>
                  <a:pt x="1133126" y="69604"/>
                </a:lnTo>
                <a:close/>
                <a:moveTo>
                  <a:pt x="971251" y="0"/>
                </a:moveTo>
                <a:lnTo>
                  <a:pt x="1040855" y="0"/>
                </a:lnTo>
                <a:lnTo>
                  <a:pt x="1040855" y="69604"/>
                </a:lnTo>
                <a:lnTo>
                  <a:pt x="971251" y="69604"/>
                </a:lnTo>
                <a:close/>
                <a:moveTo>
                  <a:pt x="809376" y="0"/>
                </a:moveTo>
                <a:lnTo>
                  <a:pt x="878980" y="0"/>
                </a:lnTo>
                <a:lnTo>
                  <a:pt x="878980" y="69604"/>
                </a:lnTo>
                <a:lnTo>
                  <a:pt x="809376" y="69604"/>
                </a:lnTo>
                <a:close/>
                <a:moveTo>
                  <a:pt x="647501" y="0"/>
                </a:moveTo>
                <a:lnTo>
                  <a:pt x="717105" y="0"/>
                </a:lnTo>
                <a:lnTo>
                  <a:pt x="717105" y="69604"/>
                </a:lnTo>
                <a:lnTo>
                  <a:pt x="647501" y="69604"/>
                </a:lnTo>
                <a:close/>
                <a:moveTo>
                  <a:pt x="485626" y="0"/>
                </a:moveTo>
                <a:lnTo>
                  <a:pt x="555230" y="0"/>
                </a:lnTo>
                <a:lnTo>
                  <a:pt x="555230" y="69604"/>
                </a:lnTo>
                <a:lnTo>
                  <a:pt x="485626" y="69604"/>
                </a:lnTo>
                <a:close/>
                <a:moveTo>
                  <a:pt x="323750" y="0"/>
                </a:moveTo>
                <a:lnTo>
                  <a:pt x="393354" y="0"/>
                </a:lnTo>
                <a:lnTo>
                  <a:pt x="393354" y="69604"/>
                </a:lnTo>
                <a:lnTo>
                  <a:pt x="323750" y="69604"/>
                </a:lnTo>
                <a:close/>
                <a:moveTo>
                  <a:pt x="161875" y="0"/>
                </a:moveTo>
                <a:lnTo>
                  <a:pt x="231479" y="0"/>
                </a:lnTo>
                <a:lnTo>
                  <a:pt x="231479" y="69604"/>
                </a:lnTo>
                <a:lnTo>
                  <a:pt x="161875" y="69604"/>
                </a:lnTo>
                <a:close/>
                <a:moveTo>
                  <a:pt x="0" y="0"/>
                </a:moveTo>
                <a:lnTo>
                  <a:pt x="69604" y="0"/>
                </a:lnTo>
                <a:lnTo>
                  <a:pt x="69604" y="69604"/>
                </a:lnTo>
                <a:lnTo>
                  <a:pt x="0" y="69604"/>
                </a:lnTo>
                <a:close/>
              </a:path>
            </a:pathLst>
          </a:custGeom>
          <a:gradFill>
            <a:gsLst>
              <a:gs pos="0">
                <a:schemeClr val="accent1"/>
              </a:gs>
              <a:gs pos="100000">
                <a:schemeClr val="accent2">
                  <a:lumMod val="20000"/>
                  <a:lumOff val="80000"/>
                </a:schemeClr>
              </a:gs>
            </a:gsLst>
            <a:lin ang="0" scaled="0"/>
          </a:gradFill>
          <a:ln w="12700" cap="sq">
            <a:noFill/>
            <a:miter/>
          </a:ln>
        </p:spPr>
        <p:txBody>
          <a:bodyPr vert="horz" wrap="square" lIns="91440" tIns="45720" rIns="91440" bIns="45720" rtlCol="0" anchor="ctr"/>
          <a:lstStyle/>
          <a:p>
            <a:pPr algn="ctr">
              <a:lnSpc>
                <a:spcPct val="100000"/>
              </a:lnSpc>
            </a:pPr>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6989772" y="2203635"/>
            <a:ext cx="4911942" cy="3617348"/>
          </a:xfrm>
          <a:prstGeom prst="rect">
            <a:avLst/>
          </a:prstGeom>
          <a:noFill/>
          <a:ln>
            <a:noFill/>
          </a:ln>
        </p:spPr>
        <p:txBody>
          <a:bodyPr vert="horz" wrap="square" lIns="0" tIns="0" rIns="0" bIns="0" rtlCol="0" anchor="t"/>
          <a:lstStyle/>
          <a:p>
            <a:pPr>
              <a:lnSpc>
                <a:spcPct val="150000"/>
              </a:lnSpc>
            </a:pP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1.GOG定价模式的占比从2005年的31%稳步上升至2021年的49%，</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这表明市场枢纽定价模式在全球天然气定价中逐渐占据主导地位，市场的市场化程度不断提高</a:t>
            </a: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nSpc>
                <a:spcPct val="150000"/>
              </a:lnSpc>
            </a:pP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2. OPE定价模式的占比则从24%下降至19%，</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反映出随着天然气市场的发展，油价挂钩定价模式的影响力逐渐减弱</a:t>
            </a: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endParaRPr kumimoji="1" lang="zh-CN" altLang="en-US" sz="5400" dirty="0"/>
          </a:p>
        </p:txBody>
      </p:sp>
      <p:sp>
        <p:nvSpPr>
          <p:cNvPr id="16"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定价机制演变</a:t>
            </a:r>
            <a:endParaRPr kumimoji="1" lang="zh-CN" altLang="en-US"/>
          </a:p>
        </p:txBody>
      </p:sp>
      <p:sp>
        <p:nvSpPr>
          <p:cNvPr id="17"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327659" y="818036"/>
            <a:ext cx="2797114" cy="786513"/>
          </a:xfrm>
          <a:prstGeom prst="rect">
            <a:avLst/>
          </a:prstGeom>
          <a:noFill/>
          <a:ln>
            <a:noFill/>
          </a:ln>
        </p:spPr>
        <p:txBody>
          <a:bodyPr vert="horz" wrap="square" lIns="0" tIns="0" rIns="0" bIns="0" rtlCol="0" anchor="b"/>
          <a:lstStyle/>
          <a:p>
            <a:pPr marL="457200" indent="-457200" algn="ctr">
              <a:lnSpc>
                <a:spcPct val="130000"/>
              </a:lnSpc>
              <a:buFont typeface="Wingdings" panose="05000000000000000000" pitchFamily="2" charset="2"/>
              <a:buChar char="l"/>
            </a:pPr>
            <a:r>
              <a:rPr kumimoji="1" lang="en-US" altLang="zh-CN" sz="28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趋势变化</a:t>
            </a:r>
            <a:endParaRPr kumimoji="1" lang="zh-CN" altLang="en-US" sz="3200" dirty="0"/>
          </a:p>
        </p:txBody>
      </p:sp>
      <p:pic>
        <p:nvPicPr>
          <p:cNvPr id="2" name="图片 1"/>
          <p:cNvPicPr>
            <a:picLocks noChangeAspect="1"/>
          </p:cNvPicPr>
          <p:nvPr/>
        </p:nvPicPr>
        <p:blipFill>
          <a:blip r:embed="rId1"/>
          <a:stretch>
            <a:fillRect/>
          </a:stretch>
        </p:blipFill>
        <p:spPr>
          <a:xfrm>
            <a:off x="-72179" y="1787249"/>
            <a:ext cx="7378208" cy="521137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txBox="1"/>
          <p:nvPr/>
        </p:nvSpPr>
        <p:spPr>
          <a:xfrm>
            <a:off x="1182981" y="970456"/>
            <a:ext cx="2590733" cy="454719"/>
          </a:xfrm>
          <a:prstGeom prst="rect">
            <a:avLst/>
          </a:prstGeom>
          <a:noFill/>
          <a:ln>
            <a:noFill/>
          </a:ln>
        </p:spPr>
        <p:txBody>
          <a:bodyPr vert="horz" wrap="square" lIns="0" tIns="0" rIns="0" bIns="0" rtlCol="0" anchor="b"/>
          <a:lstStyle/>
          <a:p>
            <a:pPr marL="457200" indent="-457200" algn="ctr">
              <a:lnSpc>
                <a:spcPct val="130000"/>
              </a:lnSpc>
              <a:buFont typeface="Wingdings" panose="05000000000000000000" pitchFamily="2" charset="2"/>
              <a:buChar char="l"/>
            </a:pPr>
            <a:r>
              <a:rPr kumimoji="1" lang="en-US" altLang="zh-CN" sz="28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价格对比</a:t>
            </a:r>
            <a:endParaRPr kumimoji="1" lang="zh-CN" altLang="en-US" sz="3200" dirty="0"/>
          </a:p>
        </p:txBody>
      </p:sp>
      <p:sp>
        <p:nvSpPr>
          <p:cNvPr id="16"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定价机制演变</a:t>
            </a:r>
            <a:endParaRPr kumimoji="1" lang="zh-CN" altLang="en-US"/>
          </a:p>
        </p:txBody>
      </p:sp>
      <p:sp>
        <p:nvSpPr>
          <p:cNvPr id="17"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9" name="图片 18"/>
          <p:cNvPicPr>
            <a:picLocks noChangeAspect="1"/>
          </p:cNvPicPr>
          <p:nvPr/>
        </p:nvPicPr>
        <p:blipFill rotWithShape="1">
          <a:blip r:embed="rId1"/>
          <a:srcRect b="57287"/>
          <a:stretch>
            <a:fillRect/>
          </a:stretch>
        </p:blipFill>
        <p:spPr>
          <a:xfrm>
            <a:off x="487372" y="1555109"/>
            <a:ext cx="7233429" cy="4599949"/>
          </a:xfrm>
          <a:prstGeom prst="rect">
            <a:avLst/>
          </a:prstGeom>
        </p:spPr>
      </p:pic>
      <p:sp>
        <p:nvSpPr>
          <p:cNvPr id="20" name="文本框 19"/>
          <p:cNvSpPr txBox="1"/>
          <p:nvPr/>
        </p:nvSpPr>
        <p:spPr>
          <a:xfrm>
            <a:off x="7939313" y="1808369"/>
            <a:ext cx="3933372" cy="4093428"/>
          </a:xfrm>
          <a:prstGeom prst="rect">
            <a:avLst/>
          </a:prstGeom>
          <a:noFill/>
        </p:spPr>
        <p:txBody>
          <a:bodyPr wrap="square">
            <a:spAutoFit/>
          </a:bodyPr>
          <a:lstStyle/>
          <a:p>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2005</a:t>
            </a:r>
            <a:r>
              <a:rPr kumimoji="1" lang="zh-CN" altLang="en-US"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年之后，北美、欧洲与亚洲的天然气价格差距逐渐扩大，尤其是亚洲地区各国的天然气价格确实存在明显的溢价特征。</a:t>
            </a:r>
            <a:endPar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endPar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endPar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endPar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r>
              <a:rPr kumimoji="1" lang="zh-CN" altLang="en-US" sz="2000" dirty="0">
                <a:ln w="12700">
                  <a:noFill/>
                </a:ln>
                <a:solidFill>
                  <a:srgbClr val="000000">
                    <a:alpha val="100000"/>
                  </a:srgbClr>
                </a:solidFill>
                <a:latin typeface="Source Han Sans CN Normal" panose="020B0400000000000000" charset="-122"/>
                <a:ea typeface="Source Han Sans CN Normal" panose="020B0400000000000000" charset="-122"/>
              </a:rPr>
              <a:t>完全市场化的北美天然气价格与国际原油价格逐渐脱钩，而仍然存在</a:t>
            </a: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rPr>
              <a:t>OPE</a:t>
            </a:r>
            <a:r>
              <a:rPr kumimoji="1" lang="zh-CN" altLang="en-US" sz="2000" dirty="0">
                <a:ln w="12700">
                  <a:noFill/>
                </a:ln>
                <a:solidFill>
                  <a:srgbClr val="000000">
                    <a:alpha val="100000"/>
                  </a:srgbClr>
                </a:solidFill>
                <a:latin typeface="Source Han Sans CN Normal" panose="020B0400000000000000" charset="-122"/>
                <a:ea typeface="Source Han Sans CN Normal" panose="020B0400000000000000" charset="-122"/>
              </a:rPr>
              <a:t>的欧洲与亚洲市场的天然气价格仍然受到国际油价波动的影响。</a:t>
            </a:r>
            <a:endPar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endParaRPr>
          </a:p>
          <a:p>
            <a:endParaRPr lang="zh-CN" alt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77569" y="1342671"/>
            <a:ext cx="10546774" cy="4667773"/>
          </a:xfrm>
          <a:prstGeom prst="parallelogram">
            <a:avLst>
              <a:gd name="adj" fmla="val 31258"/>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25993" y="1312113"/>
            <a:ext cx="1323473" cy="1391652"/>
          </a:xfrm>
          <a:prstGeom prst="parallelogram">
            <a:avLst>
              <a:gd name="adj" fmla="val 3409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359114" y="1743244"/>
            <a:ext cx="657230" cy="529390"/>
          </a:xfrm>
          <a:prstGeom prst="rect">
            <a:avLst/>
          </a:prstGeom>
          <a:noFill/>
          <a:ln>
            <a:noFill/>
          </a:ln>
        </p:spPr>
        <p:txBody>
          <a:bodyPr vert="horz" wrap="square" lIns="0" tIns="0" rIns="0" bIns="0" rtlCol="0" anchor="t"/>
          <a:lstStyle/>
          <a:p>
            <a:pPr algn="ctr">
              <a:lnSpc>
                <a:spcPct val="130000"/>
              </a:lnSpc>
            </a:pPr>
            <a:r>
              <a:rPr kumimoji="1" lang="en-US" altLang="zh-CN" sz="2800" dirty="0">
                <a:ln w="12700">
                  <a:noFill/>
                </a:ln>
                <a:solidFill>
                  <a:srgbClr val="FFFFFF">
                    <a:alpha val="100000"/>
                  </a:srgbClr>
                </a:solidFill>
                <a:latin typeface="OPPOSans B" panose="00020600040101010101" charset="-122"/>
                <a:ea typeface="OPPOSans B" panose="00020600040101010101" charset="-122"/>
                <a:cs typeface="OPPOSans B" panose="00020600040101010101" charset="-122"/>
              </a:rPr>
              <a:t>01</a:t>
            </a:r>
            <a:endParaRPr kumimoji="1" lang="zh-CN" altLang="en-US" dirty="0"/>
          </a:p>
        </p:txBody>
      </p:sp>
      <p:sp>
        <p:nvSpPr>
          <p:cNvPr id="6" name="标题 1"/>
          <p:cNvSpPr txBox="1"/>
          <p:nvPr/>
        </p:nvSpPr>
        <p:spPr>
          <a:xfrm>
            <a:off x="2349465" y="2154493"/>
            <a:ext cx="8081424" cy="3418190"/>
          </a:xfrm>
          <a:prstGeom prst="rect">
            <a:avLst/>
          </a:prstGeom>
          <a:noFill/>
          <a:ln>
            <a:noFill/>
          </a:ln>
        </p:spPr>
        <p:txBody>
          <a:bodyPr vert="horz" wrap="square" lIns="0" tIns="0" rIns="0" bIns="0" rtlCol="0" anchor="t"/>
          <a:lstStyle/>
          <a:p>
            <a:pPr algn="l">
              <a:lnSpc>
                <a:spcPct val="150000"/>
              </a:lnSpc>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资源禀赋：俄罗斯拥有全球第一的天然气储量，丰富的资源使其在全球天然气市场中占据重要地位</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2.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地缘政治：俄乌冲突导致俄罗斯对欧洲的天然气供应减少，引发欧洲天然气市场的供需失衡，推动气价上涨</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3.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经济增长：经济增长带动能源需求的增加，从而推动天然气需求上升</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4.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气候变化</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极端天气事件增多，影响天然气的生产和运输，同时改变能源需求结构，对天然气价格产生影响</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6000" dirty="0"/>
          </a:p>
        </p:txBody>
      </p:sp>
      <p:sp>
        <p:nvSpPr>
          <p:cNvPr id="8" name="标题 1"/>
          <p:cNvSpPr txBox="1"/>
          <p:nvPr/>
        </p:nvSpPr>
        <p:spPr>
          <a:xfrm>
            <a:off x="2642801" y="1409470"/>
            <a:ext cx="6731000" cy="504049"/>
          </a:xfrm>
          <a:prstGeom prst="rect">
            <a:avLst/>
          </a:prstGeom>
          <a:noFill/>
          <a:ln>
            <a:noFill/>
          </a:ln>
        </p:spPr>
        <p:txBody>
          <a:bodyPr vert="horz" wrap="square" lIns="0" tIns="0" rIns="0" bIns="0" rtlCol="0" anchor="t">
            <a:spAutoFit/>
          </a:bodyPr>
          <a:lstStyle/>
          <a:p>
            <a:pPr algn="l">
              <a:lnSpc>
                <a:spcPct val="130000"/>
              </a:lnSpc>
            </a:pPr>
            <a:r>
              <a:rPr kumimoji="1" lang="en-US" altLang="zh-CN" sz="28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供需因素</a:t>
            </a:r>
            <a:endParaRPr kumimoji="1" lang="zh-CN" altLang="en-US" sz="3200" dirty="0"/>
          </a:p>
        </p:txBody>
      </p:sp>
      <p:sp>
        <p:nvSpPr>
          <p:cNvPr id="2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影响因素</a:t>
            </a:r>
            <a:endParaRPr kumimoji="1" lang="zh-CN" altLang="en-US"/>
          </a:p>
        </p:txBody>
      </p:sp>
      <p:sp>
        <p:nvSpPr>
          <p:cNvPr id="2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77569" y="1342671"/>
            <a:ext cx="10546774" cy="4667773"/>
          </a:xfrm>
          <a:prstGeom prst="parallelogram">
            <a:avLst>
              <a:gd name="adj" fmla="val 31258"/>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25993" y="1312113"/>
            <a:ext cx="1323473" cy="1391652"/>
          </a:xfrm>
          <a:prstGeom prst="parallelogram">
            <a:avLst>
              <a:gd name="adj" fmla="val 3409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359114" y="1743244"/>
            <a:ext cx="657230" cy="529390"/>
          </a:xfrm>
          <a:prstGeom prst="rect">
            <a:avLst/>
          </a:prstGeom>
          <a:noFill/>
          <a:ln>
            <a:noFill/>
          </a:ln>
        </p:spPr>
        <p:txBody>
          <a:bodyPr vert="horz" wrap="square" lIns="0" tIns="0" rIns="0" bIns="0" rtlCol="0" anchor="t"/>
          <a:lstStyle/>
          <a:p>
            <a:pPr algn="ctr">
              <a:lnSpc>
                <a:spcPct val="130000"/>
              </a:lnSpc>
            </a:pPr>
            <a:r>
              <a:rPr kumimoji="1" lang="en-US" altLang="zh-CN" sz="2800" dirty="0">
                <a:ln w="12700">
                  <a:noFill/>
                </a:ln>
                <a:solidFill>
                  <a:srgbClr val="FFFFFF">
                    <a:alpha val="100000"/>
                  </a:srgbClr>
                </a:solidFill>
                <a:latin typeface="OPPOSans B" panose="00020600040101010101" charset="-122"/>
                <a:ea typeface="OPPOSans B" panose="00020600040101010101" charset="-122"/>
                <a:cs typeface="OPPOSans B" panose="00020600040101010101" charset="-122"/>
              </a:rPr>
              <a:t>02</a:t>
            </a:r>
            <a:endParaRPr kumimoji="1" lang="zh-CN" altLang="en-US" dirty="0"/>
          </a:p>
        </p:txBody>
      </p:sp>
      <p:sp>
        <p:nvSpPr>
          <p:cNvPr id="6" name="标题 1"/>
          <p:cNvSpPr txBox="1"/>
          <p:nvPr/>
        </p:nvSpPr>
        <p:spPr>
          <a:xfrm>
            <a:off x="2349465" y="2154493"/>
            <a:ext cx="8081424" cy="3418190"/>
          </a:xfrm>
          <a:prstGeom prst="rect">
            <a:avLst/>
          </a:prstGeom>
          <a:noFill/>
          <a:ln>
            <a:noFill/>
          </a:ln>
        </p:spPr>
        <p:txBody>
          <a:bodyPr vert="horz" wrap="square" lIns="0" tIns="0" rIns="0" bIns="0" rtlCol="0" anchor="t"/>
          <a:lstStyle/>
          <a:p>
            <a:pPr algn="l">
              <a:lnSpc>
                <a:spcPct val="150000"/>
              </a:lnSpc>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煤炭</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石油价格联动：作为天然气的替代能源</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煤炭和石油</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价格波动会影响天然气的市场需求和价格。当煤炭或石油价格下降时，部分用户可能会转向使用煤炭或石油，导致天然气需求减少，价格受到下行压力。
2. 可再生能源竞争：随着可再生能源技术的发展和成本的降低，太阳能、风能等可再生能源在能源市场中的份额逐渐增加，与天然气形成竞争关系，对天然气市场份额和价格产生一定的冲击。</a:t>
            </a:r>
            <a:endParaRPr kumimoji="1" lang="zh-CN" altLang="en-US" sz="5400" dirty="0"/>
          </a:p>
        </p:txBody>
      </p:sp>
      <p:sp>
        <p:nvSpPr>
          <p:cNvPr id="8" name="标题 1"/>
          <p:cNvSpPr txBox="1"/>
          <p:nvPr/>
        </p:nvSpPr>
        <p:spPr>
          <a:xfrm>
            <a:off x="2642801" y="1409470"/>
            <a:ext cx="6731000" cy="504049"/>
          </a:xfrm>
          <a:prstGeom prst="rect">
            <a:avLst/>
          </a:prstGeom>
          <a:noFill/>
          <a:ln>
            <a:noFill/>
          </a:ln>
        </p:spPr>
        <p:txBody>
          <a:bodyPr vert="horz" wrap="square" lIns="0" tIns="0" rIns="0" bIns="0" rtlCol="0" anchor="t">
            <a:spAutoFit/>
          </a:bodyPr>
          <a:lstStyle/>
          <a:p>
            <a:pPr algn="l">
              <a:lnSpc>
                <a:spcPct val="130000"/>
              </a:lnSpc>
            </a:pPr>
            <a:r>
              <a:rPr kumimoji="1" lang="zh-CN" altLang="en-US" sz="28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替代能源</a:t>
            </a:r>
            <a:endParaRPr kumimoji="1" lang="zh-CN" altLang="en-US" sz="3200" dirty="0"/>
          </a:p>
        </p:txBody>
      </p:sp>
      <p:sp>
        <p:nvSpPr>
          <p:cNvPr id="2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影响因素</a:t>
            </a:r>
            <a:endParaRPr kumimoji="1" lang="zh-CN" altLang="en-US"/>
          </a:p>
        </p:txBody>
      </p:sp>
      <p:sp>
        <p:nvSpPr>
          <p:cNvPr id="2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3" name="标题 1"/>
          <p:cNvSpPr txBox="1"/>
          <p:nvPr/>
        </p:nvSpPr>
        <p:spPr>
          <a:xfrm>
            <a:off x="977569" y="1342671"/>
            <a:ext cx="10546774" cy="4667773"/>
          </a:xfrm>
          <a:prstGeom prst="parallelogram">
            <a:avLst>
              <a:gd name="adj" fmla="val 31258"/>
            </a:avLst>
          </a:prstGeom>
          <a:solidFill>
            <a:schemeClr val="bg1"/>
          </a:solidFill>
          <a:ln w="12700" cap="sq">
            <a:solidFill>
              <a:schemeClr val="accent1"/>
            </a:solid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4" name="标题 1"/>
          <p:cNvSpPr txBox="1"/>
          <p:nvPr/>
        </p:nvSpPr>
        <p:spPr>
          <a:xfrm>
            <a:off x="1025993" y="1312113"/>
            <a:ext cx="1323473" cy="1391652"/>
          </a:xfrm>
          <a:prstGeom prst="parallelogram">
            <a:avLst>
              <a:gd name="adj" fmla="val 34091"/>
            </a:avLst>
          </a:prstGeom>
          <a:solidFill>
            <a:schemeClr val="accent1"/>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5" name="标题 1"/>
          <p:cNvSpPr txBox="1"/>
          <p:nvPr/>
        </p:nvSpPr>
        <p:spPr>
          <a:xfrm>
            <a:off x="1359114" y="1743244"/>
            <a:ext cx="657230" cy="529390"/>
          </a:xfrm>
          <a:prstGeom prst="rect">
            <a:avLst/>
          </a:prstGeom>
          <a:noFill/>
          <a:ln>
            <a:noFill/>
          </a:ln>
        </p:spPr>
        <p:txBody>
          <a:bodyPr vert="horz" wrap="square" lIns="0" tIns="0" rIns="0" bIns="0" rtlCol="0" anchor="t"/>
          <a:lstStyle/>
          <a:p>
            <a:pPr marL="0" marR="0" lvl="0" indent="0" algn="ctr" defTabSz="914400" rtl="0" eaLnBrk="1" fontAlgn="auto" latinLnBrk="0" hangingPunct="1">
              <a:lnSpc>
                <a:spcPct val="130000"/>
              </a:lnSpc>
              <a:spcBef>
                <a:spcPts val="0"/>
              </a:spcBef>
              <a:spcAft>
                <a:spcPts val="0"/>
              </a:spcAft>
              <a:buClrTx/>
              <a:buSzTx/>
              <a:buFontTx/>
              <a:buNone/>
              <a:defRPr/>
            </a:pPr>
            <a:r>
              <a:rPr kumimoji="1" lang="en-US" altLang="zh-CN" sz="2800" b="0" i="0" u="none" strike="noStrike" kern="1200" cap="none" spc="0" normalizeH="0" baseline="0" noProof="0" dirty="0">
                <a:ln w="12700">
                  <a:noFill/>
                </a:ln>
                <a:solidFill>
                  <a:srgbClr val="FFFFFF">
                    <a:alpha val="100000"/>
                  </a:srgbClr>
                </a:solidFill>
                <a:effectLst/>
                <a:uLnTx/>
                <a:uFillTx/>
                <a:latin typeface="OPPOSans B" panose="00020600040101010101" charset="-122"/>
                <a:ea typeface="OPPOSans B" panose="00020600040101010101" charset="-122"/>
                <a:cs typeface="OPPOSans B" panose="00020600040101010101" charset="-122"/>
              </a:rPr>
              <a:t>03</a:t>
            </a:r>
            <a:endParaRPr kumimoji="1" lang="zh-CN" altLang="en-US" sz="18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6" name="标题 1"/>
          <p:cNvSpPr txBox="1"/>
          <p:nvPr/>
        </p:nvSpPr>
        <p:spPr>
          <a:xfrm>
            <a:off x="2349465" y="2154493"/>
            <a:ext cx="8081424" cy="3418190"/>
          </a:xfrm>
          <a:prstGeom prst="rect">
            <a:avLst/>
          </a:prstGeom>
          <a:noFill/>
          <a:ln>
            <a:noFill/>
          </a:ln>
        </p:spPr>
        <p:txBody>
          <a:bodyPr vert="horz" wrap="square" lIns="0" tIns="0" rIns="0" bIns="0" rtlCol="0" anchor="t"/>
          <a:lstStyle/>
          <a:p>
            <a:pPr algn="l">
              <a:lnSpc>
                <a:spcPct val="150000"/>
              </a:lnSpc>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 衍生品交易：期货期权等衍生品交易为市场参与者提供了风险管理和投机的工具，其交易活动会影响市场对天然气价格的预期，进而影响天然气的现货价格。
2. 投资流动与宏观经济：宏观经济形势的变化会影响投资者对天然气行业的信心和投资决策，投资的流入或流出会影响天然气企业的发展和市场供应，从而对天然气价格产生影响。</a:t>
            </a:r>
            <a:endParaRPr kumimoji="1" lang="zh-CN" altLang="en-US" sz="5400" dirty="0"/>
          </a:p>
        </p:txBody>
      </p:sp>
      <p:sp>
        <p:nvSpPr>
          <p:cNvPr id="8" name="标题 1"/>
          <p:cNvSpPr txBox="1"/>
          <p:nvPr/>
        </p:nvSpPr>
        <p:spPr>
          <a:xfrm>
            <a:off x="2642801" y="1409470"/>
            <a:ext cx="6731000" cy="504049"/>
          </a:xfrm>
          <a:prstGeom prst="rect">
            <a:avLst/>
          </a:prstGeom>
          <a:noFill/>
          <a:ln>
            <a:noFill/>
          </a:ln>
        </p:spPr>
        <p:txBody>
          <a:bodyPr vert="horz" wrap="square" lIns="0" tIns="0" rIns="0" bIns="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1" lang="zh-CN" altLang="en-US" sz="2800" dirty="0">
                <a:ln w="12700">
                  <a:noFill/>
                </a:ln>
                <a:solidFill>
                  <a:srgbClr val="D30711">
                    <a:alpha val="100000"/>
                  </a:srgbClr>
                </a:solidFill>
                <a:latin typeface="Source Han Sans CN Bold Bold" panose="020B0800000000000000" charset="-122"/>
                <a:ea typeface="Source Han Sans CN Bold Bold" panose="020B0800000000000000" charset="-122"/>
              </a:rPr>
              <a:t>金融市场</a:t>
            </a:r>
            <a:endParaRPr kumimoji="1" lang="zh-CN" altLang="en-US" sz="3200" b="0" i="0" u="none" strike="noStrike" kern="1200" cap="none" spc="0" normalizeH="0" baseline="0" noProof="0" dirty="0">
              <a:ln>
                <a:noFill/>
              </a:ln>
              <a:solidFill>
                <a:srgbClr val="000000"/>
              </a:solidFill>
              <a:effectLst/>
              <a:uLnTx/>
              <a:uFillTx/>
              <a:latin typeface="等线" panose="02010600030101010101" charset="-122"/>
              <a:ea typeface="等线" panose="02010600030101010101" charset="-122"/>
              <a:cs typeface="+mn-cs"/>
            </a:endParaRPr>
          </a:p>
        </p:txBody>
      </p:sp>
      <p:sp>
        <p:nvSpPr>
          <p:cNvPr id="21" name="标题 1"/>
          <p:cNvSpPr txBox="1"/>
          <p:nvPr/>
        </p:nvSpPr>
        <p:spPr>
          <a:xfrm>
            <a:off x="810592" y="263750"/>
            <a:ext cx="10878487" cy="432000"/>
          </a:xfrm>
          <a:prstGeom prst="rect">
            <a:avLst/>
          </a:prstGeom>
          <a:noFill/>
          <a:ln>
            <a:noFill/>
          </a:ln>
        </p:spPr>
        <p:txBody>
          <a:bodyPr vert="horz" wrap="square" lIns="0" tIns="0" rIns="0" bIns="0" rtlCol="0" anchor="ctr"/>
          <a:lstStyle/>
          <a:p>
            <a:pPr marL="0" marR="0" lvl="0" indent="0" algn="l" defTabSz="914400" rtl="0" eaLnBrk="1" fontAlgn="auto" latinLnBrk="0" hangingPunct="1">
              <a:lnSpc>
                <a:spcPct val="120000"/>
              </a:lnSpc>
              <a:spcBef>
                <a:spcPts val="0"/>
              </a:spcBef>
              <a:spcAft>
                <a:spcPts val="0"/>
              </a:spcAft>
              <a:buClrTx/>
              <a:buSzTx/>
              <a:buFontTx/>
              <a:buNone/>
              <a:defRPr/>
            </a:pPr>
            <a:r>
              <a:rPr kumimoji="1" lang="en-US" altLang="zh-CN" sz="3200" b="0" i="0" u="none" strike="noStrike" kern="1200" cap="none" spc="0" normalizeH="0" baseline="0" noProof="0">
                <a:ln w="12700">
                  <a:noFill/>
                </a:ln>
                <a:solidFill>
                  <a:srgbClr val="000000">
                    <a:alpha val="100000"/>
                  </a:srgbClr>
                </a:solidFill>
                <a:effectLst/>
                <a:uLnTx/>
                <a:uFillTx/>
                <a:latin typeface="Source Han Sans CN Bold Bold" panose="020B0800000000000000" charset="-122"/>
                <a:ea typeface="Source Han Sans CN Bold Bold" panose="020B0800000000000000" charset="-122"/>
                <a:cs typeface="Source Han Sans CN Bold Bold" panose="020B0800000000000000" charset="-122"/>
              </a:rPr>
              <a:t>影响因素</a:t>
            </a: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2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
        <p:nvSpPr>
          <p:cNvPr id="2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1" lang="zh-CN" altLang="en-US" sz="1800" b="0" i="0" u="none" strike="noStrike" kern="1200" cap="none" spc="0" normalizeH="0" baseline="0" noProof="0">
              <a:ln>
                <a:noFill/>
              </a:ln>
              <a:solidFill>
                <a:srgbClr val="000000"/>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中国天然气市场</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05</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635337"/>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6769099"/>
            <a:ext cx="12192000" cy="88901"/>
          </a:xfrm>
          <a:prstGeom prst="rect">
            <a:avLst/>
          </a:prstGeom>
          <a:solidFill>
            <a:schemeClr val="accent1"/>
          </a:solidFill>
          <a:ln w="12700" cap="sq">
            <a:noFill/>
            <a:miter/>
          </a:ln>
          <a:effectLst>
            <a:outerShdw blurRad="317500" algn="ctr" rotWithShape="0">
              <a:schemeClr val="accent1">
                <a:alpha val="2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1104894" y="1086175"/>
            <a:ext cx="10018588" cy="5150682"/>
          </a:xfrm>
          <a:prstGeom prst="rect">
            <a:avLst/>
          </a:prstGeom>
          <a:solidFill>
            <a:schemeClr val="bg1"/>
          </a:solidFill>
          <a:ln w="12700" cap="sq">
            <a:noFill/>
            <a:miter/>
          </a:ln>
          <a:effectLst>
            <a:outerShdw blurRad="165100" dist="38100" dir="2700000" algn="tl" rotWithShape="0">
              <a:schemeClr val="accent1">
                <a:lumMod val="50000"/>
                <a:alpha val="1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695688" y="1067337"/>
            <a:ext cx="1103539" cy="255445"/>
          </a:xfrm>
          <a:prstGeom prst="rect">
            <a:avLst/>
          </a:prstGeom>
          <a:gradFill>
            <a:gsLst>
              <a:gs pos="0">
                <a:schemeClr val="accent1"/>
              </a:gs>
              <a:gs pos="100000">
                <a:schemeClr val="accent1">
                  <a:lumMod val="75000"/>
                </a:schemeClr>
              </a:gs>
            </a:gsLst>
            <a:lin ang="5400000" scaled="0"/>
          </a:gradFill>
          <a:ln w="12700" cap="flat">
            <a:noFill/>
            <a:miter/>
          </a:ln>
          <a:effectLst>
            <a:outerShdw blurRad="254000" dist="38100" dir="5400000" algn="t" rotWithShape="0">
              <a:schemeClr val="accent1">
                <a:lumMod val="50000"/>
                <a:alpha val="1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1522392" y="1419819"/>
            <a:ext cx="8573564" cy="332567"/>
          </a:xfrm>
          <a:prstGeom prst="rect">
            <a:avLst/>
          </a:prstGeom>
          <a:noFill/>
          <a:ln>
            <a:noFill/>
          </a:ln>
        </p:spPr>
        <p:txBody>
          <a:bodyPr vert="horz" wrap="square" lIns="0" tIns="0" rIns="0" bIns="0" rtlCol="0" anchor="t"/>
          <a:lstStyle/>
          <a:p>
            <a:pPr algn="l">
              <a:lnSpc>
                <a:spcPct val="100000"/>
              </a:lnSpc>
            </a:pPr>
            <a:r>
              <a:rPr kumimoji="1" lang="en-US" altLang="zh-CN" sz="2800" dirty="0" err="1">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四个阶段</a:t>
            </a:r>
            <a:endParaRPr kumimoji="1" lang="zh-CN" altLang="en-US" sz="3200" dirty="0"/>
          </a:p>
        </p:txBody>
      </p:sp>
      <p:sp>
        <p:nvSpPr>
          <p:cNvPr id="7" name="标题 1"/>
          <p:cNvSpPr txBox="1"/>
          <p:nvPr/>
        </p:nvSpPr>
        <p:spPr>
          <a:xfrm>
            <a:off x="1522392" y="2261660"/>
            <a:ext cx="9147215" cy="4321645"/>
          </a:xfrm>
          <a:prstGeom prst="rect">
            <a:avLst/>
          </a:prstGeom>
          <a:noFill/>
          <a:ln>
            <a:noFill/>
          </a:ln>
        </p:spPr>
        <p:txBody>
          <a:bodyPr vert="horz" wrap="square" lIns="0" tIns="0" rIns="0" bIns="0" rtlCol="0" anchor="t"/>
          <a:lstStyle/>
          <a:p>
            <a:pPr algn="l">
              <a:lnSpc>
                <a:spcPct val="150000"/>
              </a:lnSpc>
            </a:pPr>
            <a:r>
              <a:rPr kumimoji="1" lang="en-US" altLang="zh-CN" sz="2000" b="1"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1. 计划定价（1956 - 1981）：</a:t>
            </a:r>
            <a:r>
              <a:rPr kumimoji="1" lang="en-US" altLang="zh-CN" sz="2000" dirty="0" err="1">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由国家计划制定，主要考虑生产成本和社会需求，市场机制的作用较小</a:t>
            </a:r>
            <a:r>
              <a:rPr kumimoji="1" lang="en-US" altLang="zh-CN" sz="2000"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b="1"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2. 双轨制（1982 - 1993）：</a:t>
            </a:r>
            <a:r>
              <a:rPr kumimoji="1" lang="en-US" altLang="zh-CN" sz="2000" dirty="0" err="1">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分计划内价格和计划外价格。计划内价格由国家控制，保障民生和重点行业的需求；计划外价格</a:t>
            </a:r>
            <a:r>
              <a:rPr kumimoji="1" lang="zh-CN" altLang="en-US" sz="2000"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由</a:t>
            </a:r>
            <a:r>
              <a:rPr kumimoji="1" lang="en-US" altLang="zh-CN" sz="2000" dirty="0" err="1">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市场供求关系</a:t>
            </a:r>
            <a:r>
              <a:rPr kumimoji="1" lang="zh-CN" altLang="en-US" sz="2000"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决定</a:t>
            </a:r>
            <a:r>
              <a:rPr kumimoji="1" lang="en-US" altLang="zh-CN" sz="2000"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b="1"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3. 政府指导价（1993 - 2005）：</a:t>
            </a:r>
            <a:r>
              <a:rPr kumimoji="1" lang="en-US" altLang="zh-CN" sz="2000" dirty="0" err="1">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国家进行宏观调控，规定价格的上限和下限，企业在一定范围内可以自主定价</a:t>
            </a:r>
            <a:r>
              <a:rPr kumimoji="1" lang="en-US" altLang="zh-CN" sz="2000"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b="1"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4. 市场化改革（2005至今）：</a:t>
            </a:r>
            <a:r>
              <a:rPr kumimoji="1" lang="en-US" altLang="zh-CN" sz="2000" dirty="0" err="1">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加速市场化改革，政府逐步减少对价格的直接干预，促进市场竞争，提高资源配置效率</a:t>
            </a:r>
            <a:r>
              <a:rPr kumimoji="1" lang="en-US" altLang="zh-CN" sz="2000" dirty="0">
                <a:ln w="12700">
                  <a:noFill/>
                </a:ln>
                <a:solidFill>
                  <a:srgbClr val="0D0D0D">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2000" dirty="0"/>
          </a:p>
        </p:txBody>
      </p:sp>
      <p:sp>
        <p:nvSpPr>
          <p:cNvPr id="12"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改革历程</a:t>
            </a:r>
            <a:endParaRPr kumimoji="1" lang="zh-CN" altLang="en-US"/>
          </a:p>
        </p:txBody>
      </p:sp>
      <p:sp>
        <p:nvSpPr>
          <p:cNvPr id="13"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635337"/>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6769099"/>
            <a:ext cx="12192000" cy="88901"/>
          </a:xfrm>
          <a:prstGeom prst="rect">
            <a:avLst/>
          </a:prstGeom>
          <a:solidFill>
            <a:schemeClr val="accent1"/>
          </a:solidFill>
          <a:ln w="12700" cap="sq">
            <a:noFill/>
            <a:miter/>
          </a:ln>
          <a:effectLst>
            <a:outerShdw blurRad="317500" algn="ctr" rotWithShape="0">
              <a:schemeClr val="accent1">
                <a:alpha val="2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1104894" y="1086175"/>
            <a:ext cx="10018588" cy="5150682"/>
          </a:xfrm>
          <a:prstGeom prst="rect">
            <a:avLst/>
          </a:prstGeom>
          <a:solidFill>
            <a:schemeClr val="bg1"/>
          </a:solidFill>
          <a:ln w="12700" cap="sq">
            <a:noFill/>
            <a:miter/>
          </a:ln>
          <a:effectLst>
            <a:outerShdw blurRad="165100" dist="38100" dir="2700000" algn="tl" rotWithShape="0">
              <a:schemeClr val="accent1">
                <a:lumMod val="50000"/>
                <a:alpha val="1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695688" y="1067337"/>
            <a:ext cx="1103539" cy="255445"/>
          </a:xfrm>
          <a:prstGeom prst="rect">
            <a:avLst/>
          </a:prstGeom>
          <a:gradFill>
            <a:gsLst>
              <a:gs pos="0">
                <a:schemeClr val="accent1"/>
              </a:gs>
              <a:gs pos="100000">
                <a:schemeClr val="accent1">
                  <a:lumMod val="75000"/>
                </a:schemeClr>
              </a:gs>
            </a:gsLst>
            <a:lin ang="5400000" scaled="0"/>
          </a:gradFill>
          <a:ln w="12700" cap="flat">
            <a:noFill/>
            <a:miter/>
          </a:ln>
          <a:effectLst>
            <a:outerShdw blurRad="254000" dist="38100" dir="5400000" algn="t" rotWithShape="0">
              <a:schemeClr val="accent1">
                <a:lumMod val="50000"/>
                <a:alpha val="1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1522392" y="1419819"/>
            <a:ext cx="8573564" cy="332567"/>
          </a:xfrm>
          <a:prstGeom prst="rect">
            <a:avLst/>
          </a:prstGeom>
          <a:noFill/>
          <a:ln>
            <a:noFill/>
          </a:ln>
        </p:spPr>
        <p:txBody>
          <a:bodyPr vert="horz" wrap="square" lIns="0" tIns="0" rIns="0" bIns="0" rtlCol="0" anchor="t"/>
          <a:lstStyle/>
          <a:p>
            <a:pPr algn="l">
              <a:lnSpc>
                <a:spcPct val="100000"/>
              </a:lnSpc>
            </a:pPr>
            <a:r>
              <a:rPr kumimoji="1" lang="zh-CN" altLang="en-US" sz="28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关键政策</a:t>
            </a:r>
            <a:endParaRPr kumimoji="1" lang="zh-CN" altLang="en-US" sz="3200" dirty="0"/>
          </a:p>
        </p:txBody>
      </p:sp>
      <p:sp>
        <p:nvSpPr>
          <p:cNvPr id="12"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改革历程</a:t>
            </a:r>
            <a:endParaRPr kumimoji="1" lang="zh-CN" altLang="en-US"/>
          </a:p>
        </p:txBody>
      </p:sp>
      <p:sp>
        <p:nvSpPr>
          <p:cNvPr id="13"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1" name="图片 10"/>
          <p:cNvPicPr>
            <a:picLocks noChangeAspect="1"/>
          </p:cNvPicPr>
          <p:nvPr/>
        </p:nvPicPr>
        <p:blipFill rotWithShape="1">
          <a:blip r:embed="rId1"/>
          <a:srcRect b="55834"/>
          <a:stretch>
            <a:fillRect/>
          </a:stretch>
        </p:blipFill>
        <p:spPr>
          <a:xfrm>
            <a:off x="3435017" y="1227992"/>
            <a:ext cx="7121193" cy="468034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635337"/>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6769099"/>
            <a:ext cx="12192000" cy="88901"/>
          </a:xfrm>
          <a:prstGeom prst="rect">
            <a:avLst/>
          </a:prstGeom>
          <a:solidFill>
            <a:schemeClr val="accent1"/>
          </a:solidFill>
          <a:ln w="12700" cap="sq">
            <a:noFill/>
            <a:miter/>
          </a:ln>
          <a:effectLst>
            <a:outerShdw blurRad="317500" algn="ctr" rotWithShape="0">
              <a:schemeClr val="accent1">
                <a:alpha val="2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a:off x="1104894" y="1086175"/>
            <a:ext cx="10018588" cy="5150682"/>
          </a:xfrm>
          <a:prstGeom prst="rect">
            <a:avLst/>
          </a:prstGeom>
          <a:solidFill>
            <a:schemeClr val="bg1"/>
          </a:solidFill>
          <a:ln w="12700" cap="sq">
            <a:noFill/>
            <a:miter/>
          </a:ln>
          <a:effectLst>
            <a:outerShdw blurRad="165100" dist="38100" dir="2700000" algn="tl" rotWithShape="0">
              <a:schemeClr val="accent1">
                <a:lumMod val="50000"/>
                <a:alpha val="1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695688" y="1067337"/>
            <a:ext cx="1103539" cy="255445"/>
          </a:xfrm>
          <a:prstGeom prst="rect">
            <a:avLst/>
          </a:prstGeom>
          <a:gradFill>
            <a:gsLst>
              <a:gs pos="0">
                <a:schemeClr val="accent1"/>
              </a:gs>
              <a:gs pos="100000">
                <a:schemeClr val="accent1">
                  <a:lumMod val="75000"/>
                </a:schemeClr>
              </a:gs>
            </a:gsLst>
            <a:lin ang="5400000" scaled="0"/>
          </a:gradFill>
          <a:ln w="12700" cap="flat">
            <a:noFill/>
            <a:miter/>
          </a:ln>
          <a:effectLst>
            <a:outerShdw blurRad="254000" dist="38100" dir="5400000" algn="t" rotWithShape="0">
              <a:schemeClr val="accent1">
                <a:lumMod val="50000"/>
                <a:alpha val="19000"/>
              </a:schemeClr>
            </a:outerShdw>
          </a:effectLst>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1522392" y="1419819"/>
            <a:ext cx="1554860" cy="3413438"/>
          </a:xfrm>
          <a:prstGeom prst="rect">
            <a:avLst/>
          </a:prstGeom>
          <a:noFill/>
          <a:ln>
            <a:noFill/>
          </a:ln>
        </p:spPr>
        <p:txBody>
          <a:bodyPr vert="horz" wrap="square" lIns="0" tIns="0" rIns="0" bIns="0" rtlCol="0" anchor="t"/>
          <a:lstStyle/>
          <a:p>
            <a:pPr algn="l">
              <a:lnSpc>
                <a:spcPct val="100000"/>
              </a:lnSpc>
            </a:pPr>
            <a:r>
              <a:rPr kumimoji="1" lang="zh-CN" altLang="en-US" sz="28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关键政策</a:t>
            </a:r>
            <a:endParaRPr kumimoji="1" lang="en-US" altLang="zh-CN" sz="2800" dirty="0">
              <a:ln w="12700">
                <a:noFill/>
              </a:ln>
              <a:solidFill>
                <a:srgbClr val="D30711">
                  <a:alpha val="100000"/>
                </a:srgbClr>
              </a:solidFill>
              <a:latin typeface="Source Han Sans CN Bold Bold" panose="020B0800000000000000" charset="-122"/>
              <a:ea typeface="Source Han Sans CN Bold Bold" panose="020B0800000000000000" charset="-122"/>
              <a:cs typeface="Source Han Sans CN Bold Bold" panose="020B0800000000000000" charset="-122"/>
            </a:endParaRPr>
          </a:p>
          <a:p>
            <a:pPr algn="l">
              <a:lnSpc>
                <a:spcPct val="100000"/>
              </a:lnSpc>
            </a:pPr>
            <a:endParaRPr kumimoji="1" lang="en-US" altLang="zh-CN" sz="2800" dirty="0">
              <a:ln w="12700">
                <a:noFill/>
              </a:ln>
              <a:solidFill>
                <a:srgbClr val="D30711">
                  <a:alpha val="100000"/>
                </a:srgbClr>
              </a:solidFill>
              <a:latin typeface="Source Han Sans CN Bold Bold" panose="020B0800000000000000" charset="-122"/>
              <a:ea typeface="Source Han Sans CN Bold Bold" panose="020B0800000000000000" charset="-122"/>
            </a:endParaRPr>
          </a:p>
          <a:p>
            <a:pPr algn="l">
              <a:lnSpc>
                <a:spcPct val="100000"/>
              </a:lnSpc>
            </a:pPr>
            <a:endParaRPr kumimoji="1" lang="en-US" altLang="zh-CN" sz="2800" dirty="0">
              <a:ln w="12700">
                <a:noFill/>
              </a:ln>
              <a:solidFill>
                <a:srgbClr val="D30711">
                  <a:alpha val="100000"/>
                </a:srgbClr>
              </a:solidFill>
              <a:latin typeface="Source Han Sans CN Bold Bold" panose="020B0800000000000000" charset="-122"/>
              <a:ea typeface="Source Han Sans CN Bold Bold" panose="020B0800000000000000" charset="-122"/>
            </a:endParaRPr>
          </a:p>
          <a:p>
            <a:pPr algn="l">
              <a:lnSpc>
                <a:spcPct val="100000"/>
              </a:lnSpc>
            </a:pPr>
            <a:endParaRPr kumimoji="1" lang="en-US" altLang="zh-CN" sz="2800" dirty="0">
              <a:ln w="12700">
                <a:noFill/>
              </a:ln>
              <a:solidFill>
                <a:srgbClr val="D30711">
                  <a:alpha val="100000"/>
                </a:srgbClr>
              </a:solidFill>
              <a:latin typeface="Source Han Sans CN Bold Bold" panose="020B0800000000000000" charset="-122"/>
              <a:ea typeface="Source Han Sans CN Bold Bold" panose="020B0800000000000000" charset="-122"/>
            </a:endParaRPr>
          </a:p>
          <a:p>
            <a:pPr algn="l">
              <a:lnSpc>
                <a:spcPct val="100000"/>
              </a:lnSpc>
            </a:pPr>
            <a:endParaRPr kumimoji="1" lang="en-US" altLang="zh-CN" sz="2800" dirty="0">
              <a:ln w="12700">
                <a:noFill/>
              </a:ln>
              <a:solidFill>
                <a:srgbClr val="D30711">
                  <a:alpha val="100000"/>
                </a:srgbClr>
              </a:solidFill>
              <a:latin typeface="Source Han Sans CN Bold Bold" panose="020B0800000000000000" charset="-122"/>
              <a:ea typeface="Source Han Sans CN Bold Bold" panose="020B0800000000000000" charset="-122"/>
            </a:endParaRPr>
          </a:p>
          <a:p>
            <a:pPr algn="ctr">
              <a:lnSpc>
                <a:spcPct val="100000"/>
              </a:lnSpc>
            </a:pPr>
            <a:r>
              <a:rPr kumimoji="1" lang="zh-CN" altLang="en-US" sz="2000" dirty="0">
                <a:ln w="12700">
                  <a:noFill/>
                </a:ln>
                <a:latin typeface="+mn-ea"/>
              </a:rPr>
              <a:t>表</a:t>
            </a:r>
            <a:r>
              <a:rPr kumimoji="1" lang="en-US" altLang="zh-CN" sz="2000" dirty="0">
                <a:ln w="12700">
                  <a:noFill/>
                </a:ln>
                <a:latin typeface="+mn-ea"/>
              </a:rPr>
              <a:t>3-4 </a:t>
            </a:r>
            <a:r>
              <a:rPr kumimoji="1" lang="zh-CN" altLang="en-US" sz="2000" dirty="0">
                <a:ln w="12700">
                  <a:noFill/>
                </a:ln>
                <a:latin typeface="+mn-ea"/>
              </a:rPr>
              <a:t>（续）</a:t>
            </a:r>
            <a:endParaRPr kumimoji="1" lang="zh-CN" altLang="en-US" sz="2400" dirty="0">
              <a:latin typeface="+mn-ea"/>
            </a:endParaRPr>
          </a:p>
        </p:txBody>
      </p:sp>
      <p:sp>
        <p:nvSpPr>
          <p:cNvPr id="12"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改革历程</a:t>
            </a:r>
            <a:endParaRPr kumimoji="1" lang="zh-CN" altLang="en-US"/>
          </a:p>
        </p:txBody>
      </p:sp>
      <p:sp>
        <p:nvSpPr>
          <p:cNvPr id="13"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786592" y="263750"/>
            <a:ext cx="7660110" cy="6330500"/>
          </a:xfrm>
          <a:prstGeom prst="rect">
            <a:avLst/>
          </a:prstGeom>
          <a:solidFill>
            <a:schemeClr val="bg1"/>
          </a:solidFill>
          <a:ln w="12700" cap="sq">
            <a:noFill/>
            <a:miter/>
          </a:ln>
          <a:effectLst>
            <a:outerShdw blurRad="165100" dist="38100" dir="2700000" algn="tl" rotWithShape="0">
              <a:schemeClr val="accent1">
                <a:lumMod val="50000"/>
                <a:alpha val="19000"/>
              </a:schemeClr>
            </a:outerShdw>
          </a:effectLst>
        </p:spPr>
        <p:txBody>
          <a:bodyPr vert="horz" wrap="square" lIns="91440" tIns="45720" rIns="91440" bIns="45720" rtlCol="0" anchor="ctr"/>
          <a:lstStyle/>
          <a:p>
            <a:pPr algn="ctr">
              <a:lnSpc>
                <a:spcPct val="100000"/>
              </a:lnSpc>
            </a:pPr>
            <a:endParaRPr kumimoji="1" lang="zh-CN" altLang="en-US"/>
          </a:p>
        </p:txBody>
      </p:sp>
      <p:pic>
        <p:nvPicPr>
          <p:cNvPr id="15" name="图片 14"/>
          <p:cNvPicPr>
            <a:picLocks noChangeAspect="1"/>
          </p:cNvPicPr>
          <p:nvPr/>
        </p:nvPicPr>
        <p:blipFill rotWithShape="1">
          <a:blip r:embed="rId1"/>
          <a:srcRect t="36574" b="4972"/>
          <a:stretch>
            <a:fillRect/>
          </a:stretch>
        </p:blipFill>
        <p:spPr>
          <a:xfrm>
            <a:off x="3914235" y="395618"/>
            <a:ext cx="6695484" cy="582704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397" y="1380987"/>
            <a:ext cx="10696457" cy="4685984"/>
          </a:xfrm>
          <a:prstGeom prst="roundRect">
            <a:avLst>
              <a:gd name="adj" fmla="val 2814"/>
            </a:avLst>
          </a:prstGeom>
          <a:gradFill>
            <a:gsLst>
              <a:gs pos="61000">
                <a:schemeClr val="bg1"/>
              </a:gs>
              <a:gs pos="100000">
                <a:schemeClr val="accent1">
                  <a:lumMod val="20000"/>
                  <a:lumOff val="80000"/>
                </a:schemeClr>
              </a:gs>
            </a:gsLst>
            <a:lin ang="2700000" scaled="0"/>
          </a:gradFill>
          <a:ln w="3175" cap="sq">
            <a:gradFill>
              <a:gsLst>
                <a:gs pos="0">
                  <a:schemeClr val="accent1">
                    <a:alpha val="0"/>
                  </a:schemeClr>
                </a:gs>
                <a:gs pos="100000">
                  <a:schemeClr val="accent1">
                    <a:alpha val="45000"/>
                  </a:schemeClr>
                </a:gs>
              </a:gsLst>
              <a:lin ang="13500000" scaled="0"/>
            </a:gradFill>
            <a:miter/>
          </a:ln>
          <a:effectLst>
            <a:outerShdw blurRad="152400" dist="38100" dir="2700000" algn="tl" rotWithShape="0">
              <a:schemeClr val="accent1">
                <a:lumMod val="50000"/>
                <a:alpha val="1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748291" y="1090016"/>
            <a:ext cx="5260334" cy="685236"/>
          </a:xfrm>
          <a:prstGeom prst="roundRect">
            <a:avLst>
              <a:gd name="adj" fmla="val 50000"/>
            </a:avLst>
          </a:prstGeom>
          <a:gradFill>
            <a:gsLst>
              <a:gs pos="0">
                <a:schemeClr val="accent1">
                  <a:lumMod val="60000"/>
                  <a:lumOff val="40000"/>
                </a:schemeClr>
              </a:gs>
              <a:gs pos="100000">
                <a:schemeClr val="accent1">
                  <a:lumMod val="75000"/>
                </a:schemeClr>
              </a:gs>
            </a:gsLst>
            <a:lin ang="2700000" scaled="0"/>
          </a:gradFill>
          <a:ln w="11811"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869915" y="1228091"/>
            <a:ext cx="5017086" cy="425223"/>
          </a:xfrm>
          <a:prstGeom prst="rect">
            <a:avLst/>
          </a:prstGeom>
          <a:noFill/>
          <a:ln>
            <a:noFill/>
          </a:ln>
        </p:spPr>
        <p:txBody>
          <a:bodyPr vert="horz" wrap="square" lIns="0" tIns="0" rIns="0" bIns="0" rtlCol="0" anchor="ctr"/>
          <a:lstStyle/>
          <a:p>
            <a:pPr algn="ctr">
              <a:lnSpc>
                <a:spcPct val="100000"/>
              </a:lnSpc>
            </a:pPr>
            <a:r>
              <a:rPr kumimoji="1" lang="en-US" altLang="zh-CN" sz="2800" dirty="0" err="1">
                <a:ln w="12700">
                  <a:noFill/>
                </a:ln>
                <a:solidFill>
                  <a:srgbClr val="FFFFFF">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气源分类定价</a:t>
            </a:r>
            <a:endParaRPr kumimoji="1" lang="zh-CN" altLang="en-US" sz="3200" dirty="0"/>
          </a:p>
        </p:txBody>
      </p:sp>
      <p:sp>
        <p:nvSpPr>
          <p:cNvPr id="6" name="标题 1"/>
          <p:cNvSpPr txBox="1"/>
          <p:nvPr/>
        </p:nvSpPr>
        <p:spPr>
          <a:xfrm>
            <a:off x="1219199" y="2019000"/>
            <a:ext cx="9724571" cy="3458011"/>
          </a:xfrm>
          <a:prstGeom prst="rect">
            <a:avLst/>
          </a:prstGeom>
          <a:noFill/>
          <a:ln>
            <a:noFill/>
          </a:ln>
        </p:spPr>
        <p:txBody>
          <a:bodyPr vert="horz" wrap="square" lIns="0" tIns="0" rIns="0" bIns="0" rtlCol="0" anchor="t"/>
          <a:lstStyle/>
          <a:p>
            <a:pPr>
              <a:lnSpc>
                <a:spcPct val="150000"/>
              </a:lnSpc>
            </a:pP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1. </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国产常规气：采用NET法定价，综合考虑天然气的开采成本、运输成本、市场需求等因素，确定合理的价格</a:t>
            </a: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2. 进口管道气：价格通过政府谈判确定，政府在谈判中充分考虑国家利益、市场需求和供应稳定性等因素，保障进口管道气的合理价格和稳定供应。
3. </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LNG：与油价挂钩定价，由于LNG在国际市场上的贸易与石油市场密切相关，这种定价方式能够反映国际市场的价格波动</a:t>
            </a: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4. </a:t>
            </a:r>
            <a:r>
              <a:rPr kumimoji="1" lang="en-US" altLang="zh-CN" sz="2000" dirty="0" err="1">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非常规气：实行市场化定价，充分发挥市场机制的作用，根据市场供求关系确定价格，促进非常规气的开发和利用</a:t>
            </a: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2800" dirty="0"/>
          </a:p>
        </p:txBody>
      </p:sp>
      <p:sp>
        <p:nvSpPr>
          <p:cNvPr id="1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价格机制</a:t>
            </a:r>
            <a:endParaRPr kumimoji="1" lang="zh-CN" altLang="en-US"/>
          </a:p>
        </p:txBody>
      </p:sp>
      <p:sp>
        <p:nvSpPr>
          <p:cNvPr id="1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本章导读</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01</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397" y="1380987"/>
            <a:ext cx="10696457" cy="4685984"/>
          </a:xfrm>
          <a:prstGeom prst="roundRect">
            <a:avLst>
              <a:gd name="adj" fmla="val 2814"/>
            </a:avLst>
          </a:prstGeom>
          <a:gradFill>
            <a:gsLst>
              <a:gs pos="61000">
                <a:schemeClr val="bg1"/>
              </a:gs>
              <a:gs pos="100000">
                <a:schemeClr val="accent1">
                  <a:lumMod val="20000"/>
                  <a:lumOff val="80000"/>
                </a:schemeClr>
              </a:gs>
            </a:gsLst>
            <a:lin ang="2700000" scaled="0"/>
          </a:gradFill>
          <a:ln w="3175" cap="sq">
            <a:gradFill>
              <a:gsLst>
                <a:gs pos="0">
                  <a:schemeClr val="accent1">
                    <a:alpha val="0"/>
                  </a:schemeClr>
                </a:gs>
                <a:gs pos="100000">
                  <a:schemeClr val="accent1">
                    <a:alpha val="45000"/>
                  </a:schemeClr>
                </a:gs>
              </a:gsLst>
              <a:lin ang="13500000" scaled="0"/>
            </a:gradFill>
            <a:miter/>
          </a:ln>
          <a:effectLst>
            <a:outerShdw blurRad="152400" dist="38100" dir="2700000" algn="tl" rotWithShape="0">
              <a:schemeClr val="accent1">
                <a:lumMod val="50000"/>
                <a:alpha val="1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748291" y="1090016"/>
            <a:ext cx="5260334" cy="685236"/>
          </a:xfrm>
          <a:prstGeom prst="roundRect">
            <a:avLst>
              <a:gd name="adj" fmla="val 50000"/>
            </a:avLst>
          </a:prstGeom>
          <a:gradFill>
            <a:gsLst>
              <a:gs pos="0">
                <a:schemeClr val="accent1">
                  <a:lumMod val="60000"/>
                  <a:lumOff val="40000"/>
                </a:schemeClr>
              </a:gs>
              <a:gs pos="100000">
                <a:schemeClr val="accent1">
                  <a:lumMod val="75000"/>
                </a:schemeClr>
              </a:gs>
            </a:gsLst>
            <a:lin ang="2700000" scaled="0"/>
          </a:gradFill>
          <a:ln w="11811"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869915" y="1228091"/>
            <a:ext cx="5017086" cy="425223"/>
          </a:xfrm>
          <a:prstGeom prst="rect">
            <a:avLst/>
          </a:prstGeom>
          <a:noFill/>
          <a:ln>
            <a:noFill/>
          </a:ln>
        </p:spPr>
        <p:txBody>
          <a:bodyPr vert="horz" wrap="square" lIns="0" tIns="0" rIns="0" bIns="0" rtlCol="0" anchor="ctr"/>
          <a:lstStyle/>
          <a:p>
            <a:pPr algn="ctr">
              <a:lnSpc>
                <a:spcPct val="100000"/>
              </a:lnSpc>
            </a:pPr>
            <a:r>
              <a:rPr kumimoji="1" lang="zh-CN" altLang="en-US" sz="2800" dirty="0">
                <a:ln w="12700">
                  <a:noFill/>
                </a:ln>
                <a:solidFill>
                  <a:srgbClr val="FFFFFF">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终端</a:t>
            </a:r>
            <a:r>
              <a:rPr kumimoji="1" lang="en-US" altLang="zh-CN" sz="2800" dirty="0" err="1">
                <a:ln w="12700">
                  <a:noFill/>
                </a:ln>
                <a:solidFill>
                  <a:srgbClr val="FFFFFF">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定价</a:t>
            </a:r>
            <a:endParaRPr kumimoji="1" lang="zh-CN" altLang="en-US" sz="3200" dirty="0"/>
          </a:p>
        </p:txBody>
      </p:sp>
      <p:sp>
        <p:nvSpPr>
          <p:cNvPr id="6" name="标题 1"/>
          <p:cNvSpPr txBox="1"/>
          <p:nvPr/>
        </p:nvSpPr>
        <p:spPr>
          <a:xfrm>
            <a:off x="1357086" y="2338551"/>
            <a:ext cx="9477828" cy="3458011"/>
          </a:xfrm>
          <a:prstGeom prst="rect">
            <a:avLst/>
          </a:prstGeom>
          <a:noFill/>
          <a:ln>
            <a:noFill/>
          </a:ln>
        </p:spPr>
        <p:txBody>
          <a:bodyPr vert="horz" wrap="square" lIns="0" tIns="0" rIns="0" bIns="0" rtlCol="0" anchor="t"/>
          <a:lstStyle/>
          <a:p>
            <a:pPr marL="457200" indent="-457200">
              <a:lnSpc>
                <a:spcPct val="150000"/>
              </a:lnSpc>
              <a:buAutoNum type="arabicPeriod"/>
            </a:pP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门站价 + 配气费：由政府指导定价，政府综合考虑气源成本、运输成本、配气成本和合理利润等因素，制定门站价和配气费标准，保障终端用户能够以合理的价格使用天然气。</a:t>
            </a:r>
            <a:endPar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457200" indent="-457200">
              <a:lnSpc>
                <a:spcPct val="150000"/>
              </a:lnSpc>
              <a:buAutoNum type="arabicPeriod"/>
            </a:pPr>
            <a:endPar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457200" indent="-457200">
              <a:lnSpc>
                <a:spcPct val="150000"/>
              </a:lnSpc>
              <a:buAutoNum type="arabicPeriod"/>
            </a:pP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直接用户市场化协商：直接用户与供气企业可以根据市场情况和自身需求进行市场化协商定价，这种定价方式更加灵活，能够满足不同用户的需求。</a:t>
            </a:r>
            <a:endParaRPr kumimoji="1" lang="zh-CN" altLang="en-US" sz="2000" dirty="0"/>
          </a:p>
        </p:txBody>
      </p:sp>
      <p:sp>
        <p:nvSpPr>
          <p:cNvPr id="1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价格机制</a:t>
            </a:r>
            <a:endParaRPr kumimoji="1" lang="zh-CN" altLang="en-US"/>
          </a:p>
        </p:txBody>
      </p:sp>
      <p:sp>
        <p:nvSpPr>
          <p:cNvPr id="1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价格机制</a:t>
            </a:r>
            <a:endParaRPr kumimoji="1" lang="zh-CN" altLang="en-US"/>
          </a:p>
        </p:txBody>
      </p:sp>
      <p:sp>
        <p:nvSpPr>
          <p:cNvPr id="1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810592" y="1120759"/>
            <a:ext cx="10570816" cy="4616482"/>
          </a:xfrm>
          <a:prstGeom prst="rect">
            <a:avLst/>
          </a:prstGeom>
          <a:solidFill>
            <a:schemeClr val="bg1"/>
          </a:solidFill>
          <a:ln w="12700" cap="sq">
            <a:noFill/>
            <a:miter/>
          </a:ln>
          <a:effectLst>
            <a:outerShdw blurRad="165100" dist="38100" dir="2700000" algn="tl" rotWithShape="0">
              <a:schemeClr val="accent1">
                <a:lumMod val="50000"/>
                <a:alpha val="19000"/>
              </a:schemeClr>
            </a:outerShdw>
          </a:effectLst>
        </p:spPr>
        <p:txBody>
          <a:bodyPr vert="horz" wrap="square" lIns="91440" tIns="45720" rIns="91440" bIns="45720" rtlCol="0" anchor="ctr"/>
          <a:lstStyle/>
          <a:p>
            <a:pPr algn="ctr">
              <a:lnSpc>
                <a:spcPct val="100000"/>
              </a:lnSpc>
            </a:pPr>
            <a:endParaRPr kumimoji="1" lang="zh-CN" altLang="en-US"/>
          </a:p>
        </p:txBody>
      </p:sp>
      <p:pic>
        <p:nvPicPr>
          <p:cNvPr id="14" name="图片 13"/>
          <p:cNvPicPr>
            <a:picLocks noChangeAspect="1"/>
          </p:cNvPicPr>
          <p:nvPr/>
        </p:nvPicPr>
        <p:blipFill rotWithShape="1">
          <a:blip r:embed="rId1"/>
          <a:srcRect b="73333"/>
          <a:stretch>
            <a:fillRect/>
          </a:stretch>
        </p:blipFill>
        <p:spPr>
          <a:xfrm>
            <a:off x="1146436" y="1338473"/>
            <a:ext cx="9899127" cy="393021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北溪管道事件案例</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06</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026" name="Picture 2"/>
          <p:cNvPicPr>
            <a:picLocks noChangeAspect="1" noChangeArrowheads="1"/>
          </p:cNvPicPr>
          <p:nvPr/>
        </p:nvPicPr>
        <p:blipFill rotWithShape="1">
          <a:blip r:embed="rId1"/>
          <a:srcRect r="50000"/>
          <a:stretch>
            <a:fillRect/>
          </a:stretch>
        </p:blipFill>
        <p:spPr bwMode="auto">
          <a:xfrm>
            <a:off x="361795" y="1484829"/>
            <a:ext cx="3677764" cy="4222073"/>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p:cNvSpPr txBox="1"/>
          <p:nvPr/>
        </p:nvSpPr>
        <p:spPr>
          <a:xfrm>
            <a:off x="4304125" y="978876"/>
            <a:ext cx="7046046" cy="5421923"/>
          </a:xfrm>
          <a:prstGeom prst="roundRect">
            <a:avLst>
              <a:gd name="adj" fmla="val 5592"/>
            </a:avLst>
          </a:prstGeom>
          <a:solidFill>
            <a:schemeClr val="bg1">
              <a:lumMod val="9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4568691" y="1564009"/>
            <a:ext cx="6516914" cy="4251655"/>
          </a:xfrm>
          <a:prstGeom prst="rect">
            <a:avLst/>
          </a:prstGeom>
          <a:noFill/>
          <a:ln>
            <a:noFill/>
          </a:ln>
        </p:spPr>
        <p:txBody>
          <a:bodyPr vert="horz" wrap="square" lIns="0" tIns="0" rIns="0" bIns="0" rtlCol="0" anchor="t"/>
          <a:lstStyle/>
          <a:p>
            <a:pPr algn="l">
              <a:lnSpc>
                <a:spcPct val="150000"/>
              </a:lnSpc>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2022</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9</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月</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26</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日，由俄罗斯输送能源至德国的北溪一号与北溪二号天然气管道在波罗的海发生了爆炸，导致大量天然气泄漏至周边海域。</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早在</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2022</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年</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月</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21</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日，普京宣布承认乌克兰东部亲俄武装占领区独立后，德国停止审批北溪二号管道的营运认证。</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尽管北溪二号未启用，北溪一号供气却出现不稳定，导致供气量在</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6</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月</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14</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日两天内骤减</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60%</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随后在</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7~8</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月，北溪一号多次中断供气，并于</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9</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月</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日无限期停止供气，最终于</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9</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月</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26</a:t>
            </a:r>
            <a:r>
              <a:rPr kumimoji="1" lang="zh-CN" altLang="en-US"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日发生爆炸。</a:t>
            </a:r>
            <a:endParaRPr kumimoji="1" lang="zh-CN" altLang="en-US" sz="3600" dirty="0"/>
          </a:p>
        </p:txBody>
      </p:sp>
      <p:sp>
        <p:nvSpPr>
          <p:cNvPr id="13"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zh-CN" altLang="en-US" sz="3200" b="1" dirty="0">
                <a:ln w="12700">
                  <a:noFill/>
                </a:ln>
                <a:solidFill>
                  <a:srgbClr val="000000">
                    <a:alpha val="100000"/>
                  </a:srgbClr>
                </a:solidFill>
                <a:latin typeface="Source Han Sans CN Bold Bold" panose="020B0800000000000000" charset="-122"/>
                <a:ea typeface="Source Han Sans CN Bold Bold" panose="020B0800000000000000" charset="-122"/>
              </a:rPr>
              <a:t>事件回顾</a:t>
            </a:r>
            <a:endParaRPr kumimoji="1" lang="zh-CN" altLang="en-US" b="1" dirty="0">
              <a:latin typeface="Source Han Sans CN Bold Bold" panose="020B0800000000000000" charset="-122"/>
              <a:ea typeface="Source Han Sans CN Bold Bold" panose="020B0800000000000000" charset="-122"/>
            </a:endParaRPr>
          </a:p>
        </p:txBody>
      </p:sp>
      <p:sp>
        <p:nvSpPr>
          <p:cNvPr id="14"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67942" y="1943971"/>
            <a:ext cx="10850957" cy="3992371"/>
          </a:xfrm>
          <a:prstGeom prst="roundRect">
            <a:avLst>
              <a:gd name="adj" fmla="val 5592"/>
            </a:avLst>
          </a:prstGeom>
          <a:solidFill>
            <a:schemeClr val="bg1">
              <a:lumMod val="9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582900" y="1900428"/>
            <a:ext cx="936000" cy="936000"/>
          </a:xfrm>
          <a:custGeom>
            <a:avLst/>
            <a:gdLst>
              <a:gd name="connsiteX0" fmla="*/ 2120077 w 2455259"/>
              <a:gd name="connsiteY0" fmla="*/ 0 h 2448912"/>
              <a:gd name="connsiteX1" fmla="*/ 117902 w 2455259"/>
              <a:gd name="connsiteY1" fmla="*/ 0 h 2448912"/>
              <a:gd name="connsiteX2" fmla="*/ 34736 w 2455259"/>
              <a:gd name="connsiteY2" fmla="*/ 200742 h 2448912"/>
              <a:gd name="connsiteX3" fmla="*/ 1865113 w 2455259"/>
              <a:gd name="connsiteY3" fmla="*/ 2031084 h 2448912"/>
              <a:gd name="connsiteX4" fmla="*/ 1881653 w 2455259"/>
              <a:gd name="connsiteY4" fmla="*/ 2043668 h 2448912"/>
              <a:gd name="connsiteX5" fmla="*/ 1891181 w 2455259"/>
              <a:gd name="connsiteY5" fmla="*/ 2050860 h 2448912"/>
              <a:gd name="connsiteX6" fmla="*/ 2254517 w 2455259"/>
              <a:gd name="connsiteY6" fmla="*/ 2414231 h 2448912"/>
              <a:gd name="connsiteX7" fmla="*/ 2455259 w 2455259"/>
              <a:gd name="connsiteY7" fmla="*/ 2331101 h 2448912"/>
              <a:gd name="connsiteX8" fmla="*/ 2455259 w 2455259"/>
              <a:gd name="connsiteY8" fmla="*/ 335254 h 2448912"/>
              <a:gd name="connsiteX9" fmla="*/ 2120077 w 2455259"/>
              <a:gd name="connsiteY9" fmla="*/ 0 h 2448912"/>
            </a:gdLst>
            <a:ahLst/>
            <a:cxnLst/>
            <a:rect l="l" t="t" r="r" b="b"/>
            <a:pathLst>
              <a:path w="2455259" h="2448912">
                <a:moveTo>
                  <a:pt x="2120077" y="0"/>
                </a:moveTo>
                <a:lnTo>
                  <a:pt x="117902" y="0"/>
                </a:lnTo>
                <a:cubicBezTo>
                  <a:pt x="13126" y="0"/>
                  <a:pt x="-39477" y="126673"/>
                  <a:pt x="34736" y="200742"/>
                </a:cubicBezTo>
                <a:lnTo>
                  <a:pt x="1865113" y="2031084"/>
                </a:lnTo>
                <a:cubicBezTo>
                  <a:pt x="1870014" y="2036028"/>
                  <a:pt x="1875584" y="2040263"/>
                  <a:pt x="1881653" y="2043668"/>
                </a:cubicBezTo>
                <a:cubicBezTo>
                  <a:pt x="1885151" y="2045603"/>
                  <a:pt x="1888362" y="2048023"/>
                  <a:pt x="1891181" y="2050860"/>
                </a:cubicBezTo>
                <a:lnTo>
                  <a:pt x="2254517" y="2414231"/>
                </a:lnTo>
                <a:cubicBezTo>
                  <a:pt x="2328586" y="2488336"/>
                  <a:pt x="2455259" y="2435805"/>
                  <a:pt x="2455259" y="2331101"/>
                </a:cubicBezTo>
                <a:lnTo>
                  <a:pt x="2455259" y="335254"/>
                </a:lnTo>
                <a:cubicBezTo>
                  <a:pt x="2455259" y="150126"/>
                  <a:pt x="2305204" y="40"/>
                  <a:pt x="2120077" y="0"/>
                </a:cubicBezTo>
                <a:close/>
              </a:path>
            </a:pathLst>
          </a:custGeom>
          <a:solidFill>
            <a:schemeClr val="accent1"/>
          </a:solidFill>
          <a:ln cap="flat">
            <a:noFill/>
            <a:prstDash val="solid"/>
            <a:miter/>
          </a:ln>
          <a:effectLst>
            <a:outerShdw blurRad="317500" dist="190500" dir="8100000" algn="tr" rotWithShape="0">
              <a:schemeClr val="tx1">
                <a:lumMod val="50000"/>
                <a:lumOff val="50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10942900" y="2075799"/>
            <a:ext cx="576000" cy="360000"/>
          </a:xfrm>
          <a:prstGeom prst="rect">
            <a:avLst/>
          </a:prstGeom>
          <a:noFill/>
          <a:ln>
            <a:noFill/>
          </a:ln>
        </p:spPr>
        <p:txBody>
          <a:bodyPr vert="horz" wrap="square" lIns="0" tIns="0" rIns="0" bIns="0" rtlCol="0" anchor="ctr"/>
          <a:lstStyle/>
          <a:p>
            <a:pPr algn="ctr">
              <a:lnSpc>
                <a:spcPct val="110000"/>
              </a:lnSpc>
            </a:pPr>
            <a:r>
              <a:rPr kumimoji="1" lang="en-US" altLang="zh-CN" sz="1800" dirty="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dirty="0"/>
          </a:p>
        </p:txBody>
      </p:sp>
      <p:sp>
        <p:nvSpPr>
          <p:cNvPr id="9" name="标题 1"/>
          <p:cNvSpPr txBox="1"/>
          <p:nvPr/>
        </p:nvSpPr>
        <p:spPr>
          <a:xfrm>
            <a:off x="991943" y="1393455"/>
            <a:ext cx="4189657" cy="432000"/>
          </a:xfrm>
          <a:prstGeom prst="rect">
            <a:avLst/>
          </a:prstGeom>
          <a:noFill/>
          <a:ln w="12700" cap="sq">
            <a:noFill/>
            <a:miter/>
          </a:ln>
        </p:spPr>
        <p:txBody>
          <a:bodyPr vert="horz" wrap="square" lIns="0" tIns="0" rIns="0" bIns="0" rtlCol="0" anchor="ctr"/>
          <a:lstStyle/>
          <a:p>
            <a:pPr algn="l">
              <a:lnSpc>
                <a:spcPct val="120000"/>
              </a:lnSpc>
            </a:pPr>
            <a:r>
              <a:rPr kumimoji="1" lang="en-US" altLang="zh-CN" sz="2800" dirty="0" err="1">
                <a:ln w="12700">
                  <a:noFill/>
                </a:ln>
                <a:solidFill>
                  <a:srgbClr val="C00000"/>
                </a:solidFill>
                <a:latin typeface="Source Han Sans CN Bold Bold" panose="020B0800000000000000" charset="-122"/>
                <a:ea typeface="Source Han Sans CN Bold Bold" panose="020B0800000000000000" charset="-122"/>
                <a:cs typeface="Source Han Sans CN Bold Bold" panose="020B0800000000000000" charset="-122"/>
              </a:rPr>
              <a:t>市场反应</a:t>
            </a:r>
            <a:endParaRPr kumimoji="1" lang="zh-CN" altLang="en-US" sz="3200" dirty="0">
              <a:solidFill>
                <a:srgbClr val="C00000"/>
              </a:solidFill>
            </a:endParaRPr>
          </a:p>
        </p:txBody>
      </p:sp>
      <p:sp>
        <p:nvSpPr>
          <p:cNvPr id="10" name="标题 1"/>
          <p:cNvSpPr txBox="1"/>
          <p:nvPr/>
        </p:nvSpPr>
        <p:spPr>
          <a:xfrm>
            <a:off x="991943" y="2368429"/>
            <a:ext cx="9590956" cy="1716222"/>
          </a:xfrm>
          <a:prstGeom prst="rect">
            <a:avLst/>
          </a:prstGeom>
          <a:noFill/>
          <a:ln>
            <a:noFill/>
          </a:ln>
        </p:spPr>
        <p:txBody>
          <a:bodyPr vert="horz" wrap="square" lIns="0" tIns="0" rIns="0" bIns="0" rtlCol="0" anchor="t"/>
          <a:lstStyle/>
          <a:p>
            <a:pPr algn="l">
              <a:lnSpc>
                <a:spcPct val="150000"/>
              </a:lnSpc>
            </a:pP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1. 北溪管道事件发生后，欧洲TTF价格飙升至70美元/</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MMBtu，创历史新高。管道受损导致欧洲天然气供应减少，市场恐慌情绪加剧，推动价格大幅上涨</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2. 亚洲JKM价格同步上涨，虽然亚洲与欧洲天然气市场相对独立，但在全球能源市场联动的背景下，欧洲天然气供应紧张引发了市场对全球天然气供应的担忧，从而带动亚洲价格上升。
3.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美国Henry</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Hub价格波动较小，美国天然气市场主要依赖国内供应，与欧洲市场的联系相对较弱，因此受北溪管道事件的影响较小</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3600" dirty="0"/>
          </a:p>
        </p:txBody>
      </p:sp>
      <p:sp>
        <p:nvSpPr>
          <p:cNvPr id="13"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dirty="0" err="1">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事件影响</a:t>
            </a:r>
            <a:endParaRPr kumimoji="1" lang="zh-CN" altLang="en-US" dirty="0"/>
          </a:p>
        </p:txBody>
      </p:sp>
      <p:sp>
        <p:nvSpPr>
          <p:cNvPr id="14"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67942" y="1943971"/>
            <a:ext cx="10850957" cy="3992371"/>
          </a:xfrm>
          <a:prstGeom prst="roundRect">
            <a:avLst>
              <a:gd name="adj" fmla="val 5592"/>
            </a:avLst>
          </a:prstGeom>
          <a:solidFill>
            <a:schemeClr val="bg1">
              <a:lumMod val="9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582900" y="1900428"/>
            <a:ext cx="936000" cy="936000"/>
          </a:xfrm>
          <a:custGeom>
            <a:avLst/>
            <a:gdLst>
              <a:gd name="connsiteX0" fmla="*/ 2120077 w 2455259"/>
              <a:gd name="connsiteY0" fmla="*/ 0 h 2448912"/>
              <a:gd name="connsiteX1" fmla="*/ 117902 w 2455259"/>
              <a:gd name="connsiteY1" fmla="*/ 0 h 2448912"/>
              <a:gd name="connsiteX2" fmla="*/ 34736 w 2455259"/>
              <a:gd name="connsiteY2" fmla="*/ 200742 h 2448912"/>
              <a:gd name="connsiteX3" fmla="*/ 1865113 w 2455259"/>
              <a:gd name="connsiteY3" fmla="*/ 2031084 h 2448912"/>
              <a:gd name="connsiteX4" fmla="*/ 1881653 w 2455259"/>
              <a:gd name="connsiteY4" fmla="*/ 2043668 h 2448912"/>
              <a:gd name="connsiteX5" fmla="*/ 1891181 w 2455259"/>
              <a:gd name="connsiteY5" fmla="*/ 2050860 h 2448912"/>
              <a:gd name="connsiteX6" fmla="*/ 2254517 w 2455259"/>
              <a:gd name="connsiteY6" fmla="*/ 2414231 h 2448912"/>
              <a:gd name="connsiteX7" fmla="*/ 2455259 w 2455259"/>
              <a:gd name="connsiteY7" fmla="*/ 2331101 h 2448912"/>
              <a:gd name="connsiteX8" fmla="*/ 2455259 w 2455259"/>
              <a:gd name="connsiteY8" fmla="*/ 335254 h 2448912"/>
              <a:gd name="connsiteX9" fmla="*/ 2120077 w 2455259"/>
              <a:gd name="connsiteY9" fmla="*/ 0 h 2448912"/>
            </a:gdLst>
            <a:ahLst/>
            <a:cxnLst/>
            <a:rect l="l" t="t" r="r" b="b"/>
            <a:pathLst>
              <a:path w="2455259" h="2448912">
                <a:moveTo>
                  <a:pt x="2120077" y="0"/>
                </a:moveTo>
                <a:lnTo>
                  <a:pt x="117902" y="0"/>
                </a:lnTo>
                <a:cubicBezTo>
                  <a:pt x="13126" y="0"/>
                  <a:pt x="-39477" y="126673"/>
                  <a:pt x="34736" y="200742"/>
                </a:cubicBezTo>
                <a:lnTo>
                  <a:pt x="1865113" y="2031084"/>
                </a:lnTo>
                <a:cubicBezTo>
                  <a:pt x="1870014" y="2036028"/>
                  <a:pt x="1875584" y="2040263"/>
                  <a:pt x="1881653" y="2043668"/>
                </a:cubicBezTo>
                <a:cubicBezTo>
                  <a:pt x="1885151" y="2045603"/>
                  <a:pt x="1888362" y="2048023"/>
                  <a:pt x="1891181" y="2050860"/>
                </a:cubicBezTo>
                <a:lnTo>
                  <a:pt x="2254517" y="2414231"/>
                </a:lnTo>
                <a:cubicBezTo>
                  <a:pt x="2328586" y="2488336"/>
                  <a:pt x="2455259" y="2435805"/>
                  <a:pt x="2455259" y="2331101"/>
                </a:cubicBezTo>
                <a:lnTo>
                  <a:pt x="2455259" y="335254"/>
                </a:lnTo>
                <a:cubicBezTo>
                  <a:pt x="2455259" y="150126"/>
                  <a:pt x="2305204" y="40"/>
                  <a:pt x="2120077" y="0"/>
                </a:cubicBezTo>
                <a:close/>
              </a:path>
            </a:pathLst>
          </a:custGeom>
          <a:solidFill>
            <a:schemeClr val="accent1"/>
          </a:solidFill>
          <a:ln cap="flat">
            <a:noFill/>
            <a:prstDash val="solid"/>
            <a:miter/>
          </a:ln>
          <a:effectLst>
            <a:outerShdw blurRad="317500" dist="190500" dir="8100000" algn="tr" rotWithShape="0">
              <a:schemeClr val="tx1">
                <a:lumMod val="50000"/>
                <a:lumOff val="50000"/>
                <a:alpha val="30000"/>
              </a:schemeClr>
            </a:outerShdw>
          </a:effectLst>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a:off x="10942900" y="2075799"/>
            <a:ext cx="576000" cy="360000"/>
          </a:xfrm>
          <a:prstGeom prst="rect">
            <a:avLst/>
          </a:prstGeom>
          <a:noFill/>
          <a:ln>
            <a:noFill/>
          </a:ln>
        </p:spPr>
        <p:txBody>
          <a:bodyPr vert="horz" wrap="square" lIns="0" tIns="0" rIns="0" bIns="0" rtlCol="0" anchor="ctr"/>
          <a:lstStyle/>
          <a:p>
            <a:pPr algn="ctr">
              <a:lnSpc>
                <a:spcPct val="110000"/>
              </a:lnSpc>
            </a:pPr>
            <a:r>
              <a:rPr kumimoji="1" lang="en-US" altLang="zh-CN" sz="1800" dirty="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dirty="0"/>
          </a:p>
        </p:txBody>
      </p:sp>
      <p:sp>
        <p:nvSpPr>
          <p:cNvPr id="9" name="标题 1"/>
          <p:cNvSpPr txBox="1"/>
          <p:nvPr/>
        </p:nvSpPr>
        <p:spPr>
          <a:xfrm>
            <a:off x="991943" y="1393455"/>
            <a:ext cx="4189657" cy="432000"/>
          </a:xfrm>
          <a:prstGeom prst="rect">
            <a:avLst/>
          </a:prstGeom>
          <a:noFill/>
          <a:ln w="12700" cap="sq">
            <a:noFill/>
            <a:miter/>
          </a:ln>
        </p:spPr>
        <p:txBody>
          <a:bodyPr vert="horz" wrap="square" lIns="0" tIns="0" rIns="0" bIns="0" rtlCol="0" anchor="ctr"/>
          <a:lstStyle/>
          <a:p>
            <a:pPr algn="l">
              <a:lnSpc>
                <a:spcPct val="120000"/>
              </a:lnSpc>
            </a:pPr>
            <a:r>
              <a:rPr kumimoji="1" lang="zh-CN" altLang="en-US" sz="2800" dirty="0">
                <a:ln w="12700">
                  <a:noFill/>
                </a:ln>
                <a:solidFill>
                  <a:srgbClr val="C00000"/>
                </a:solidFill>
                <a:latin typeface="Source Han Sans CN Bold Bold" panose="020B0800000000000000" charset="-122"/>
                <a:ea typeface="Source Han Sans CN Bold Bold" panose="020B0800000000000000" charset="-122"/>
              </a:rPr>
              <a:t>应对措施</a:t>
            </a:r>
            <a:endParaRPr kumimoji="1" lang="zh-CN" altLang="en-US" sz="3200" dirty="0">
              <a:solidFill>
                <a:srgbClr val="C00000"/>
              </a:solidFill>
            </a:endParaRPr>
          </a:p>
        </p:txBody>
      </p:sp>
      <p:sp>
        <p:nvSpPr>
          <p:cNvPr id="10" name="标题 1"/>
          <p:cNvSpPr txBox="1"/>
          <p:nvPr/>
        </p:nvSpPr>
        <p:spPr>
          <a:xfrm>
            <a:off x="991943" y="2368428"/>
            <a:ext cx="9590956" cy="3567913"/>
          </a:xfrm>
          <a:prstGeom prst="rect">
            <a:avLst/>
          </a:prstGeom>
          <a:noFill/>
          <a:ln>
            <a:noFill/>
          </a:ln>
        </p:spPr>
        <p:txBody>
          <a:bodyPr vert="horz" wrap="square" lIns="0" tIns="0" rIns="0" bIns="0" rtlCol="0" anchor="t"/>
          <a:lstStyle/>
          <a:p>
            <a:pPr marL="457200" indent="-457200" algn="l">
              <a:lnSpc>
                <a:spcPct val="150000"/>
              </a:lnSpc>
              <a:buAutoNum type="arabicPeriod"/>
            </a:pPr>
            <a:r>
              <a:rPr kumimoji="1" lang="en-US" altLang="zh-CN" sz="2000" b="1"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欧盟《廉价能源行动计划</a:t>
            </a:r>
            <a:r>
              <a:rPr kumimoji="1" lang="en-US" altLang="zh-CN"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欧盟出台该计划，旨在减少对俄罗斯天然气的依赖，提高能源效率，增加可再生能源的使用，以降低能源成本</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457200" indent="-457200" algn="l">
              <a:lnSpc>
                <a:spcPct val="150000"/>
              </a:lnSpc>
              <a:buAutoNum type="arabicPeriod"/>
            </a:pPr>
            <a:r>
              <a:rPr kumimoji="1" lang="en-US" altLang="zh-CN"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LNG进口多元化</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：欧盟通过增加LNG进口来源，新增600亿m³的LNG进口量，以弥补俄罗斯管道天然气供应的减少，保障能源供应安全。
</a:t>
            </a:r>
            <a:r>
              <a:rPr kumimoji="1" lang="en-US" altLang="zh-CN" sz="2000" b="1"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en-US" altLang="zh-CN" sz="2000" b="1"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加速能源转型</a:t>
            </a:r>
            <a:r>
              <a:rPr kumimoji="1" lang="en-US" altLang="zh-CN" sz="20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：事件促使欧盟加速能源转型进程，加大对可再生能源和清洁能源的投资和开发，以实现能源的可持续发展</a:t>
            </a:r>
            <a:r>
              <a:rPr kumimoji="1" lang="en-US" altLang="zh-CN" sz="20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zh-CN" altLang="en-US" sz="2800" dirty="0"/>
          </a:p>
        </p:txBody>
      </p:sp>
      <p:sp>
        <p:nvSpPr>
          <p:cNvPr id="13"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事件影响</a:t>
            </a:r>
            <a:endParaRPr kumimoji="1" lang="zh-CN" altLang="en-US"/>
          </a:p>
        </p:txBody>
      </p:sp>
      <p:sp>
        <p:nvSpPr>
          <p:cNvPr id="14"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总结与展望</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07</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359876" y="1953456"/>
            <a:ext cx="9331569" cy="3532944"/>
          </a:xfrm>
          <a:custGeom>
            <a:avLst/>
            <a:gdLst>
              <a:gd name="connsiteX0" fmla="*/ 201239 w 2989736"/>
              <a:gd name="connsiteY0" fmla="*/ 0 h 4113711"/>
              <a:gd name="connsiteX1" fmla="*/ 1220988 w 2989736"/>
              <a:gd name="connsiteY1" fmla="*/ 0 h 4113711"/>
              <a:gd name="connsiteX2" fmla="*/ 1220549 w 2989736"/>
              <a:gd name="connsiteY2" fmla="*/ 4356 h 4113711"/>
              <a:gd name="connsiteX3" fmla="*/ 1494869 w 2989736"/>
              <a:gd name="connsiteY3" fmla="*/ 278676 h 4113711"/>
              <a:gd name="connsiteX4" fmla="*/ 1769189 w 2989736"/>
              <a:gd name="connsiteY4" fmla="*/ 4356 h 4113711"/>
              <a:gd name="connsiteX5" fmla="*/ 1768750 w 2989736"/>
              <a:gd name="connsiteY5" fmla="*/ 0 h 4113711"/>
              <a:gd name="connsiteX6" fmla="*/ 2788497 w 2989736"/>
              <a:gd name="connsiteY6" fmla="*/ 0 h 4113711"/>
              <a:gd name="connsiteX7" fmla="*/ 2989736 w 2989736"/>
              <a:gd name="connsiteY7" fmla="*/ 201239 h 4113711"/>
              <a:gd name="connsiteX8" fmla="*/ 2989736 w 2989736"/>
              <a:gd name="connsiteY8" fmla="*/ 3912472 h 4113711"/>
              <a:gd name="connsiteX9" fmla="*/ 2788497 w 2989736"/>
              <a:gd name="connsiteY9" fmla="*/ 4113711 h 4113711"/>
              <a:gd name="connsiteX10" fmla="*/ 201239 w 2989736"/>
              <a:gd name="connsiteY10" fmla="*/ 4113711 h 4113711"/>
              <a:gd name="connsiteX11" fmla="*/ 0 w 2989736"/>
              <a:gd name="connsiteY11" fmla="*/ 3912472 h 4113711"/>
              <a:gd name="connsiteX12" fmla="*/ 0 w 2989736"/>
              <a:gd name="connsiteY12" fmla="*/ 201239 h 4113711"/>
              <a:gd name="connsiteX13" fmla="*/ 201239 w 2989736"/>
              <a:gd name="connsiteY13" fmla="*/ 0 h 4113711"/>
            </a:gdLst>
            <a:ahLst/>
            <a:cxnLst/>
            <a:rect l="l" t="t" r="r" b="b"/>
            <a:pathLst>
              <a:path w="2989736" h="4113711">
                <a:moveTo>
                  <a:pt x="201239" y="0"/>
                </a:moveTo>
                <a:lnTo>
                  <a:pt x="1220988" y="0"/>
                </a:lnTo>
                <a:lnTo>
                  <a:pt x="1220549" y="4356"/>
                </a:lnTo>
                <a:cubicBezTo>
                  <a:pt x="1220549" y="155859"/>
                  <a:pt x="1343366" y="278676"/>
                  <a:pt x="1494869" y="278676"/>
                </a:cubicBezTo>
                <a:cubicBezTo>
                  <a:pt x="1646372" y="278676"/>
                  <a:pt x="1769189" y="155859"/>
                  <a:pt x="1769189" y="4356"/>
                </a:cubicBezTo>
                <a:lnTo>
                  <a:pt x="1768750" y="0"/>
                </a:lnTo>
                <a:lnTo>
                  <a:pt x="2788497" y="0"/>
                </a:lnTo>
                <a:cubicBezTo>
                  <a:pt x="2899638" y="0"/>
                  <a:pt x="2989736" y="90098"/>
                  <a:pt x="2989736" y="201239"/>
                </a:cubicBezTo>
                <a:lnTo>
                  <a:pt x="2989736" y="3912472"/>
                </a:lnTo>
                <a:cubicBezTo>
                  <a:pt x="2989736" y="4023613"/>
                  <a:pt x="2899638" y="4113711"/>
                  <a:pt x="2788497" y="4113711"/>
                </a:cubicBezTo>
                <a:lnTo>
                  <a:pt x="201239" y="4113711"/>
                </a:lnTo>
                <a:cubicBezTo>
                  <a:pt x="90098" y="4113711"/>
                  <a:pt x="0" y="4023613"/>
                  <a:pt x="0" y="3912472"/>
                </a:cubicBezTo>
                <a:lnTo>
                  <a:pt x="0" y="201239"/>
                </a:lnTo>
                <a:cubicBezTo>
                  <a:pt x="0" y="90098"/>
                  <a:pt x="90098" y="0"/>
                  <a:pt x="201239" y="0"/>
                </a:cubicBezTo>
                <a:close/>
              </a:path>
            </a:pathLst>
          </a:custGeom>
          <a:solidFill>
            <a:schemeClr val="bg1"/>
          </a:solidFill>
          <a:ln w="5715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053414" y="2942518"/>
            <a:ext cx="7807568" cy="1962025"/>
          </a:xfrm>
          <a:prstGeom prst="rect">
            <a:avLst/>
          </a:prstGeom>
          <a:noFill/>
          <a:ln>
            <a:noFill/>
          </a:ln>
        </p:spPr>
        <p:txBody>
          <a:bodyPr vert="horz" wrap="square" lIns="0" tIns="0" rIns="0" bIns="0" rtlCol="0" anchor="t"/>
          <a:lstStyle/>
          <a:p>
            <a:pPr algn="ctr">
              <a:lnSpc>
                <a:spcPct val="140000"/>
              </a:lnSpc>
            </a:pPr>
            <a:r>
              <a:rPr kumimoji="1" lang="en-US" altLang="zh-CN" sz="20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天然气金融在能源市场中发挥着风险管理与市场定价的核心作用。通过各类金融工具，市场参与者能够有效应对天然气价格波动带来的风险，合理配置资金以获取收益，并促进天然气资源在全球范围内的优化配置。</a:t>
            </a:r>
            <a:endParaRPr kumimoji="1" lang="zh-CN" altLang="en-US" sz="2800" dirty="0"/>
          </a:p>
        </p:txBody>
      </p:sp>
      <p:sp>
        <p:nvSpPr>
          <p:cNvPr id="7" name="标题 1"/>
          <p:cNvSpPr txBox="1"/>
          <p:nvPr/>
        </p:nvSpPr>
        <p:spPr>
          <a:xfrm>
            <a:off x="5957198" y="1812937"/>
            <a:ext cx="136924" cy="140521"/>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天然气金融的核心作用</a:t>
            </a:r>
            <a:endParaRPr kumimoji="1" lang="zh-CN" altLang="en-US"/>
          </a:p>
        </p:txBody>
      </p:sp>
      <p:sp>
        <p:nvSpPr>
          <p:cNvPr id="9"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71834">
            <a:off x="348912" y="1623396"/>
            <a:ext cx="11532902" cy="4563940"/>
          </a:xfrm>
          <a:prstGeom prst="roundRect">
            <a:avLst>
              <a:gd name="adj" fmla="val 3153"/>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96852" y="1408386"/>
            <a:ext cx="11361360" cy="4930266"/>
          </a:xfrm>
          <a:prstGeom prst="roundRect">
            <a:avLst>
              <a:gd name="adj" fmla="val 3153"/>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916065" y="2051282"/>
            <a:ext cx="10584273" cy="2895844"/>
          </a:xfrm>
          <a:prstGeom prst="rect">
            <a:avLst/>
          </a:prstGeom>
          <a:noFill/>
          <a:ln>
            <a:noFill/>
          </a:ln>
        </p:spPr>
        <p:txBody>
          <a:bodyPr vert="horz" wrap="square" lIns="0" tIns="0" rIns="0" bIns="0" rtlCol="0" anchor="t"/>
          <a:lstStyle/>
          <a:p>
            <a:pPr>
              <a:lnSpc>
                <a:spcPct val="150000"/>
              </a:lnSpc>
            </a:pPr>
            <a:r>
              <a:rPr kumimoji="1" lang="en-US" altLang="zh-CN" sz="2000" b="1" dirty="0">
                <a:ln w="12700">
                  <a:noFill/>
                </a:ln>
                <a:solidFill>
                  <a:srgbClr val="3A3A3A">
                    <a:alpha val="100000"/>
                  </a:srgbClr>
                </a:solidFill>
                <a:latin typeface="+mn-ea"/>
                <a:cs typeface="Source Han Sans CN Normal" panose="020B0400000000000000" charset="-122"/>
              </a:rPr>
              <a:t>1. LNG</a:t>
            </a:r>
            <a:r>
              <a:rPr kumimoji="1" lang="zh-CN" altLang="en-US" sz="2000" b="1" dirty="0">
                <a:ln w="12700">
                  <a:noFill/>
                </a:ln>
                <a:solidFill>
                  <a:srgbClr val="3A3A3A">
                    <a:alpha val="100000"/>
                  </a:srgbClr>
                </a:solidFill>
                <a:latin typeface="+mn-ea"/>
                <a:cs typeface="Source Han Sans CN Normal" panose="020B0400000000000000" charset="-122"/>
              </a:rPr>
              <a:t>市场持续扩张</a:t>
            </a:r>
            <a:r>
              <a:rPr kumimoji="1" lang="zh-CN" altLang="en-US" sz="2000" dirty="0">
                <a:ln w="12700">
                  <a:noFill/>
                </a:ln>
                <a:solidFill>
                  <a:srgbClr val="3A3A3A">
                    <a:alpha val="100000"/>
                  </a:srgbClr>
                </a:solidFill>
                <a:latin typeface="+mn-ea"/>
                <a:cs typeface="Source Han Sans CN Normal" panose="020B0400000000000000" charset="-122"/>
              </a:rPr>
              <a:t>：随着</a:t>
            </a:r>
            <a:r>
              <a:rPr kumimoji="1" lang="en-US" altLang="zh-CN" sz="2000" dirty="0">
                <a:ln w="12700">
                  <a:noFill/>
                </a:ln>
                <a:solidFill>
                  <a:srgbClr val="3A3A3A">
                    <a:alpha val="100000"/>
                  </a:srgbClr>
                </a:solidFill>
                <a:latin typeface="+mn-ea"/>
                <a:cs typeface="Source Han Sans CN Normal" panose="020B0400000000000000" charset="-122"/>
              </a:rPr>
              <a:t>LNG</a:t>
            </a:r>
            <a:r>
              <a:rPr kumimoji="1" lang="zh-CN" altLang="en-US" sz="2000" dirty="0">
                <a:ln w="12700">
                  <a:noFill/>
                </a:ln>
                <a:solidFill>
                  <a:srgbClr val="3A3A3A">
                    <a:alpha val="100000"/>
                  </a:srgbClr>
                </a:solidFill>
                <a:latin typeface="+mn-ea"/>
                <a:cs typeface="Source Han Sans CN Normal" panose="020B0400000000000000" charset="-122"/>
              </a:rPr>
              <a:t>技术的不断进步和应用，其在全球天然气市场中的份额将继续增加，市场规模将进一步扩大。</a:t>
            </a:r>
            <a:endParaRPr kumimoji="1" lang="en-US" altLang="zh-CN" sz="2000" dirty="0">
              <a:ln w="12700">
                <a:noFill/>
              </a:ln>
              <a:solidFill>
                <a:srgbClr val="3A3A3A">
                  <a:alpha val="100000"/>
                </a:srgbClr>
              </a:solidFill>
              <a:latin typeface="+mn-ea"/>
              <a:cs typeface="Source Han Sans CN Normal" panose="020B0400000000000000" charset="-122"/>
            </a:endParaRPr>
          </a:p>
          <a:p>
            <a:pPr>
              <a:lnSpc>
                <a:spcPct val="150000"/>
              </a:lnSpc>
            </a:pPr>
            <a:endParaRPr kumimoji="1" lang="en-US" altLang="zh-CN" sz="2000" dirty="0">
              <a:ln w="12700">
                <a:noFill/>
              </a:ln>
              <a:solidFill>
                <a:srgbClr val="3A3A3A">
                  <a:alpha val="100000"/>
                </a:srgbClr>
              </a:solidFill>
              <a:latin typeface="+mn-ea"/>
              <a:cs typeface="Source Han Sans CN Normal" panose="020B0400000000000000" charset="-122"/>
            </a:endParaRPr>
          </a:p>
          <a:p>
            <a:pPr>
              <a:lnSpc>
                <a:spcPct val="150000"/>
              </a:lnSpc>
            </a:pPr>
            <a:r>
              <a:rPr kumimoji="1" lang="en-US" altLang="zh-CN" sz="2000" b="1" dirty="0">
                <a:ln w="12700">
                  <a:noFill/>
                </a:ln>
                <a:solidFill>
                  <a:srgbClr val="3A3A3A">
                    <a:alpha val="100000"/>
                  </a:srgbClr>
                </a:solidFill>
                <a:latin typeface="+mn-ea"/>
                <a:cs typeface="Source Han Sans CN Normal" panose="020B0400000000000000" charset="-122"/>
              </a:rPr>
              <a:t>2. </a:t>
            </a:r>
            <a:r>
              <a:rPr kumimoji="1" lang="zh-CN" altLang="en-US" sz="2000" b="1" dirty="0">
                <a:ln w="12700">
                  <a:noFill/>
                </a:ln>
                <a:solidFill>
                  <a:srgbClr val="3A3A3A">
                    <a:alpha val="100000"/>
                  </a:srgbClr>
                </a:solidFill>
                <a:latin typeface="+mn-ea"/>
                <a:cs typeface="Source Han Sans CN Normal" panose="020B0400000000000000" charset="-122"/>
              </a:rPr>
              <a:t>亚洲定价中心建设</a:t>
            </a:r>
            <a:r>
              <a:rPr kumimoji="1" lang="zh-CN" altLang="en-US" sz="2000" dirty="0">
                <a:ln w="12700">
                  <a:noFill/>
                </a:ln>
                <a:solidFill>
                  <a:srgbClr val="3A3A3A">
                    <a:alpha val="100000"/>
                  </a:srgbClr>
                </a:solidFill>
                <a:latin typeface="+mn-ea"/>
                <a:cs typeface="Source Han Sans CN Normal" panose="020B0400000000000000" charset="-122"/>
              </a:rPr>
              <a:t>：亚洲作为全球最大的天然气进口地区，建设独立的定价中心将有助于提高亚洲在全球天然气定价中的话语权，促进市场的公平和稳定。</a:t>
            </a:r>
            <a:endParaRPr kumimoji="1" lang="en-US" altLang="zh-CN" sz="2000" dirty="0">
              <a:ln w="12700">
                <a:noFill/>
              </a:ln>
              <a:solidFill>
                <a:srgbClr val="3A3A3A">
                  <a:alpha val="100000"/>
                </a:srgbClr>
              </a:solidFill>
              <a:latin typeface="+mn-ea"/>
              <a:cs typeface="Source Han Sans CN Normal" panose="020B0400000000000000" charset="-122"/>
            </a:endParaRPr>
          </a:p>
          <a:p>
            <a:pPr>
              <a:lnSpc>
                <a:spcPct val="150000"/>
              </a:lnSpc>
            </a:pPr>
            <a:endParaRPr kumimoji="1" lang="en-US" altLang="zh-CN" sz="2000" dirty="0">
              <a:ln w="12700">
                <a:noFill/>
              </a:ln>
              <a:solidFill>
                <a:srgbClr val="3A3A3A">
                  <a:alpha val="100000"/>
                </a:srgbClr>
              </a:solidFill>
              <a:latin typeface="+mn-ea"/>
              <a:cs typeface="Source Han Sans CN Normal" panose="020B0400000000000000" charset="-122"/>
            </a:endParaRPr>
          </a:p>
          <a:p>
            <a:pPr>
              <a:lnSpc>
                <a:spcPct val="150000"/>
              </a:lnSpc>
            </a:pPr>
            <a:r>
              <a:rPr kumimoji="1" lang="en-US" altLang="zh-CN" sz="2000" b="1" dirty="0">
                <a:ln w="12700">
                  <a:noFill/>
                </a:ln>
                <a:solidFill>
                  <a:srgbClr val="3A3A3A">
                    <a:alpha val="100000"/>
                  </a:srgbClr>
                </a:solidFill>
                <a:latin typeface="+mn-ea"/>
                <a:cs typeface="Source Han Sans CN Normal" panose="020B0400000000000000" charset="-122"/>
              </a:rPr>
              <a:t>3. </a:t>
            </a:r>
            <a:r>
              <a:rPr kumimoji="1" lang="zh-CN" altLang="en-US" sz="2000" b="1" dirty="0">
                <a:ln w="12700">
                  <a:noFill/>
                </a:ln>
                <a:solidFill>
                  <a:srgbClr val="3A3A3A">
                    <a:alpha val="100000"/>
                  </a:srgbClr>
                </a:solidFill>
                <a:latin typeface="+mn-ea"/>
                <a:cs typeface="Source Han Sans CN Normal" panose="020B0400000000000000" charset="-122"/>
              </a:rPr>
              <a:t>数字化与绿色金融融合</a:t>
            </a:r>
            <a:r>
              <a:rPr kumimoji="1" lang="zh-CN" altLang="en-US" sz="2000" dirty="0">
                <a:ln w="12700">
                  <a:noFill/>
                </a:ln>
                <a:solidFill>
                  <a:srgbClr val="3A3A3A">
                    <a:alpha val="100000"/>
                  </a:srgbClr>
                </a:solidFill>
                <a:latin typeface="+mn-ea"/>
                <a:cs typeface="Source Han Sans CN Normal" panose="020B0400000000000000" charset="-122"/>
              </a:rPr>
              <a:t>：数字化技术将为天然气金融带来新的机遇和发展模式，同时，绿色金融的发展将推动天然气产业向低碳、环保方向转型。</a:t>
            </a:r>
            <a:endParaRPr kumimoji="1" lang="zh-CN" altLang="en-US" sz="2000" dirty="0">
              <a:ln w="12700">
                <a:noFill/>
              </a:ln>
              <a:solidFill>
                <a:srgbClr val="3A3A3A">
                  <a:alpha val="100000"/>
                </a:srgbClr>
              </a:solidFill>
              <a:latin typeface="+mn-ea"/>
              <a:cs typeface="Source Han Sans CN Normal" panose="020B0400000000000000" charset="-122"/>
            </a:endParaRPr>
          </a:p>
          <a:p>
            <a:pPr>
              <a:lnSpc>
                <a:spcPct val="150000"/>
              </a:lnSpc>
            </a:pPr>
            <a:endParaRPr kumimoji="1" lang="zh-CN" altLang="en-US" sz="2800" dirty="0">
              <a:latin typeface="+mn-ea"/>
            </a:endParaRPr>
          </a:p>
          <a:p>
            <a:pPr>
              <a:lnSpc>
                <a:spcPct val="150000"/>
              </a:lnSpc>
            </a:pPr>
            <a:endParaRPr kumimoji="1" lang="zh-CN" altLang="en-US" sz="2800" dirty="0">
              <a:latin typeface="+mn-ea"/>
            </a:endParaRPr>
          </a:p>
        </p:txBody>
      </p:sp>
      <p:sp>
        <p:nvSpPr>
          <p:cNvPr id="8" name="标题 1"/>
          <p:cNvSpPr txBox="1"/>
          <p:nvPr/>
        </p:nvSpPr>
        <p:spPr>
          <a:xfrm>
            <a:off x="999712" y="470193"/>
            <a:ext cx="10858500" cy="468000"/>
          </a:xfrm>
          <a:prstGeom prst="rect">
            <a:avLst/>
          </a:prstGeom>
          <a:noFill/>
          <a:ln>
            <a:noFill/>
          </a:ln>
        </p:spPr>
        <p:txBody>
          <a:bodyPr vert="horz" wrap="square" lIns="0" tIns="0" rIns="0" bIns="0" rtlCol="0" anchor="ctr"/>
          <a:lstStyle/>
          <a:p>
            <a:pPr algn="l">
              <a:lnSpc>
                <a:spcPct val="110000"/>
              </a:lnSpc>
            </a:pPr>
            <a:r>
              <a:rPr kumimoji="1" lang="zh-CN" altLang="en-US" sz="2800" dirty="0">
                <a:ln w="12700">
                  <a:noFill/>
                </a:ln>
                <a:solidFill>
                  <a:srgbClr val="262626">
                    <a:alpha val="100000"/>
                  </a:srgbClr>
                </a:solidFill>
                <a:latin typeface="Source Han Sans CN Bold Bold" panose="020B0800000000000000" charset="-122"/>
                <a:ea typeface="Source Han Sans CN Bold Bold" panose="020B0800000000000000" charset="-122"/>
              </a:rPr>
              <a:t>未来趋势</a:t>
            </a:r>
            <a:endParaRPr kumimoji="1" lang="zh-CN" altLang="en-US" dirty="0"/>
          </a:p>
        </p:txBody>
      </p:sp>
      <p:sp>
        <p:nvSpPr>
          <p:cNvPr id="9" name="标题 1"/>
          <p:cNvSpPr txBox="1"/>
          <p:nvPr/>
        </p:nvSpPr>
        <p:spPr>
          <a:xfrm>
            <a:off x="406400" y="420351"/>
            <a:ext cx="509665" cy="509665"/>
          </a:xfrm>
          <a:prstGeom prst="ellipse">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496852" y="519348"/>
            <a:ext cx="148400" cy="148400"/>
          </a:xfrm>
          <a:prstGeom prst="ellipse">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397" y="1380987"/>
            <a:ext cx="10696457" cy="4685984"/>
          </a:xfrm>
          <a:prstGeom prst="roundRect">
            <a:avLst>
              <a:gd name="adj" fmla="val 2814"/>
            </a:avLst>
          </a:prstGeom>
          <a:gradFill>
            <a:gsLst>
              <a:gs pos="61000">
                <a:schemeClr val="bg1"/>
              </a:gs>
              <a:gs pos="100000">
                <a:schemeClr val="accent1">
                  <a:lumMod val="20000"/>
                  <a:lumOff val="80000"/>
                </a:schemeClr>
              </a:gs>
            </a:gsLst>
            <a:lin ang="2700000" scaled="0"/>
          </a:gradFill>
          <a:ln w="3175" cap="sq">
            <a:gradFill>
              <a:gsLst>
                <a:gs pos="0">
                  <a:schemeClr val="accent1">
                    <a:alpha val="0"/>
                  </a:schemeClr>
                </a:gs>
                <a:gs pos="100000">
                  <a:schemeClr val="accent1">
                    <a:alpha val="45000"/>
                  </a:schemeClr>
                </a:gs>
              </a:gsLst>
              <a:lin ang="13500000" scaled="0"/>
            </a:gradFill>
            <a:miter/>
          </a:ln>
          <a:effectLst>
            <a:outerShdw blurRad="152400" dist="38100" dir="2700000" algn="tl" rotWithShape="0">
              <a:schemeClr val="accent1">
                <a:lumMod val="50000"/>
                <a:alpha val="1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1357086" y="1841594"/>
            <a:ext cx="9477828" cy="3458011"/>
          </a:xfrm>
          <a:prstGeom prst="rect">
            <a:avLst/>
          </a:prstGeom>
          <a:noFill/>
          <a:ln>
            <a:noFill/>
          </a:ln>
        </p:spPr>
        <p:txBody>
          <a:bodyPr vert="horz" wrap="square" lIns="0" tIns="0" rIns="0" bIns="0" rtlCol="0" anchor="t"/>
          <a:lstStyle/>
          <a:p>
            <a:pPr marL="457200" indent="-457200">
              <a:lnSpc>
                <a:spcPct val="150000"/>
              </a:lnSpc>
              <a:buAutoNum type="arabicPeriod"/>
            </a:pPr>
            <a:r>
              <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国际市场目前存在哪些天然气期货合约？</a:t>
            </a:r>
            <a:endPar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457200" indent="-457200">
              <a:lnSpc>
                <a:spcPct val="150000"/>
              </a:lnSpc>
              <a:buAutoNum type="arabicPeriod"/>
            </a:pPr>
            <a:r>
              <a:rPr kumimoji="1" lang="en-US" altLang="zh-CN"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国际天然气市场的贸易分布具有哪些特征？</a:t>
            </a:r>
            <a:endPar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457200" indent="-457200">
              <a:lnSpc>
                <a:spcPct val="150000"/>
              </a:lnSpc>
              <a:buAutoNum type="arabicPeriod"/>
            </a:pPr>
            <a:r>
              <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天然气定价机制有哪些？有哪些演变特征？</a:t>
            </a:r>
            <a:endPar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457200" indent="-457200">
              <a:lnSpc>
                <a:spcPct val="150000"/>
              </a:lnSpc>
              <a:buAutoNum type="arabicPeriod"/>
            </a:pPr>
            <a:r>
              <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管道天然气运输与</a:t>
            </a:r>
            <a:r>
              <a:rPr kumimoji="1" lang="en-US" altLang="zh-CN"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LNG</a:t>
            </a:r>
            <a:r>
              <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运输有何区别？</a:t>
            </a:r>
            <a:endPar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457200" indent="-457200">
              <a:lnSpc>
                <a:spcPct val="150000"/>
              </a:lnSpc>
              <a:buAutoNum type="arabicPeriod"/>
            </a:pPr>
            <a:r>
              <a:rPr kumimoji="1" lang="en-US" altLang="zh-CN"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 </a:t>
            </a:r>
            <a:r>
              <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rPr>
              <a:t>天然气价格的影响因素有哪些？</a:t>
            </a:r>
            <a:endParaRPr kumimoji="1" lang="zh-CN" altLang="en-US" sz="2800" dirty="0">
              <a:ln w="12700">
                <a:noFill/>
              </a:ln>
              <a:solidFill>
                <a:srgbClr val="000000">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p:txBody>
      </p:sp>
      <p:sp>
        <p:nvSpPr>
          <p:cNvPr id="1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zh-CN" altLang="en-US" sz="3200" b="1" dirty="0">
                <a:ln w="12700">
                  <a:noFill/>
                </a:ln>
                <a:solidFill>
                  <a:srgbClr val="000000">
                    <a:alpha val="100000"/>
                  </a:srgbClr>
                </a:solidFill>
                <a:latin typeface="Source Han Sans CN Bold Bold" panose="020B0800000000000000" charset="-122"/>
                <a:ea typeface="Source Han Sans CN Bold Bold" panose="020B0800000000000000" charset="-122"/>
              </a:rPr>
              <a:t>课后习题</a:t>
            </a:r>
            <a:endParaRPr kumimoji="1" lang="zh-CN" altLang="en-US" b="1" dirty="0"/>
          </a:p>
        </p:txBody>
      </p:sp>
      <p:sp>
        <p:nvSpPr>
          <p:cNvPr id="1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231044" y="1418492"/>
            <a:ext cx="8653183" cy="4841631"/>
          </a:xfrm>
          <a:prstGeom prst="roundRect">
            <a:avLst>
              <a:gd name="adj" fmla="val 5972"/>
            </a:avLst>
          </a:prstGeom>
          <a:solidFill>
            <a:schemeClr val="bg1"/>
          </a:soli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220848" y="1418492"/>
            <a:ext cx="504000" cy="704850"/>
          </a:xfrm>
          <a:custGeom>
            <a:avLst/>
            <a:gdLst>
              <a:gd name="connsiteX0" fmla="*/ 0 w 504000"/>
              <a:gd name="connsiteY0" fmla="*/ 0 h 704850"/>
              <a:gd name="connsiteX1" fmla="*/ 504000 w 504000"/>
              <a:gd name="connsiteY1" fmla="*/ 0 h 704850"/>
              <a:gd name="connsiteX2" fmla="*/ 504000 w 504000"/>
              <a:gd name="connsiteY2" fmla="*/ 704850 h 704850"/>
              <a:gd name="connsiteX3" fmla="*/ 252000 w 504000"/>
              <a:gd name="connsiteY3" fmla="*/ 481488 h 704850"/>
              <a:gd name="connsiteX4" fmla="*/ 0 w 504000"/>
              <a:gd name="connsiteY4" fmla="*/ 704850 h 704850"/>
              <a:gd name="connsiteX5" fmla="*/ 0 w 504000"/>
              <a:gd name="connsiteY5" fmla="*/ 0 h 704850"/>
            </a:gdLst>
            <a:ahLst/>
            <a:cxnLst/>
            <a:rect l="l" t="t" r="r" b="b"/>
            <a:pathLst>
              <a:path w="504000" h="704850">
                <a:moveTo>
                  <a:pt x="0" y="0"/>
                </a:moveTo>
                <a:lnTo>
                  <a:pt x="504000" y="0"/>
                </a:lnTo>
                <a:lnTo>
                  <a:pt x="504000" y="704850"/>
                </a:lnTo>
                <a:lnTo>
                  <a:pt x="252000" y="481488"/>
                </a:lnTo>
                <a:lnTo>
                  <a:pt x="0" y="704850"/>
                </a:lnTo>
                <a:lnTo>
                  <a:pt x="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105276" y="1957754"/>
            <a:ext cx="5855682" cy="3610707"/>
          </a:xfrm>
          <a:prstGeom prst="rect">
            <a:avLst/>
          </a:prstGeom>
          <a:noFill/>
          <a:ln>
            <a:noFill/>
          </a:ln>
        </p:spPr>
        <p:txBody>
          <a:bodyPr vert="horz" wrap="square" lIns="0" tIns="0" rIns="0" bIns="0" rtlCol="0" anchor="ctr"/>
          <a:lstStyle/>
          <a:p>
            <a:pPr marL="457200" indent="-457200">
              <a:lnSpc>
                <a:spcPct val="150000"/>
              </a:lnSpc>
              <a:buClr>
                <a:srgbClr val="C00000"/>
              </a:buClr>
              <a:buFont typeface="Wingdings" panose="05000000000000000000" pitchFamily="2" charset="2"/>
              <a:buChar char="l"/>
            </a:pPr>
            <a:r>
              <a:rPr lang="zh-CN" altLang="en-US" sz="2800" b="1" dirty="0"/>
              <a:t>全球能源结构中的关键能源</a:t>
            </a:r>
            <a:endParaRPr lang="en-US" altLang="zh-CN" sz="2800" b="1" dirty="0"/>
          </a:p>
          <a:p>
            <a:pPr marL="457200" indent="-457200">
              <a:lnSpc>
                <a:spcPct val="150000"/>
              </a:lnSpc>
              <a:buClr>
                <a:srgbClr val="C00000"/>
              </a:buClr>
              <a:buFont typeface="Wingdings" panose="05000000000000000000" pitchFamily="2" charset="2"/>
              <a:buChar char="l"/>
            </a:pPr>
            <a:endParaRPr lang="en-US" altLang="zh-CN" sz="2800" b="1" dirty="0"/>
          </a:p>
          <a:p>
            <a:pPr marL="457200" indent="-457200">
              <a:lnSpc>
                <a:spcPct val="150000"/>
              </a:lnSpc>
              <a:buClr>
                <a:srgbClr val="C00000"/>
              </a:buClr>
              <a:buFont typeface="Wingdings" panose="05000000000000000000" pitchFamily="2" charset="2"/>
              <a:buChar char="l"/>
            </a:pPr>
            <a:r>
              <a:rPr lang="zh-CN" altLang="en-US" sz="2800" b="1" dirty="0"/>
              <a:t>价值链协同推进脱碳转型</a:t>
            </a:r>
            <a:endParaRPr lang="en-US" altLang="zh-CN" sz="2800" b="1" dirty="0"/>
          </a:p>
          <a:p>
            <a:pPr marL="457200" indent="-457200">
              <a:lnSpc>
                <a:spcPct val="150000"/>
              </a:lnSpc>
              <a:buClr>
                <a:srgbClr val="C00000"/>
              </a:buClr>
              <a:buFont typeface="Wingdings" panose="05000000000000000000" pitchFamily="2" charset="2"/>
              <a:buChar char="l"/>
            </a:pPr>
            <a:endParaRPr lang="en-US" altLang="zh-CN" sz="2800" b="1" dirty="0"/>
          </a:p>
          <a:p>
            <a:pPr marL="457200" indent="-457200">
              <a:lnSpc>
                <a:spcPct val="150000"/>
              </a:lnSpc>
              <a:buClr>
                <a:srgbClr val="C00000"/>
              </a:buClr>
              <a:buFont typeface="Wingdings" panose="05000000000000000000" pitchFamily="2" charset="2"/>
              <a:buChar char="l"/>
            </a:pPr>
            <a:r>
              <a:rPr lang="zh-CN" altLang="en-US" sz="2800" b="1" dirty="0"/>
              <a:t>助力中国实现“双碳”目标</a:t>
            </a:r>
            <a:br>
              <a:rPr lang="zh-CN" altLang="en-US" sz="1600" dirty="0"/>
            </a:br>
            <a:endParaRPr lang="zh-CN" altLang="en-US" sz="1600" dirty="0"/>
          </a:p>
        </p:txBody>
      </p:sp>
      <p:sp>
        <p:nvSpPr>
          <p:cNvPr id="6" name="标题 1"/>
          <p:cNvSpPr txBox="1"/>
          <p:nvPr/>
        </p:nvSpPr>
        <p:spPr>
          <a:xfrm>
            <a:off x="1307773" y="1250380"/>
            <a:ext cx="1397000" cy="51181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307773" y="1250380"/>
            <a:ext cx="479236" cy="5118100"/>
          </a:xfrm>
          <a:prstGeom prst="rect">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2015533" y="1250380"/>
            <a:ext cx="335139" cy="51181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083346" y="3085022"/>
            <a:ext cx="1448816" cy="1448816"/>
          </a:xfrm>
          <a:prstGeom prst="ellipse">
            <a:avLst/>
          </a:prstGeom>
          <a:solidFill>
            <a:schemeClr val="bg1"/>
          </a:solidFill>
          <a:ln w="25400" cap="sq">
            <a:gradFill>
              <a:gsLst>
                <a:gs pos="0">
                  <a:schemeClr val="accent1">
                    <a:lumMod val="60000"/>
                    <a:lumOff val="40000"/>
                  </a:schemeClr>
                </a:gs>
                <a:gs pos="100000">
                  <a:schemeClr val="accent1">
                    <a:alpha val="96000"/>
                  </a:schemeClr>
                </a:gs>
              </a:gsLst>
              <a:lin ang="2700000" scaled="0"/>
            </a:gradFill>
            <a:miter/>
          </a:ln>
          <a:effectLst>
            <a:outerShdw blurRad="127000" dist="38100" dir="2700000" algn="tl"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470301" y="3503490"/>
            <a:ext cx="674906" cy="61188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天然气在能源转型中的关键作用</a:t>
            </a:r>
            <a:endParaRPr kumimoji="1" lang="zh-CN" altLang="en-US"/>
          </a:p>
        </p:txBody>
      </p:sp>
      <p:sp>
        <p:nvSpPr>
          <p:cNvPr id="1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879614" y="2466138"/>
            <a:ext cx="5418176" cy="2027325"/>
          </a:xfrm>
          <a:prstGeom prst="rect">
            <a:avLst/>
          </a:prstGeom>
          <a:noFill/>
          <a:ln>
            <a:noFill/>
          </a:ln>
        </p:spPr>
        <p:txBody>
          <a:bodyPr vert="horz" wrap="square" lIns="91440" tIns="45720" rIns="91440" bIns="45720" rtlCol="0" anchor="ctr"/>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谢谢大家</a:t>
            </a:r>
            <a:endParaRPr kumimoji="1" lang="zh-CN" altLang="en-US"/>
          </a:p>
        </p:txBody>
      </p:sp>
      <p:sp>
        <p:nvSpPr>
          <p:cNvPr id="12" name="标题 1"/>
          <p:cNvSpPr txBox="1"/>
          <p:nvPr/>
        </p:nvSpPr>
        <p:spPr>
          <a:xfrm>
            <a:off x="774701" y="5269827"/>
            <a:ext cx="2187575" cy="405966"/>
          </a:xfrm>
          <a:prstGeom prst="round2DiagRect">
            <a:avLst>
              <a:gd name="adj1" fmla="val 38943"/>
              <a:gd name="adj2" fmla="val 0"/>
            </a:avLst>
          </a:prstGeom>
          <a:gradFill>
            <a:gsLst>
              <a:gs pos="0">
                <a:schemeClr val="accent1">
                  <a:lumMod val="80000"/>
                  <a:lumOff val="20000"/>
                </a:schemeClr>
              </a:gs>
              <a:gs pos="100000">
                <a:schemeClr val="accent1"/>
              </a:gs>
            </a:gsLst>
            <a:lin ang="2700000" scaled="0"/>
          </a:gradFill>
          <a:ln w="9525" cap="sq">
            <a:solidFill>
              <a:schemeClr val="bg1"/>
            </a:solidFill>
            <a:miter/>
          </a:ln>
          <a:effectLst>
            <a:outerShdw blurRad="50800" dist="38100" dir="2700000" algn="tl" rotWithShape="0">
              <a:schemeClr val="accent1">
                <a:alpha val="40000"/>
              </a:schemeClr>
            </a:outerShdw>
          </a:effectLst>
        </p:spPr>
        <p:txBody>
          <a:bodyPr vert="horz" wrap="square" lIns="0" tIns="0" rIns="0" bIns="0" rtlCol="0" anchor="t"/>
          <a:lstStyle/>
          <a:p>
            <a:pPr algn="ctr">
              <a:lnSpc>
                <a:spcPct val="110000"/>
              </a:lnSpc>
            </a:pPr>
            <a:endParaRPr kumimoji="1" lang="zh-CN" altLang="en-US"/>
          </a:p>
        </p:txBody>
      </p:sp>
      <p:sp>
        <p:nvSpPr>
          <p:cNvPr id="14" name="标题 1"/>
          <p:cNvSpPr txBox="1"/>
          <p:nvPr/>
        </p:nvSpPr>
        <p:spPr>
          <a:xfrm>
            <a:off x="921668" y="5199088"/>
            <a:ext cx="386718" cy="386718"/>
          </a:xfrm>
          <a:prstGeom prst="ellipse">
            <a:avLst/>
          </a:prstGeom>
          <a:solidFill>
            <a:schemeClr val="bg1"/>
          </a:solidFill>
          <a:ln w="11430" cap="sq">
            <a:gradFill>
              <a:gsLst>
                <a:gs pos="0">
                  <a:schemeClr val="accent2">
                    <a:lumMod val="50000"/>
                    <a:lumOff val="50000"/>
                  </a:schemeClr>
                </a:gs>
                <a:gs pos="100000">
                  <a:schemeClr val="accent2">
                    <a:lumMod val="50000"/>
                    <a:lumOff val="50000"/>
                    <a:alpha val="20000"/>
                  </a:schemeClr>
                </a:gs>
              </a:gsLst>
              <a:lin ang="5400000" scaled="0"/>
            </a:gradFill>
            <a:miter/>
          </a:ln>
          <a:effectLst/>
        </p:spPr>
        <p:txBody>
          <a:bodyPr vert="horz" wrap="square" lIns="0" tIns="0" rIns="0" bIns="0" rtlCol="0" anchor="t"/>
          <a:lstStyle/>
          <a:p>
            <a:pPr algn="ctr">
              <a:lnSpc>
                <a:spcPct val="110000"/>
              </a:lnSpc>
            </a:pPr>
            <a:endParaRPr kumimoji="1" lang="zh-CN" altLang="en-US"/>
          </a:p>
        </p:txBody>
      </p:sp>
      <p:sp>
        <p:nvSpPr>
          <p:cNvPr id="15" name="标题 1"/>
          <p:cNvSpPr txBox="1"/>
          <p:nvPr/>
        </p:nvSpPr>
        <p:spPr>
          <a:xfrm>
            <a:off x="1012453" y="5272139"/>
            <a:ext cx="205146" cy="222224"/>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gradFill>
            <a:gsLst>
              <a:gs pos="0">
                <a:schemeClr val="accent2">
                  <a:lumMod val="60000"/>
                  <a:lumOff val="40000"/>
                </a:schemeClr>
              </a:gs>
              <a:gs pos="100000">
                <a:schemeClr val="accent2">
                  <a:lumMod val="80000"/>
                  <a:lumOff val="20000"/>
                </a:schemeClr>
              </a:gs>
            </a:gsLst>
            <a:lin ang="2700000" scaled="0"/>
          </a:gradFill>
          <a:ln w="9525" cap="sq">
            <a:solidFill>
              <a:schemeClr val="bg1"/>
            </a:solidFill>
            <a:miter/>
          </a:ln>
          <a:effectLst>
            <a:outerShdw blurRad="50800" dist="38100" dir="2700000" algn="tl" rotWithShape="0">
              <a:schemeClr val="accent2">
                <a:lumMod val="60000"/>
                <a:lumOff val="40000"/>
                <a:alpha val="40000"/>
              </a:schemeClr>
            </a:outerShdw>
          </a:effectLst>
        </p:spPr>
        <p:txBody>
          <a:bodyPr vert="horz" wrap="square" lIns="0" tIns="0" rIns="0" bIns="0" rtlCol="0" anchor="t"/>
          <a:lstStyle/>
          <a:p>
            <a:pPr algn="ctr">
              <a:lnSpc>
                <a:spcPct val="110000"/>
              </a:lnSpc>
            </a:pPr>
            <a:endParaRPr kumimoji="1" lang="zh-CN" altLang="en-US"/>
          </a:p>
        </p:txBody>
      </p:sp>
      <p:sp>
        <p:nvSpPr>
          <p:cNvPr id="16" name="标题 1"/>
          <p:cNvSpPr txBox="1"/>
          <p:nvPr/>
        </p:nvSpPr>
        <p:spPr>
          <a:xfrm>
            <a:off x="3295400" y="5269827"/>
            <a:ext cx="2187575" cy="405966"/>
          </a:xfrm>
          <a:prstGeom prst="round2DiagRect">
            <a:avLst>
              <a:gd name="adj1" fmla="val 38943"/>
              <a:gd name="adj2" fmla="val 0"/>
            </a:avLst>
          </a:prstGeom>
          <a:gradFill>
            <a:gsLst>
              <a:gs pos="0">
                <a:schemeClr val="accent1">
                  <a:lumMod val="80000"/>
                  <a:lumOff val="20000"/>
                </a:schemeClr>
              </a:gs>
              <a:gs pos="100000">
                <a:schemeClr val="accent1"/>
              </a:gs>
            </a:gsLst>
            <a:lin ang="2700000" scaled="0"/>
          </a:gradFill>
          <a:ln w="9525" cap="sq">
            <a:solidFill>
              <a:schemeClr val="bg1"/>
            </a:solidFill>
            <a:miter/>
          </a:ln>
          <a:effectLst>
            <a:outerShdw blurRad="50800" dist="38100" dir="2700000" algn="tl" rotWithShape="0">
              <a:schemeClr val="accent1">
                <a:alpha val="40000"/>
              </a:schemeClr>
            </a:outerShdw>
          </a:effectLst>
        </p:spPr>
        <p:txBody>
          <a:bodyPr vert="horz" wrap="square" lIns="0" tIns="0" rIns="0" bIns="0" rtlCol="0" anchor="t"/>
          <a:lstStyle/>
          <a:p>
            <a:pPr algn="ctr">
              <a:lnSpc>
                <a:spcPct val="110000"/>
              </a:lnSpc>
            </a:pPr>
            <a:endParaRPr kumimoji="1" lang="zh-CN" altLang="en-US"/>
          </a:p>
        </p:txBody>
      </p:sp>
      <p:sp>
        <p:nvSpPr>
          <p:cNvPr id="18" name="标题 1"/>
          <p:cNvSpPr txBox="1"/>
          <p:nvPr/>
        </p:nvSpPr>
        <p:spPr>
          <a:xfrm>
            <a:off x="3442367" y="5199088"/>
            <a:ext cx="386718" cy="386718"/>
          </a:xfrm>
          <a:prstGeom prst="ellipse">
            <a:avLst/>
          </a:prstGeom>
          <a:solidFill>
            <a:schemeClr val="bg1"/>
          </a:solidFill>
          <a:ln w="11430" cap="sq">
            <a:gradFill>
              <a:gsLst>
                <a:gs pos="0">
                  <a:schemeClr val="accent2">
                    <a:lumMod val="50000"/>
                    <a:lumOff val="50000"/>
                  </a:schemeClr>
                </a:gs>
                <a:gs pos="100000">
                  <a:schemeClr val="accent2">
                    <a:lumMod val="50000"/>
                    <a:lumOff val="50000"/>
                    <a:alpha val="20000"/>
                  </a:schemeClr>
                </a:gs>
              </a:gsLst>
              <a:lin ang="5400000" scaled="0"/>
            </a:gradFill>
            <a:miter/>
          </a:ln>
          <a:effectLst/>
        </p:spPr>
        <p:txBody>
          <a:bodyPr vert="horz" wrap="square" lIns="0" tIns="0" rIns="0" bIns="0" rtlCol="0" anchor="t"/>
          <a:lstStyle/>
          <a:p>
            <a:pPr algn="ctr">
              <a:lnSpc>
                <a:spcPct val="110000"/>
              </a:lnSpc>
            </a:pPr>
            <a:endParaRPr kumimoji="1" lang="zh-CN" altLang="en-US"/>
          </a:p>
        </p:txBody>
      </p:sp>
      <p:sp>
        <p:nvSpPr>
          <p:cNvPr id="19" name="标题 1"/>
          <p:cNvSpPr txBox="1"/>
          <p:nvPr/>
        </p:nvSpPr>
        <p:spPr>
          <a:xfrm>
            <a:off x="3533152" y="5272139"/>
            <a:ext cx="205146" cy="222224"/>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gradFill>
            <a:gsLst>
              <a:gs pos="0">
                <a:schemeClr val="accent2">
                  <a:lumMod val="60000"/>
                  <a:lumOff val="40000"/>
                </a:schemeClr>
              </a:gs>
              <a:gs pos="100000">
                <a:schemeClr val="accent2">
                  <a:lumMod val="80000"/>
                  <a:lumOff val="20000"/>
                </a:schemeClr>
              </a:gs>
            </a:gsLst>
            <a:lin ang="2700000" scaled="0"/>
          </a:gradFill>
          <a:ln w="9525" cap="sq">
            <a:solidFill>
              <a:schemeClr val="bg1"/>
            </a:solidFill>
            <a:miter/>
          </a:ln>
          <a:effectLst>
            <a:outerShdw blurRad="50800" dist="38100" dir="2700000" algn="tl" rotWithShape="0">
              <a:schemeClr val="accent2">
                <a:lumMod val="60000"/>
                <a:lumOff val="40000"/>
                <a:alpha val="40000"/>
              </a:schemeClr>
            </a:outerShdw>
          </a:effectLst>
        </p:spPr>
        <p:txBody>
          <a:bodyPr vert="horz" wrap="square" lIns="0" tIns="0" rIns="0" bIns="0" rtlCol="0" anchor="t"/>
          <a:lstStyle/>
          <a:p>
            <a:pPr algn="ctr">
              <a:lnSpc>
                <a:spcPct val="110000"/>
              </a:lnSpc>
            </a:pPr>
            <a:endParaRPr kumimoji="1" lang="zh-CN" altLang="en-US"/>
          </a:p>
        </p:txBody>
      </p:sp>
      <p:sp>
        <p:nvSpPr>
          <p:cNvPr id="20" name="标题 1"/>
          <p:cNvSpPr txBox="1"/>
          <p:nvPr/>
        </p:nvSpPr>
        <p:spPr>
          <a:xfrm>
            <a:off x="747890" y="1482125"/>
            <a:ext cx="5468929" cy="1209066"/>
          </a:xfrm>
          <a:prstGeom prst="rect">
            <a:avLst/>
          </a:prstGeom>
          <a:noFill/>
          <a:ln>
            <a:noFill/>
          </a:ln>
          <a:effectLst/>
        </p:spPr>
        <p:txBody>
          <a:bodyPr vert="horz" wrap="square" lIns="0" tIns="0" rIns="0" bIns="0" rtlCol="0" anchor="t"/>
          <a:lstStyle/>
          <a:p>
            <a:pPr algn="l">
              <a:lnSpc>
                <a:spcPct val="110000"/>
              </a:lnSpc>
            </a:pPr>
            <a:endParaRPr kumimoji="1" lang="zh-CN" altLang="en-US" dirty="0"/>
          </a:p>
        </p:txBody>
      </p:sp>
      <p:sp>
        <p:nvSpPr>
          <p:cNvPr id="22"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24" name="图片 23"/>
          <p:cNvPicPr>
            <a:picLocks noChangeAspect="1"/>
          </p:cNvPicPr>
          <p:nvPr/>
        </p:nvPicPr>
        <p:blipFill>
          <a:blip r:embed="rId2"/>
          <a:srcRect l="11421" t="8016" r="1738" b="5142"/>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25" name="标题 1"/>
          <p:cNvSpPr txBox="1"/>
          <p:nvPr/>
        </p:nvSpPr>
        <p:spPr>
          <a:xfrm>
            <a:off x="0" y="6527802"/>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789356" y="2822094"/>
            <a:ext cx="80818" cy="13854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231044" y="1418492"/>
            <a:ext cx="8653183" cy="4841631"/>
          </a:xfrm>
          <a:prstGeom prst="roundRect">
            <a:avLst>
              <a:gd name="adj" fmla="val 5972"/>
            </a:avLst>
          </a:prstGeom>
          <a:solidFill>
            <a:schemeClr val="bg1"/>
          </a:soli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220848" y="1418492"/>
            <a:ext cx="504000" cy="704850"/>
          </a:xfrm>
          <a:custGeom>
            <a:avLst/>
            <a:gdLst>
              <a:gd name="connsiteX0" fmla="*/ 0 w 504000"/>
              <a:gd name="connsiteY0" fmla="*/ 0 h 704850"/>
              <a:gd name="connsiteX1" fmla="*/ 504000 w 504000"/>
              <a:gd name="connsiteY1" fmla="*/ 0 h 704850"/>
              <a:gd name="connsiteX2" fmla="*/ 504000 w 504000"/>
              <a:gd name="connsiteY2" fmla="*/ 704850 h 704850"/>
              <a:gd name="connsiteX3" fmla="*/ 252000 w 504000"/>
              <a:gd name="connsiteY3" fmla="*/ 481488 h 704850"/>
              <a:gd name="connsiteX4" fmla="*/ 0 w 504000"/>
              <a:gd name="connsiteY4" fmla="*/ 704850 h 704850"/>
              <a:gd name="connsiteX5" fmla="*/ 0 w 504000"/>
              <a:gd name="connsiteY5" fmla="*/ 0 h 704850"/>
            </a:gdLst>
            <a:ahLst/>
            <a:cxnLst/>
            <a:rect l="l" t="t" r="r" b="b"/>
            <a:pathLst>
              <a:path w="504000" h="704850">
                <a:moveTo>
                  <a:pt x="0" y="0"/>
                </a:moveTo>
                <a:lnTo>
                  <a:pt x="504000" y="0"/>
                </a:lnTo>
                <a:lnTo>
                  <a:pt x="504000" y="704850"/>
                </a:lnTo>
                <a:lnTo>
                  <a:pt x="252000" y="481488"/>
                </a:lnTo>
                <a:lnTo>
                  <a:pt x="0" y="704850"/>
                </a:lnTo>
                <a:lnTo>
                  <a:pt x="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679861" y="1957754"/>
            <a:ext cx="6381608" cy="3610707"/>
          </a:xfrm>
          <a:prstGeom prst="rect">
            <a:avLst/>
          </a:prstGeom>
          <a:noFill/>
          <a:ln>
            <a:noFill/>
          </a:ln>
        </p:spPr>
        <p:txBody>
          <a:bodyPr vert="horz" wrap="square" lIns="0" tIns="0" rIns="0" bIns="0" rtlCol="0" anchor="ctr"/>
          <a:lstStyle/>
          <a:p>
            <a:pPr marL="457200" indent="-457200">
              <a:lnSpc>
                <a:spcPct val="150000"/>
              </a:lnSpc>
              <a:buClr>
                <a:srgbClr val="C00000"/>
              </a:buClr>
              <a:buFont typeface="Wingdings" panose="05000000000000000000" pitchFamily="2" charset="2"/>
              <a:buChar char="l"/>
            </a:pPr>
            <a:r>
              <a:rPr lang="zh-CN" altLang="en-US" sz="2800" b="1" dirty="0"/>
              <a:t>全球能源结构中的关键能源</a:t>
            </a:r>
            <a:endParaRPr lang="en-US" altLang="zh-CN" sz="2800" b="1" dirty="0"/>
          </a:p>
          <a:p>
            <a:pPr marL="702945" indent="-342900">
              <a:lnSpc>
                <a:spcPct val="150000"/>
              </a:lnSpc>
              <a:buClr>
                <a:srgbClr val="C00000"/>
              </a:buClr>
              <a:buFont typeface="Arial" panose="020B0604020202020204" pitchFamily="34" charset="0"/>
              <a:buChar char="•"/>
            </a:pPr>
            <a:r>
              <a:rPr lang="zh-CN" altLang="en-US" sz="2400" dirty="0"/>
              <a:t>天然气约占全球能源供应的四分之一，在能源结构优化与转型中发挥着重要作用。</a:t>
            </a:r>
            <a:endParaRPr lang="en-US" altLang="zh-CN" sz="2400" dirty="0"/>
          </a:p>
          <a:p>
            <a:pPr marL="702945" indent="-342900">
              <a:lnSpc>
                <a:spcPct val="150000"/>
              </a:lnSpc>
              <a:buClr>
                <a:srgbClr val="C00000"/>
              </a:buClr>
              <a:buFont typeface="Arial" panose="020B0604020202020204" pitchFamily="34" charset="0"/>
              <a:buChar char="•"/>
            </a:pPr>
            <a:r>
              <a:rPr lang="zh-CN" altLang="en-US" sz="2400" dirty="0"/>
              <a:t>液化天然气（</a:t>
            </a:r>
            <a:r>
              <a:rPr lang="en-US" altLang="zh-CN" sz="2400" dirty="0"/>
              <a:t>LNG</a:t>
            </a:r>
            <a:r>
              <a:rPr lang="zh-CN" altLang="en-US" sz="2400" dirty="0"/>
              <a:t>）是保障能源供应安全、可持续和可靠的重要支柱。</a:t>
            </a:r>
            <a:endParaRPr lang="zh-CN" altLang="en-US" sz="2800" dirty="0"/>
          </a:p>
        </p:txBody>
      </p:sp>
      <p:sp>
        <p:nvSpPr>
          <p:cNvPr id="6" name="标题 1"/>
          <p:cNvSpPr txBox="1"/>
          <p:nvPr/>
        </p:nvSpPr>
        <p:spPr>
          <a:xfrm>
            <a:off x="1307773" y="1250380"/>
            <a:ext cx="1397000" cy="51181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307773" y="1250380"/>
            <a:ext cx="479236" cy="5118100"/>
          </a:xfrm>
          <a:prstGeom prst="rect">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2015533" y="1250380"/>
            <a:ext cx="335139" cy="51181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083346" y="3085022"/>
            <a:ext cx="1448816" cy="1448816"/>
          </a:xfrm>
          <a:prstGeom prst="ellipse">
            <a:avLst/>
          </a:prstGeom>
          <a:solidFill>
            <a:schemeClr val="bg1"/>
          </a:solidFill>
          <a:ln w="25400" cap="sq">
            <a:gradFill>
              <a:gsLst>
                <a:gs pos="0">
                  <a:schemeClr val="accent1">
                    <a:lumMod val="60000"/>
                    <a:lumOff val="40000"/>
                  </a:schemeClr>
                </a:gs>
                <a:gs pos="100000">
                  <a:schemeClr val="accent1">
                    <a:alpha val="96000"/>
                  </a:schemeClr>
                </a:gs>
              </a:gsLst>
              <a:lin ang="2700000" scaled="0"/>
            </a:gradFill>
            <a:miter/>
          </a:ln>
          <a:effectLst>
            <a:outerShdw blurRad="127000" dist="38100" dir="2700000" algn="tl"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470301" y="3503490"/>
            <a:ext cx="674906" cy="61188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天然气在能源转型中的关键作用</a:t>
            </a:r>
            <a:endParaRPr kumimoji="1" lang="zh-CN" altLang="en-US"/>
          </a:p>
        </p:txBody>
      </p:sp>
      <p:sp>
        <p:nvSpPr>
          <p:cNvPr id="1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231044" y="1418492"/>
            <a:ext cx="8653183" cy="4841631"/>
          </a:xfrm>
          <a:prstGeom prst="roundRect">
            <a:avLst>
              <a:gd name="adj" fmla="val 5972"/>
            </a:avLst>
          </a:prstGeom>
          <a:solidFill>
            <a:schemeClr val="bg1"/>
          </a:soli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220848" y="1418492"/>
            <a:ext cx="504000" cy="704850"/>
          </a:xfrm>
          <a:custGeom>
            <a:avLst/>
            <a:gdLst>
              <a:gd name="connsiteX0" fmla="*/ 0 w 504000"/>
              <a:gd name="connsiteY0" fmla="*/ 0 h 704850"/>
              <a:gd name="connsiteX1" fmla="*/ 504000 w 504000"/>
              <a:gd name="connsiteY1" fmla="*/ 0 h 704850"/>
              <a:gd name="connsiteX2" fmla="*/ 504000 w 504000"/>
              <a:gd name="connsiteY2" fmla="*/ 704850 h 704850"/>
              <a:gd name="connsiteX3" fmla="*/ 252000 w 504000"/>
              <a:gd name="connsiteY3" fmla="*/ 481488 h 704850"/>
              <a:gd name="connsiteX4" fmla="*/ 0 w 504000"/>
              <a:gd name="connsiteY4" fmla="*/ 704850 h 704850"/>
              <a:gd name="connsiteX5" fmla="*/ 0 w 504000"/>
              <a:gd name="connsiteY5" fmla="*/ 0 h 704850"/>
            </a:gdLst>
            <a:ahLst/>
            <a:cxnLst/>
            <a:rect l="l" t="t" r="r" b="b"/>
            <a:pathLst>
              <a:path w="504000" h="704850">
                <a:moveTo>
                  <a:pt x="0" y="0"/>
                </a:moveTo>
                <a:lnTo>
                  <a:pt x="504000" y="0"/>
                </a:lnTo>
                <a:lnTo>
                  <a:pt x="504000" y="704850"/>
                </a:lnTo>
                <a:lnTo>
                  <a:pt x="252000" y="481488"/>
                </a:lnTo>
                <a:lnTo>
                  <a:pt x="0" y="704850"/>
                </a:lnTo>
                <a:lnTo>
                  <a:pt x="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747673" y="1957754"/>
            <a:ext cx="6473175" cy="3610707"/>
          </a:xfrm>
          <a:prstGeom prst="rect">
            <a:avLst/>
          </a:prstGeom>
          <a:noFill/>
          <a:ln>
            <a:noFill/>
          </a:ln>
        </p:spPr>
        <p:txBody>
          <a:bodyPr vert="horz" wrap="square" lIns="0" tIns="0" rIns="0" bIns="0" rtlCol="0" anchor="ctr"/>
          <a:lstStyle/>
          <a:p>
            <a:pPr marL="457200" indent="-457200">
              <a:lnSpc>
                <a:spcPct val="150000"/>
              </a:lnSpc>
              <a:buClr>
                <a:srgbClr val="C00000"/>
              </a:buClr>
              <a:buFont typeface="Wingdings" panose="05000000000000000000" pitchFamily="2" charset="2"/>
              <a:buChar char="l"/>
            </a:pPr>
            <a:r>
              <a:rPr lang="zh-CN" altLang="en-US" sz="2800" b="1" dirty="0"/>
              <a:t>价值链协同推进脱碳转型</a:t>
            </a:r>
            <a:endParaRPr lang="en-US" altLang="zh-CN" sz="2800" b="1" dirty="0"/>
          </a:p>
          <a:p>
            <a:pPr marL="720090" indent="-457200">
              <a:lnSpc>
                <a:spcPct val="150000"/>
              </a:lnSpc>
              <a:buClr>
                <a:srgbClr val="C00000"/>
              </a:buClr>
              <a:buFont typeface="Arial" panose="020B0604020202020204" pitchFamily="34" charset="0"/>
              <a:buChar char="•"/>
            </a:pPr>
            <a:r>
              <a:rPr lang="zh-CN" altLang="en-US" sz="2400" dirty="0"/>
              <a:t>随着能源行业向净零排放转型，天然气与</a:t>
            </a:r>
            <a:r>
              <a:rPr lang="en-US" altLang="zh-CN" sz="2400" dirty="0"/>
              <a:t>LNG</a:t>
            </a:r>
            <a:r>
              <a:rPr lang="zh-CN" altLang="en-US" sz="2400" dirty="0"/>
              <a:t>产业需在现有资产基础上加速脱碳。</a:t>
            </a:r>
            <a:endParaRPr lang="en-US" altLang="zh-CN" sz="2400" dirty="0"/>
          </a:p>
          <a:p>
            <a:pPr marL="720090" indent="-457200">
              <a:lnSpc>
                <a:spcPct val="150000"/>
              </a:lnSpc>
              <a:buClr>
                <a:srgbClr val="C00000"/>
              </a:buClr>
              <a:buFont typeface="Arial" panose="020B0604020202020204" pitchFamily="34" charset="0"/>
              <a:buChar char="•"/>
            </a:pPr>
            <a:r>
              <a:rPr lang="zh-CN" altLang="en-US" sz="2400" dirty="0"/>
              <a:t>整个价值链，包括上游开采、中游运输和下游利用，都需加强协同合作。</a:t>
            </a:r>
            <a:endParaRPr lang="zh-CN" altLang="en-US" sz="2800" dirty="0"/>
          </a:p>
        </p:txBody>
      </p:sp>
      <p:sp>
        <p:nvSpPr>
          <p:cNvPr id="6" name="标题 1"/>
          <p:cNvSpPr txBox="1"/>
          <p:nvPr/>
        </p:nvSpPr>
        <p:spPr>
          <a:xfrm>
            <a:off x="1307773" y="1250380"/>
            <a:ext cx="1397000" cy="51181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307773" y="1250380"/>
            <a:ext cx="479236" cy="5118100"/>
          </a:xfrm>
          <a:prstGeom prst="rect">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2015533" y="1250380"/>
            <a:ext cx="335139" cy="51181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083346" y="3085022"/>
            <a:ext cx="1448816" cy="1448816"/>
          </a:xfrm>
          <a:prstGeom prst="ellipse">
            <a:avLst/>
          </a:prstGeom>
          <a:solidFill>
            <a:schemeClr val="bg1"/>
          </a:solidFill>
          <a:ln w="25400" cap="sq">
            <a:gradFill>
              <a:gsLst>
                <a:gs pos="0">
                  <a:schemeClr val="accent1">
                    <a:lumMod val="60000"/>
                    <a:lumOff val="40000"/>
                  </a:schemeClr>
                </a:gs>
                <a:gs pos="100000">
                  <a:schemeClr val="accent1">
                    <a:alpha val="96000"/>
                  </a:schemeClr>
                </a:gs>
              </a:gsLst>
              <a:lin ang="2700000" scaled="0"/>
            </a:gradFill>
            <a:miter/>
          </a:ln>
          <a:effectLst>
            <a:outerShdw blurRad="127000" dist="38100" dir="2700000" algn="tl"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470301" y="3503490"/>
            <a:ext cx="674906" cy="61188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天然气在能源转型中的关键作用</a:t>
            </a:r>
            <a:endParaRPr kumimoji="1" lang="zh-CN" altLang="en-US"/>
          </a:p>
        </p:txBody>
      </p:sp>
      <p:sp>
        <p:nvSpPr>
          <p:cNvPr id="1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2231044" y="1418492"/>
            <a:ext cx="8653183" cy="4841631"/>
          </a:xfrm>
          <a:prstGeom prst="roundRect">
            <a:avLst>
              <a:gd name="adj" fmla="val 5972"/>
            </a:avLst>
          </a:prstGeom>
          <a:solidFill>
            <a:schemeClr val="bg1"/>
          </a:solidFill>
          <a:ln w="12700" cap="sq">
            <a:noFill/>
            <a:miter/>
          </a:ln>
          <a:effectLst>
            <a:outerShdw blurRad="508000" sx="101000" sy="101000" algn="ctr" rotWithShape="0">
              <a:schemeClr val="tx1">
                <a:lumMod val="85000"/>
                <a:lumOff val="15000"/>
                <a:alpha val="2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0220848" y="1418492"/>
            <a:ext cx="504000" cy="704850"/>
          </a:xfrm>
          <a:custGeom>
            <a:avLst/>
            <a:gdLst>
              <a:gd name="connsiteX0" fmla="*/ 0 w 504000"/>
              <a:gd name="connsiteY0" fmla="*/ 0 h 704850"/>
              <a:gd name="connsiteX1" fmla="*/ 504000 w 504000"/>
              <a:gd name="connsiteY1" fmla="*/ 0 h 704850"/>
              <a:gd name="connsiteX2" fmla="*/ 504000 w 504000"/>
              <a:gd name="connsiteY2" fmla="*/ 704850 h 704850"/>
              <a:gd name="connsiteX3" fmla="*/ 252000 w 504000"/>
              <a:gd name="connsiteY3" fmla="*/ 481488 h 704850"/>
              <a:gd name="connsiteX4" fmla="*/ 0 w 504000"/>
              <a:gd name="connsiteY4" fmla="*/ 704850 h 704850"/>
              <a:gd name="connsiteX5" fmla="*/ 0 w 504000"/>
              <a:gd name="connsiteY5" fmla="*/ 0 h 704850"/>
            </a:gdLst>
            <a:ahLst/>
            <a:cxnLst/>
            <a:rect l="l" t="t" r="r" b="b"/>
            <a:pathLst>
              <a:path w="504000" h="704850">
                <a:moveTo>
                  <a:pt x="0" y="0"/>
                </a:moveTo>
                <a:lnTo>
                  <a:pt x="504000" y="0"/>
                </a:lnTo>
                <a:lnTo>
                  <a:pt x="504000" y="704850"/>
                </a:lnTo>
                <a:lnTo>
                  <a:pt x="252000" y="481488"/>
                </a:lnTo>
                <a:lnTo>
                  <a:pt x="0" y="704850"/>
                </a:lnTo>
                <a:lnTo>
                  <a:pt x="0"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3747673" y="1957754"/>
            <a:ext cx="6473175" cy="3610707"/>
          </a:xfrm>
          <a:prstGeom prst="rect">
            <a:avLst/>
          </a:prstGeom>
          <a:noFill/>
          <a:ln>
            <a:noFill/>
          </a:ln>
        </p:spPr>
        <p:txBody>
          <a:bodyPr vert="horz" wrap="square" lIns="0" tIns="0" rIns="0" bIns="0" rtlCol="0" anchor="ctr"/>
          <a:lstStyle/>
          <a:p>
            <a:pPr marL="457200" indent="-457200">
              <a:lnSpc>
                <a:spcPct val="150000"/>
              </a:lnSpc>
              <a:buClr>
                <a:srgbClr val="C00000"/>
              </a:buClr>
              <a:buFont typeface="Wingdings" panose="05000000000000000000" pitchFamily="2" charset="2"/>
              <a:buChar char="l"/>
            </a:pPr>
            <a:r>
              <a:rPr lang="zh-CN" altLang="en-US" sz="2800" b="1" dirty="0"/>
              <a:t>助力中国实现“双碳”目标</a:t>
            </a:r>
            <a:endParaRPr lang="en-US" altLang="zh-CN" sz="2800" b="1" dirty="0"/>
          </a:p>
          <a:p>
            <a:pPr marL="720090" indent="-457200">
              <a:lnSpc>
                <a:spcPct val="150000"/>
              </a:lnSpc>
              <a:buClr>
                <a:srgbClr val="C00000"/>
              </a:buClr>
              <a:buFont typeface="Arial" panose="020B0604020202020204" pitchFamily="34" charset="0"/>
              <a:buChar char="•"/>
            </a:pPr>
            <a:r>
              <a:rPr lang="zh-CN" altLang="en-US" sz="2400" dirty="0"/>
              <a:t>天然气在终端使用阶段能够有效降低碳排放，对中国如期实现温室气体减排目标、落实“碳达峰”和“碳中和”承诺具有重要意义。</a:t>
            </a:r>
            <a:endParaRPr lang="zh-CN" altLang="en-US" sz="2800" dirty="0"/>
          </a:p>
        </p:txBody>
      </p:sp>
      <p:sp>
        <p:nvSpPr>
          <p:cNvPr id="6" name="标题 1"/>
          <p:cNvSpPr txBox="1"/>
          <p:nvPr/>
        </p:nvSpPr>
        <p:spPr>
          <a:xfrm>
            <a:off x="1307773" y="1250380"/>
            <a:ext cx="1397000" cy="5118100"/>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1307773" y="1250380"/>
            <a:ext cx="479236" cy="5118100"/>
          </a:xfrm>
          <a:prstGeom prst="rect">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2015533" y="1250380"/>
            <a:ext cx="335139" cy="51181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083346" y="3085022"/>
            <a:ext cx="1448816" cy="1448816"/>
          </a:xfrm>
          <a:prstGeom prst="ellipse">
            <a:avLst/>
          </a:prstGeom>
          <a:solidFill>
            <a:schemeClr val="bg1"/>
          </a:solidFill>
          <a:ln w="25400" cap="sq">
            <a:gradFill>
              <a:gsLst>
                <a:gs pos="0">
                  <a:schemeClr val="accent1">
                    <a:lumMod val="60000"/>
                    <a:lumOff val="40000"/>
                  </a:schemeClr>
                </a:gs>
                <a:gs pos="100000">
                  <a:schemeClr val="accent1">
                    <a:alpha val="96000"/>
                  </a:schemeClr>
                </a:gs>
              </a:gsLst>
              <a:lin ang="2700000" scaled="0"/>
            </a:gradFill>
            <a:miter/>
          </a:ln>
          <a:effectLst>
            <a:outerShdw blurRad="127000" dist="38100" dir="2700000" algn="tl"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470301" y="3503490"/>
            <a:ext cx="674906" cy="611880"/>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ahLst/>
            <a:cxn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天然气在能源转型中的关键作用</a:t>
            </a:r>
            <a:endParaRPr kumimoji="1" lang="zh-CN" altLang="en-US"/>
          </a:p>
        </p:txBody>
      </p:sp>
      <p:sp>
        <p:nvSpPr>
          <p:cNvPr id="12"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a:stretch>
            <a:fillRect/>
          </a:stretch>
        </p:blipFill>
        <p:spPr>
          <a:xfrm>
            <a:off x="0" y="0"/>
            <a:ext cx="10287000" cy="6858000"/>
          </a:xfrm>
          <a:prstGeom prst="rect">
            <a:avLst/>
          </a:prstGeom>
          <a:noFill/>
          <a:ln>
            <a:noFill/>
          </a:ln>
        </p:spPr>
      </p:pic>
      <p:sp>
        <p:nvSpPr>
          <p:cNvPr id="3" name="标题 1"/>
          <p:cNvSpPr txBox="1"/>
          <p:nvPr/>
        </p:nvSpPr>
        <p:spPr>
          <a:xfrm>
            <a:off x="0" y="0"/>
            <a:ext cx="12192000" cy="6858000"/>
          </a:xfrm>
          <a:prstGeom prst="rect">
            <a:avLst/>
          </a:prstGeom>
          <a:solidFill>
            <a:schemeClr val="bg1">
              <a:alpha val="91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6096001" y="0"/>
            <a:ext cx="3759159" cy="330200"/>
          </a:xfrm>
          <a:custGeom>
            <a:avLst/>
            <a:gdLst>
              <a:gd name="connsiteX0" fmla="*/ 0 w 3759159"/>
              <a:gd name="connsiteY0" fmla="*/ 0 h 622300"/>
              <a:gd name="connsiteX1" fmla="*/ 3759159 w 3759159"/>
              <a:gd name="connsiteY1" fmla="*/ 0 h 622300"/>
              <a:gd name="connsiteX2" fmla="*/ 3629279 w 3759159"/>
              <a:gd name="connsiteY2" fmla="*/ 622300 h 622300"/>
              <a:gd name="connsiteX3" fmla="*/ 0 w 3759159"/>
              <a:gd name="connsiteY3" fmla="*/ 622300 h 622300"/>
            </a:gdLst>
            <a:ahLst/>
            <a:cxnLst/>
            <a:rect l="l" t="t" r="r" b="b"/>
            <a:pathLst>
              <a:path w="3759159" h="622300">
                <a:moveTo>
                  <a:pt x="0" y="0"/>
                </a:moveTo>
                <a:lnTo>
                  <a:pt x="3759159" y="0"/>
                </a:lnTo>
                <a:lnTo>
                  <a:pt x="3629279" y="622300"/>
                </a:lnTo>
                <a:lnTo>
                  <a:pt x="0" y="6223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flipH="1">
            <a:off x="6510051" y="145998"/>
            <a:ext cx="2928179" cy="57202"/>
          </a:xfrm>
          <a:custGeom>
            <a:avLst/>
            <a:gdLst>
              <a:gd name="connsiteX0" fmla="*/ 2892179 w 2928179"/>
              <a:gd name="connsiteY0" fmla="*/ 0 h 57202"/>
              <a:gd name="connsiteX1" fmla="*/ 2866723 w 2928179"/>
              <a:gd name="connsiteY1" fmla="*/ 8377 h 57202"/>
              <a:gd name="connsiteX2" fmla="*/ 2864120 w 2928179"/>
              <a:gd name="connsiteY2" fmla="*/ 13371 h 57202"/>
              <a:gd name="connsiteX3" fmla="*/ 64059 w 2928179"/>
              <a:gd name="connsiteY3" fmla="*/ 13371 h 57202"/>
              <a:gd name="connsiteX4" fmla="*/ 61456 w 2928179"/>
              <a:gd name="connsiteY4" fmla="*/ 8377 h 57202"/>
              <a:gd name="connsiteX5" fmla="*/ 36000 w 2928179"/>
              <a:gd name="connsiteY5" fmla="*/ 0 h 57202"/>
              <a:gd name="connsiteX6" fmla="*/ 0 w 2928179"/>
              <a:gd name="connsiteY6" fmla="*/ 28601 h 57202"/>
              <a:gd name="connsiteX7" fmla="*/ 36000 w 2928179"/>
              <a:gd name="connsiteY7" fmla="*/ 57202 h 57202"/>
              <a:gd name="connsiteX8" fmla="*/ 72000 w 2928179"/>
              <a:gd name="connsiteY8" fmla="*/ 28601 h 57202"/>
              <a:gd name="connsiteX9" fmla="*/ 70035 w 2928179"/>
              <a:gd name="connsiteY9" fmla="*/ 24832 h 57202"/>
              <a:gd name="connsiteX10" fmla="*/ 2858144 w 2928179"/>
              <a:gd name="connsiteY10" fmla="*/ 24832 h 57202"/>
              <a:gd name="connsiteX11" fmla="*/ 2856179 w 2928179"/>
              <a:gd name="connsiteY11" fmla="*/ 28601 h 57202"/>
              <a:gd name="connsiteX12" fmla="*/ 2892179 w 2928179"/>
              <a:gd name="connsiteY12" fmla="*/ 57202 h 57202"/>
              <a:gd name="connsiteX13" fmla="*/ 2928179 w 2928179"/>
              <a:gd name="connsiteY13" fmla="*/ 28601 h 57202"/>
              <a:gd name="connsiteX14" fmla="*/ 2892179 w 2928179"/>
              <a:gd name="connsiteY14" fmla="*/ 0 h 57202"/>
            </a:gdLst>
            <a:ahLst/>
            <a:cxnLst/>
            <a:rect l="l" t="t" r="r" b="b"/>
            <a:pathLst>
              <a:path w="2928179" h="57202">
                <a:moveTo>
                  <a:pt x="2892179" y="0"/>
                </a:moveTo>
                <a:cubicBezTo>
                  <a:pt x="2882238" y="0"/>
                  <a:pt x="2873238" y="3201"/>
                  <a:pt x="2866723" y="8377"/>
                </a:cubicBezTo>
                <a:lnTo>
                  <a:pt x="2864120" y="13371"/>
                </a:lnTo>
                <a:lnTo>
                  <a:pt x="64059" y="13371"/>
                </a:lnTo>
                <a:lnTo>
                  <a:pt x="61456" y="8377"/>
                </a:lnTo>
                <a:cubicBezTo>
                  <a:pt x="54941" y="3201"/>
                  <a:pt x="45941" y="0"/>
                  <a:pt x="36000" y="0"/>
                </a:cubicBezTo>
                <a:cubicBezTo>
                  <a:pt x="16118" y="0"/>
                  <a:pt x="0" y="12805"/>
                  <a:pt x="0" y="28601"/>
                </a:cubicBezTo>
                <a:cubicBezTo>
                  <a:pt x="0" y="44397"/>
                  <a:pt x="16118" y="57202"/>
                  <a:pt x="36000" y="57202"/>
                </a:cubicBezTo>
                <a:cubicBezTo>
                  <a:pt x="55882" y="57202"/>
                  <a:pt x="72000" y="44397"/>
                  <a:pt x="72000" y="28601"/>
                </a:cubicBezTo>
                <a:lnTo>
                  <a:pt x="70035" y="24832"/>
                </a:lnTo>
                <a:lnTo>
                  <a:pt x="2858144" y="24832"/>
                </a:lnTo>
                <a:lnTo>
                  <a:pt x="2856179" y="28601"/>
                </a:lnTo>
                <a:cubicBezTo>
                  <a:pt x="2856179" y="44397"/>
                  <a:pt x="2872297" y="57202"/>
                  <a:pt x="2892179" y="57202"/>
                </a:cubicBezTo>
                <a:cubicBezTo>
                  <a:pt x="2912061" y="57202"/>
                  <a:pt x="2928179" y="44397"/>
                  <a:pt x="2928179" y="28601"/>
                </a:cubicBezTo>
                <a:cubicBezTo>
                  <a:pt x="2928179" y="12805"/>
                  <a:pt x="2912061" y="0"/>
                  <a:pt x="2892179"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756331" y="1105695"/>
            <a:ext cx="4646611" cy="4646611"/>
          </a:xfrm>
          <a:prstGeom prst="ellipse">
            <a:avLst/>
          </a:pr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727095" y="1910601"/>
            <a:ext cx="2305648" cy="3393120"/>
          </a:xfrm>
          <a:custGeom>
            <a:avLst/>
            <a:gdLst>
              <a:gd name="connsiteX0" fmla="*/ 570591 w 2305648"/>
              <a:gd name="connsiteY0" fmla="*/ 0 h 3393120"/>
              <a:gd name="connsiteX1" fmla="*/ 2305648 w 2305648"/>
              <a:gd name="connsiteY1" fmla="*/ 1518400 h 3393120"/>
              <a:gd name="connsiteX2" fmla="*/ 963493 w 2305648"/>
              <a:gd name="connsiteY2" fmla="*/ 3393120 h 3393120"/>
              <a:gd name="connsiteX3" fmla="*/ 15315 w 2305648"/>
              <a:gd name="connsiteY3" fmla="*/ 1783605 h 3393120"/>
              <a:gd name="connsiteX4" fmla="*/ 570591 w 2305648"/>
              <a:gd name="connsiteY4" fmla="*/ 0 h 3393120"/>
            </a:gdLst>
            <a:ahLst/>
            <a:cxnLst/>
            <a:rect l="l" t="t" r="r" b="b"/>
            <a:pathLst>
              <a:path w="2305648" h="3393120">
                <a:moveTo>
                  <a:pt x="570591" y="0"/>
                </a:moveTo>
                <a:lnTo>
                  <a:pt x="2305648" y="1518400"/>
                </a:lnTo>
                <a:lnTo>
                  <a:pt x="963493" y="3393120"/>
                </a:lnTo>
                <a:cubicBezTo>
                  <a:pt x="434515" y="3014413"/>
                  <a:pt x="90147" y="2429854"/>
                  <a:pt x="15315" y="1783605"/>
                </a:cubicBezTo>
                <a:cubicBezTo>
                  <a:pt x="-59517" y="1137356"/>
                  <a:pt x="142154" y="489570"/>
                  <a:pt x="570591" y="0"/>
                </a:cubicBez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6434378" y="783742"/>
            <a:ext cx="5290517" cy="5290517"/>
          </a:xfrm>
          <a:prstGeom prst="ellipse">
            <a:avLst/>
          </a:prstGeom>
          <a:noFill/>
          <a:ln w="12700" cap="sq">
            <a:solidFill>
              <a:schemeClr val="accent1">
                <a:alpha val="39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8789822" y="-99392"/>
            <a:ext cx="3402179" cy="7056784"/>
          </a:xfrm>
          <a:custGeom>
            <a:avLst/>
            <a:gdLst>
              <a:gd name="connsiteX0" fmla="*/ 1191803 w 3402179"/>
              <a:gd name="connsiteY0" fmla="*/ 0 h 6858000"/>
              <a:gd name="connsiteX1" fmla="*/ 3402179 w 3402179"/>
              <a:gd name="connsiteY1" fmla="*/ 0 h 6858000"/>
              <a:gd name="connsiteX2" fmla="*/ 3402179 w 3402179"/>
              <a:gd name="connsiteY2" fmla="*/ 6858000 h 6858000"/>
              <a:gd name="connsiteX3" fmla="*/ 1191800 w 3402179"/>
              <a:gd name="connsiteY3" fmla="*/ 6858000 h 6858000"/>
              <a:gd name="connsiteX4" fmla="*/ 1179629 w 3402179"/>
              <a:gd name="connsiteY4" fmla="*/ 6843605 h 6858000"/>
              <a:gd name="connsiteX5" fmla="*/ 0 w 3402179"/>
              <a:gd name="connsiteY5" fmla="*/ 3429001 h 6858000"/>
              <a:gd name="connsiteX6" fmla="*/ 1179629 w 3402179"/>
              <a:gd name="connsiteY6" fmla="*/ 14398 h 6858000"/>
              <a:gd name="connsiteX7" fmla="*/ 1191803 w 3402179"/>
              <a:gd name="connsiteY7" fmla="*/ 0 h 6858000"/>
            </a:gdLst>
            <a:ahLst/>
            <a:cxnLst/>
            <a:rect l="l" t="t" r="r" b="b"/>
            <a:pathLst>
              <a:path w="3402179" h="6858000">
                <a:moveTo>
                  <a:pt x="1191803" y="0"/>
                </a:moveTo>
                <a:lnTo>
                  <a:pt x="3402179" y="0"/>
                </a:lnTo>
                <a:lnTo>
                  <a:pt x="3402179" y="6858000"/>
                </a:lnTo>
                <a:lnTo>
                  <a:pt x="1191800" y="6858000"/>
                </a:lnTo>
                <a:lnTo>
                  <a:pt x="1179629" y="6843605"/>
                </a:lnTo>
                <a:cubicBezTo>
                  <a:pt x="440709" y="5903336"/>
                  <a:pt x="0" y="4717635"/>
                  <a:pt x="0" y="3429001"/>
                </a:cubicBezTo>
                <a:cubicBezTo>
                  <a:pt x="0" y="2140367"/>
                  <a:pt x="440709" y="954666"/>
                  <a:pt x="1179629" y="14398"/>
                </a:cubicBezTo>
                <a:lnTo>
                  <a:pt x="1191803" y="0"/>
                </a:lnTo>
                <a:close/>
              </a:path>
            </a:pathLst>
          </a:custGeom>
          <a:gradFill>
            <a:gsLst>
              <a:gs pos="0">
                <a:schemeClr val="accent2"/>
              </a:gs>
              <a:gs pos="100000">
                <a:schemeClr val="accent1"/>
              </a:gs>
            </a:gsLst>
            <a:lin ang="5400000" scaled="0"/>
          </a:gradFill>
          <a:ln w="3175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9558700" y="-99392"/>
            <a:ext cx="2633301" cy="7056784"/>
          </a:xfrm>
          <a:custGeom>
            <a:avLst/>
            <a:gdLst>
              <a:gd name="connsiteX0" fmla="*/ 1458819 w 2633301"/>
              <a:gd name="connsiteY0" fmla="*/ 0 h 6858000"/>
              <a:gd name="connsiteX1" fmla="*/ 2633301 w 2633301"/>
              <a:gd name="connsiteY1" fmla="*/ 0 h 6858000"/>
              <a:gd name="connsiteX2" fmla="*/ 2633301 w 2633301"/>
              <a:gd name="connsiteY2" fmla="*/ 6858000 h 6858000"/>
              <a:gd name="connsiteX3" fmla="*/ 1458819 w 2633301"/>
              <a:gd name="connsiteY3" fmla="*/ 6858000 h 6858000"/>
              <a:gd name="connsiteX4" fmla="*/ 1256321 w 2633301"/>
              <a:gd name="connsiteY4" fmla="*/ 6651847 h 6858000"/>
              <a:gd name="connsiteX5" fmla="*/ 0 w 2633301"/>
              <a:gd name="connsiteY5" fmla="*/ 3429000 h 6858000"/>
              <a:gd name="connsiteX6" fmla="*/ 1256321 w 2633301"/>
              <a:gd name="connsiteY6" fmla="*/ 206153 h 6858000"/>
              <a:gd name="connsiteX7" fmla="*/ 1458819 w 2633301"/>
              <a:gd name="connsiteY7" fmla="*/ 0 h 6858000"/>
            </a:gdLst>
            <a:ahLst/>
            <a:cxnLst/>
            <a:rect l="l" t="t" r="r" b="b"/>
            <a:pathLst>
              <a:path w="2633301" h="6858000">
                <a:moveTo>
                  <a:pt x="1458819" y="0"/>
                </a:moveTo>
                <a:lnTo>
                  <a:pt x="2633301" y="0"/>
                </a:lnTo>
                <a:lnTo>
                  <a:pt x="2633301" y="6858000"/>
                </a:lnTo>
                <a:lnTo>
                  <a:pt x="1458819" y="6858000"/>
                </a:lnTo>
                <a:lnTo>
                  <a:pt x="1256321" y="6651847"/>
                </a:lnTo>
                <a:cubicBezTo>
                  <a:pt x="476287" y="5803835"/>
                  <a:pt x="0" y="4672039"/>
                  <a:pt x="0" y="3429000"/>
                </a:cubicBezTo>
                <a:cubicBezTo>
                  <a:pt x="0" y="2185962"/>
                  <a:pt x="476287" y="1054166"/>
                  <a:pt x="1256321" y="206153"/>
                </a:cubicBezTo>
                <a:lnTo>
                  <a:pt x="1458819" y="0"/>
                </a:lnTo>
                <a:close/>
              </a:path>
            </a:pathLst>
          </a:custGeom>
          <a:gradFill>
            <a:gsLst>
              <a:gs pos="18000">
                <a:schemeClr val="accent1"/>
              </a:gs>
              <a:gs pos="100000">
                <a:schemeClr val="accent2"/>
              </a:gs>
            </a:gsLst>
            <a:lin ang="5400000" scaled="0"/>
          </a:gra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312057" y="719406"/>
            <a:ext cx="5419187" cy="5419188"/>
          </a:xfrm>
          <a:prstGeom prst="arc">
            <a:avLst>
              <a:gd name="adj1" fmla="val 18622828"/>
              <a:gd name="adj2" fmla="val 3194172"/>
            </a:avLst>
          </a:prstGeom>
          <a:noFill/>
          <a:ln w="25400" cap="sq">
            <a:solidFill>
              <a:schemeClr val="bg1">
                <a:alpha val="100000"/>
              </a:schemeClr>
            </a:solidFill>
            <a:miter/>
            <a:headEnd type="oval" w="lg" len="lg"/>
            <a:tailEnd type="oval" w="lg" len="lg"/>
          </a:ln>
          <a:effectLst>
            <a:outerShdw blurRad="76200" dist="50800" dir="5400000" algn="t" rotWithShape="0">
              <a:schemeClr val="accent1">
                <a:lumMod val="50000"/>
                <a:alpha val="17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903323" y="3287686"/>
            <a:ext cx="5340459" cy="2162228"/>
          </a:xfrm>
          <a:prstGeom prst="rect">
            <a:avLst/>
          </a:prstGeom>
          <a:noFill/>
          <a:ln>
            <a:noFill/>
          </a:ln>
        </p:spPr>
        <p:txBody>
          <a:bodyPr vert="horz" wrap="square" lIns="91440" tIns="45720" rIns="91440" bIns="45720" rtlCol="0" anchor="t"/>
          <a:lstStyle/>
          <a:p>
            <a:pPr algn="l">
              <a:lnSpc>
                <a:spcPct val="130000"/>
              </a:lnSpc>
            </a:pPr>
            <a:r>
              <a:rPr kumimoji="1" lang="en-US" altLang="zh-CN" sz="44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基本概念与发展历程</a:t>
            </a:r>
            <a:endParaRPr kumimoji="1" lang="zh-CN" altLang="en-US"/>
          </a:p>
        </p:txBody>
      </p:sp>
      <p:sp>
        <p:nvSpPr>
          <p:cNvPr id="13" name="标题 1"/>
          <p:cNvSpPr txBox="1"/>
          <p:nvPr/>
        </p:nvSpPr>
        <p:spPr>
          <a:xfrm>
            <a:off x="705706" y="1487664"/>
            <a:ext cx="3200399" cy="1541633"/>
          </a:xfrm>
          <a:prstGeom prst="rect">
            <a:avLst/>
          </a:prstGeom>
          <a:noFill/>
          <a:ln>
            <a:noFill/>
          </a:ln>
          <a:effectLst/>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Part </a:t>
            </a:r>
            <a:endParaRPr kumimoji="1" lang="zh-CN" altLang="en-US"/>
          </a:p>
        </p:txBody>
      </p:sp>
      <p:sp>
        <p:nvSpPr>
          <p:cNvPr id="14" name="标题 1"/>
          <p:cNvSpPr txBox="1"/>
          <p:nvPr/>
        </p:nvSpPr>
        <p:spPr>
          <a:xfrm>
            <a:off x="3398105" y="1468407"/>
            <a:ext cx="2616199" cy="1572032"/>
          </a:xfrm>
          <a:prstGeom prst="rect">
            <a:avLst/>
          </a:prstGeom>
          <a:noFill/>
          <a:ln>
            <a:noFill/>
          </a:ln>
        </p:spPr>
        <p:txBody>
          <a:bodyPr vert="horz" wrap="square" lIns="0" tIns="0" rIns="0" bIns="0" rtlCol="0" anchor="b"/>
          <a:lstStyle/>
          <a:p>
            <a:pPr algn="l">
              <a:lnSpc>
                <a:spcPct val="110000"/>
              </a:lnSpc>
            </a:pPr>
            <a:r>
              <a:rPr kumimoji="1" lang="en-US" altLang="zh-CN" sz="8800">
                <a:ln w="12700">
                  <a:noFill/>
                </a:ln>
                <a:gradFill>
                  <a:gsLst>
                    <a:gs pos="0">
                      <a:srgbClr val="D30711">
                        <a:alpha val="100000"/>
                      </a:srgbClr>
                    </a:gs>
                    <a:gs pos="100000">
                      <a:srgbClr val="9E050D">
                        <a:alpha val="100000"/>
                      </a:srgbClr>
                    </a:gs>
                  </a:gsLst>
                  <a:lin ang="5400000" scaled="0"/>
                </a:gradFill>
                <a:latin typeface="Source Han Sans CN Bold Bold" panose="020B0800000000000000" charset="-122"/>
                <a:ea typeface="Source Han Sans CN Bold Bold" panose="020B0800000000000000" charset="-122"/>
                <a:cs typeface="Source Han Sans CN Bold Bold" panose="020B0800000000000000" charset="-122"/>
              </a:rPr>
              <a:t>02</a:t>
            </a:r>
            <a:endParaRPr kumimoji="1" lang="zh-CN" altLang="en-US"/>
          </a:p>
        </p:txBody>
      </p:sp>
      <p:sp>
        <p:nvSpPr>
          <p:cNvPr id="16" name="标题 1"/>
          <p:cNvSpPr txBox="1"/>
          <p:nvPr/>
        </p:nvSpPr>
        <p:spPr>
          <a:xfrm>
            <a:off x="11277934" y="686753"/>
            <a:ext cx="240966" cy="138453"/>
          </a:xfrm>
          <a:custGeom>
            <a:avLst/>
            <a:gdLst>
              <a:gd name="connsiteX0" fmla="*/ 22860 w 333732"/>
              <a:gd name="connsiteY0" fmla="*/ 152370 h 198090"/>
              <a:gd name="connsiteX1" fmla="*/ 310872 w 333732"/>
              <a:gd name="connsiteY1" fmla="*/ 152370 h 198090"/>
              <a:gd name="connsiteX2" fmla="*/ 333732 w 333732"/>
              <a:gd name="connsiteY2" fmla="*/ 175230 h 198090"/>
              <a:gd name="connsiteX3" fmla="*/ 333731 w 333732"/>
              <a:gd name="connsiteY3" fmla="*/ 175230 h 198090"/>
              <a:gd name="connsiteX4" fmla="*/ 310871 w 333732"/>
              <a:gd name="connsiteY4" fmla="*/ 198090 h 198090"/>
              <a:gd name="connsiteX5" fmla="*/ 22860 w 333732"/>
              <a:gd name="connsiteY5" fmla="*/ 198089 h 198090"/>
              <a:gd name="connsiteX6" fmla="*/ 6696 w 333732"/>
              <a:gd name="connsiteY6" fmla="*/ 191393 h 198090"/>
              <a:gd name="connsiteX7" fmla="*/ 0 w 333732"/>
              <a:gd name="connsiteY7" fmla="*/ 175230 h 198090"/>
              <a:gd name="connsiteX8" fmla="*/ 6696 w 333732"/>
              <a:gd name="connsiteY8" fmla="*/ 159066 h 198090"/>
              <a:gd name="connsiteX9" fmla="*/ 22860 w 333732"/>
              <a:gd name="connsiteY9" fmla="*/ 152370 h 198090"/>
              <a:gd name="connsiteX10" fmla="*/ 0 w 333732"/>
              <a:gd name="connsiteY10" fmla="*/ 99044 h 198090"/>
              <a:gd name="connsiteX11" fmla="*/ 0 w 333732"/>
              <a:gd name="connsiteY11" fmla="*/ 99044 h 198090"/>
              <a:gd name="connsiteX12" fmla="*/ 0 w 333732"/>
              <a:gd name="connsiteY12" fmla="*/ 99045 h 198090"/>
              <a:gd name="connsiteX13" fmla="*/ 22860 w 333732"/>
              <a:gd name="connsiteY13" fmla="*/ 76185 h 198090"/>
              <a:gd name="connsiteX14" fmla="*/ 310872 w 333732"/>
              <a:gd name="connsiteY14" fmla="*/ 76185 h 198090"/>
              <a:gd name="connsiteX15" fmla="*/ 333732 w 333732"/>
              <a:gd name="connsiteY15" fmla="*/ 99045 h 198090"/>
              <a:gd name="connsiteX16" fmla="*/ 333731 w 333732"/>
              <a:gd name="connsiteY16" fmla="*/ 99045 h 198090"/>
              <a:gd name="connsiteX17" fmla="*/ 310871 w 333732"/>
              <a:gd name="connsiteY17" fmla="*/ 121905 h 198090"/>
              <a:gd name="connsiteX18" fmla="*/ 22860 w 333732"/>
              <a:gd name="connsiteY18" fmla="*/ 121904 h 198090"/>
              <a:gd name="connsiteX19" fmla="*/ 6696 w 333732"/>
              <a:gd name="connsiteY19" fmla="*/ 115208 h 198090"/>
              <a:gd name="connsiteX20" fmla="*/ 0 w 333732"/>
              <a:gd name="connsiteY20" fmla="*/ 99044 h 198090"/>
              <a:gd name="connsiteX21" fmla="*/ 6696 w 333732"/>
              <a:gd name="connsiteY21" fmla="*/ 82881 h 198090"/>
              <a:gd name="connsiteX22" fmla="*/ 22860 w 333732"/>
              <a:gd name="connsiteY22" fmla="*/ 76185 h 198090"/>
              <a:gd name="connsiteX23" fmla="*/ 22860 w 333732"/>
              <a:gd name="connsiteY23" fmla="*/ 0 h 198090"/>
              <a:gd name="connsiteX24" fmla="*/ 310872 w 333732"/>
              <a:gd name="connsiteY24" fmla="*/ 0 h 198090"/>
              <a:gd name="connsiteX25" fmla="*/ 333732 w 333732"/>
              <a:gd name="connsiteY25" fmla="*/ 22860 h 198090"/>
              <a:gd name="connsiteX26" fmla="*/ 333731 w 333732"/>
              <a:gd name="connsiteY26" fmla="*/ 22860 h 198090"/>
              <a:gd name="connsiteX27" fmla="*/ 310871 w 333732"/>
              <a:gd name="connsiteY27" fmla="*/ 45720 h 198090"/>
              <a:gd name="connsiteX28" fmla="*/ 22860 w 333732"/>
              <a:gd name="connsiteY28" fmla="*/ 45719 h 198090"/>
              <a:gd name="connsiteX29" fmla="*/ 6696 w 333732"/>
              <a:gd name="connsiteY29" fmla="*/ 39023 h 198090"/>
              <a:gd name="connsiteX30" fmla="*/ 0 w 333732"/>
              <a:gd name="connsiteY30" fmla="*/ 22859 h 198090"/>
              <a:gd name="connsiteX31" fmla="*/ 6696 w 333732"/>
              <a:gd name="connsiteY31" fmla="*/ 6696 h 198090"/>
              <a:gd name="connsiteX32" fmla="*/ 22860 w 333732"/>
              <a:gd name="connsiteY32" fmla="*/ 0 h 198090"/>
            </a:gdLst>
            <a:ahLst/>
            <a:cxnLst/>
            <a:rect l="l" t="t" r="r" b="b"/>
            <a:pathLst>
              <a:path w="333732" h="198090">
                <a:moveTo>
                  <a:pt x="22860" y="152370"/>
                </a:moveTo>
                <a:lnTo>
                  <a:pt x="310872" y="152370"/>
                </a:lnTo>
                <a:cubicBezTo>
                  <a:pt x="323497" y="152370"/>
                  <a:pt x="333732" y="162605"/>
                  <a:pt x="333732" y="175230"/>
                </a:cubicBezTo>
                <a:lnTo>
                  <a:pt x="333731" y="175230"/>
                </a:lnTo>
                <a:cubicBezTo>
                  <a:pt x="333731" y="187855"/>
                  <a:pt x="323496" y="198090"/>
                  <a:pt x="310871" y="198090"/>
                </a:cubicBezTo>
                <a:lnTo>
                  <a:pt x="22860" y="198089"/>
                </a:lnTo>
                <a:cubicBezTo>
                  <a:pt x="16548" y="198089"/>
                  <a:pt x="10833" y="195530"/>
                  <a:pt x="6696" y="191393"/>
                </a:cubicBezTo>
                <a:lnTo>
                  <a:pt x="0" y="175230"/>
                </a:lnTo>
                <a:lnTo>
                  <a:pt x="6696" y="159066"/>
                </a:lnTo>
                <a:cubicBezTo>
                  <a:pt x="10833" y="154929"/>
                  <a:pt x="16548" y="152370"/>
                  <a:pt x="22860" y="152370"/>
                </a:cubicBezTo>
                <a:close/>
                <a:moveTo>
                  <a:pt x="0" y="99044"/>
                </a:moveTo>
                <a:lnTo>
                  <a:pt x="0" y="99044"/>
                </a:lnTo>
                <a:lnTo>
                  <a:pt x="0" y="99045"/>
                </a:lnTo>
                <a:close/>
                <a:moveTo>
                  <a:pt x="22860" y="76185"/>
                </a:moveTo>
                <a:lnTo>
                  <a:pt x="310872" y="76185"/>
                </a:lnTo>
                <a:cubicBezTo>
                  <a:pt x="323497" y="76185"/>
                  <a:pt x="333732" y="86420"/>
                  <a:pt x="333732" y="99045"/>
                </a:cubicBezTo>
                <a:lnTo>
                  <a:pt x="333731" y="99045"/>
                </a:lnTo>
                <a:cubicBezTo>
                  <a:pt x="333731" y="111670"/>
                  <a:pt x="323496" y="121905"/>
                  <a:pt x="310871" y="121905"/>
                </a:cubicBezTo>
                <a:lnTo>
                  <a:pt x="22860" y="121904"/>
                </a:lnTo>
                <a:cubicBezTo>
                  <a:pt x="16548" y="121904"/>
                  <a:pt x="10833" y="119345"/>
                  <a:pt x="6696" y="115208"/>
                </a:cubicBezTo>
                <a:lnTo>
                  <a:pt x="0" y="99044"/>
                </a:lnTo>
                <a:lnTo>
                  <a:pt x="6696" y="82881"/>
                </a:lnTo>
                <a:cubicBezTo>
                  <a:pt x="10833" y="78744"/>
                  <a:pt x="16548" y="76185"/>
                  <a:pt x="22860" y="76185"/>
                </a:cubicBezTo>
                <a:close/>
                <a:moveTo>
                  <a:pt x="22860" y="0"/>
                </a:moveTo>
                <a:lnTo>
                  <a:pt x="310872" y="0"/>
                </a:lnTo>
                <a:cubicBezTo>
                  <a:pt x="323497" y="0"/>
                  <a:pt x="333732" y="10235"/>
                  <a:pt x="333732" y="22860"/>
                </a:cubicBezTo>
                <a:lnTo>
                  <a:pt x="333731" y="22860"/>
                </a:lnTo>
                <a:cubicBezTo>
                  <a:pt x="333731" y="35485"/>
                  <a:pt x="323496" y="45720"/>
                  <a:pt x="310871" y="45720"/>
                </a:cubicBezTo>
                <a:lnTo>
                  <a:pt x="22860" y="45719"/>
                </a:lnTo>
                <a:cubicBezTo>
                  <a:pt x="16548" y="45719"/>
                  <a:pt x="10833" y="43160"/>
                  <a:pt x="6696" y="39023"/>
                </a:cubicBezTo>
                <a:lnTo>
                  <a:pt x="0" y="22859"/>
                </a:lnTo>
                <a:lnTo>
                  <a:pt x="6696" y="6696"/>
                </a:lnTo>
                <a:cubicBezTo>
                  <a:pt x="10833" y="2559"/>
                  <a:pt x="16548" y="0"/>
                  <a:pt x="2286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008824" y="1358188"/>
            <a:ext cx="4141624" cy="4141624"/>
          </a:xfrm>
          <a:prstGeom prst="ellipse">
            <a:avLst/>
          </a:prstGeom>
          <a:solidFill>
            <a:schemeClr val="bg1"/>
          </a:solidFill>
          <a:ln w="12700" cap="sq">
            <a:noFill/>
            <a:miter/>
          </a:ln>
          <a:effectLst>
            <a:outerShdw blurRad="152400" sx="102000" sy="102000" algn="ctr" rotWithShape="0">
              <a:schemeClr val="accent1">
                <a:lumMod val="50000"/>
                <a:alpha val="14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srcRect l="21978" r="21978"/>
          <a:stretch>
            <a:fillRect/>
          </a:stretch>
        </p:blipFill>
        <p:spPr>
          <a:xfrm>
            <a:off x="7160613" y="1509977"/>
            <a:ext cx="3838046" cy="3838046"/>
          </a:xfrm>
          <a:custGeom>
            <a:avLst/>
            <a:gdLst>
              <a:gd name="connsiteX0" fmla="*/ 1919023 w 3838046"/>
              <a:gd name="connsiteY0" fmla="*/ 0 h 3838046"/>
              <a:gd name="connsiteX1" fmla="*/ 3838046 w 3838046"/>
              <a:gd name="connsiteY1" fmla="*/ 1919023 h 3838046"/>
              <a:gd name="connsiteX2" fmla="*/ 1919023 w 3838046"/>
              <a:gd name="connsiteY2" fmla="*/ 3838046 h 3838046"/>
              <a:gd name="connsiteX3" fmla="*/ 0 w 3838046"/>
              <a:gd name="connsiteY3" fmla="*/ 1919023 h 3838046"/>
              <a:gd name="connsiteX4" fmla="*/ 1919023 w 3838046"/>
              <a:gd name="connsiteY4" fmla="*/ 0 h 3838046"/>
            </a:gdLst>
            <a:ahLst/>
            <a:cxnLst/>
            <a:rect l="l" t="t" r="r" b="b"/>
            <a:pathLst>
              <a:path w="3838046" h="3838046">
                <a:moveTo>
                  <a:pt x="1919023" y="0"/>
                </a:moveTo>
                <a:cubicBezTo>
                  <a:pt x="2978870" y="0"/>
                  <a:pt x="3838046" y="859176"/>
                  <a:pt x="3838046" y="1919023"/>
                </a:cubicBezTo>
                <a:cubicBezTo>
                  <a:pt x="3838046" y="2978870"/>
                  <a:pt x="2978870" y="3838046"/>
                  <a:pt x="1919023" y="3838046"/>
                </a:cubicBezTo>
                <a:cubicBezTo>
                  <a:pt x="859176" y="3838046"/>
                  <a:pt x="0" y="2978870"/>
                  <a:pt x="0" y="1919023"/>
                </a:cubicBezTo>
                <a:cubicBezTo>
                  <a:pt x="0" y="859176"/>
                  <a:pt x="859176" y="0"/>
                  <a:pt x="1919023" y="0"/>
                </a:cubicBezTo>
                <a:close/>
              </a:path>
            </a:pathLst>
          </a:custGeom>
          <a:noFill/>
          <a:ln>
            <a:noFill/>
          </a:ln>
        </p:spPr>
      </p:pic>
      <p:sp>
        <p:nvSpPr>
          <p:cNvPr id="19" name="标题 1"/>
          <p:cNvSpPr txBox="1"/>
          <p:nvPr/>
        </p:nvSpPr>
        <p:spPr>
          <a:xfrm>
            <a:off x="0" y="6527800"/>
            <a:ext cx="9486900" cy="330200"/>
          </a:xfrm>
          <a:custGeom>
            <a:avLst/>
            <a:gdLst>
              <a:gd name="connsiteX0" fmla="*/ 9229030 w 9486900"/>
              <a:gd name="connsiteY0" fmla="*/ 0 h 330200"/>
              <a:gd name="connsiteX1" fmla="*/ 9486900 w 9486900"/>
              <a:gd name="connsiteY1" fmla="*/ 0 h 330200"/>
              <a:gd name="connsiteX2" fmla="*/ 9360427 w 9486900"/>
              <a:gd name="connsiteY2" fmla="*/ 330200 h 330200"/>
              <a:gd name="connsiteX3" fmla="*/ 9102557 w 9486900"/>
              <a:gd name="connsiteY3" fmla="*/ 330200 h 330200"/>
              <a:gd name="connsiteX4" fmla="*/ 8871490 w 9486900"/>
              <a:gd name="connsiteY4" fmla="*/ 0 h 330200"/>
              <a:gd name="connsiteX5" fmla="*/ 9129360 w 9486900"/>
              <a:gd name="connsiteY5" fmla="*/ 0 h 330200"/>
              <a:gd name="connsiteX6" fmla="*/ 9002887 w 9486900"/>
              <a:gd name="connsiteY6" fmla="*/ 330200 h 330200"/>
              <a:gd name="connsiteX7" fmla="*/ 8745017 w 9486900"/>
              <a:gd name="connsiteY7" fmla="*/ 330200 h 330200"/>
              <a:gd name="connsiteX8" fmla="*/ 8513947 w 9486900"/>
              <a:gd name="connsiteY8" fmla="*/ 0 h 330200"/>
              <a:gd name="connsiteX9" fmla="*/ 8771817 w 9486900"/>
              <a:gd name="connsiteY9" fmla="*/ 0 h 330200"/>
              <a:gd name="connsiteX10" fmla="*/ 8645344 w 9486900"/>
              <a:gd name="connsiteY10" fmla="*/ 330200 h 330200"/>
              <a:gd name="connsiteX11" fmla="*/ 8387474 w 9486900"/>
              <a:gd name="connsiteY11" fmla="*/ 330200 h 330200"/>
              <a:gd name="connsiteX12" fmla="*/ 8156404 w 9486900"/>
              <a:gd name="connsiteY12" fmla="*/ 0 h 330200"/>
              <a:gd name="connsiteX13" fmla="*/ 8414274 w 9486900"/>
              <a:gd name="connsiteY13" fmla="*/ 0 h 330200"/>
              <a:gd name="connsiteX14" fmla="*/ 8287801 w 9486900"/>
              <a:gd name="connsiteY14" fmla="*/ 330200 h 330200"/>
              <a:gd name="connsiteX15" fmla="*/ 8029931 w 9486900"/>
              <a:gd name="connsiteY15" fmla="*/ 330200 h 330200"/>
              <a:gd name="connsiteX16" fmla="*/ 7798862 w 9486900"/>
              <a:gd name="connsiteY16" fmla="*/ 0 h 330200"/>
              <a:gd name="connsiteX17" fmla="*/ 8056731 w 9486900"/>
              <a:gd name="connsiteY17" fmla="*/ 0 h 330200"/>
              <a:gd name="connsiteX18" fmla="*/ 7930259 w 9486900"/>
              <a:gd name="connsiteY18" fmla="*/ 330200 h 330200"/>
              <a:gd name="connsiteX19" fmla="*/ 7672389 w 9486900"/>
              <a:gd name="connsiteY19" fmla="*/ 330200 h 330200"/>
              <a:gd name="connsiteX20" fmla="*/ 7441318 w 9486900"/>
              <a:gd name="connsiteY20" fmla="*/ 0 h 330200"/>
              <a:gd name="connsiteX21" fmla="*/ 7699189 w 9486900"/>
              <a:gd name="connsiteY21" fmla="*/ 0 h 330200"/>
              <a:gd name="connsiteX22" fmla="*/ 7572716 w 9486900"/>
              <a:gd name="connsiteY22" fmla="*/ 330200 h 330200"/>
              <a:gd name="connsiteX23" fmla="*/ 7314846 w 9486900"/>
              <a:gd name="connsiteY23" fmla="*/ 330200 h 330200"/>
              <a:gd name="connsiteX24" fmla="*/ 7083776 w 9486900"/>
              <a:gd name="connsiteY24" fmla="*/ 0 h 330200"/>
              <a:gd name="connsiteX25" fmla="*/ 7341646 w 9486900"/>
              <a:gd name="connsiteY25" fmla="*/ 0 h 330200"/>
              <a:gd name="connsiteX26" fmla="*/ 7215174 w 9486900"/>
              <a:gd name="connsiteY26" fmla="*/ 330200 h 330200"/>
              <a:gd name="connsiteX27" fmla="*/ 6957303 w 9486900"/>
              <a:gd name="connsiteY27" fmla="*/ 330200 h 330200"/>
              <a:gd name="connsiteX28" fmla="*/ 6726233 w 9486900"/>
              <a:gd name="connsiteY28" fmla="*/ 0 h 330200"/>
              <a:gd name="connsiteX29" fmla="*/ 6984103 w 9486900"/>
              <a:gd name="connsiteY29" fmla="*/ 0 h 330200"/>
              <a:gd name="connsiteX30" fmla="*/ 6857630 w 9486900"/>
              <a:gd name="connsiteY30" fmla="*/ 330200 h 330200"/>
              <a:gd name="connsiteX31" fmla="*/ 6599761 w 9486900"/>
              <a:gd name="connsiteY31" fmla="*/ 330200 h 330200"/>
              <a:gd name="connsiteX32" fmla="*/ 6368691 w 9486900"/>
              <a:gd name="connsiteY32" fmla="*/ 0 h 330200"/>
              <a:gd name="connsiteX33" fmla="*/ 6626561 w 9486900"/>
              <a:gd name="connsiteY33" fmla="*/ 0 h 330200"/>
              <a:gd name="connsiteX34" fmla="*/ 6500088 w 9486900"/>
              <a:gd name="connsiteY34" fmla="*/ 330200 h 330200"/>
              <a:gd name="connsiteX35" fmla="*/ 6242218 w 9486900"/>
              <a:gd name="connsiteY35" fmla="*/ 330200 h 330200"/>
              <a:gd name="connsiteX36" fmla="*/ 6011149 w 9486900"/>
              <a:gd name="connsiteY36" fmla="*/ 0 h 330200"/>
              <a:gd name="connsiteX37" fmla="*/ 6269019 w 9486900"/>
              <a:gd name="connsiteY37" fmla="*/ 0 h 330200"/>
              <a:gd name="connsiteX38" fmla="*/ 6142546 w 9486900"/>
              <a:gd name="connsiteY38" fmla="*/ 330200 h 330200"/>
              <a:gd name="connsiteX39" fmla="*/ 5884676 w 9486900"/>
              <a:gd name="connsiteY39" fmla="*/ 330200 h 330200"/>
              <a:gd name="connsiteX40" fmla="*/ 5653607 w 9486900"/>
              <a:gd name="connsiteY40" fmla="*/ 0 h 330200"/>
              <a:gd name="connsiteX41" fmla="*/ 5911476 w 9486900"/>
              <a:gd name="connsiteY41" fmla="*/ 0 h 330200"/>
              <a:gd name="connsiteX42" fmla="*/ 5785004 w 9486900"/>
              <a:gd name="connsiteY42" fmla="*/ 330200 h 330200"/>
              <a:gd name="connsiteX43" fmla="*/ 5527134 w 9486900"/>
              <a:gd name="connsiteY43" fmla="*/ 330200 h 330200"/>
              <a:gd name="connsiteX44" fmla="*/ 5296063 w 9486900"/>
              <a:gd name="connsiteY44" fmla="*/ 0 h 330200"/>
              <a:gd name="connsiteX45" fmla="*/ 5553934 w 9486900"/>
              <a:gd name="connsiteY45" fmla="*/ 0 h 330200"/>
              <a:gd name="connsiteX46" fmla="*/ 5427461 w 9486900"/>
              <a:gd name="connsiteY46" fmla="*/ 330200 h 330200"/>
              <a:gd name="connsiteX47" fmla="*/ 5169591 w 9486900"/>
              <a:gd name="connsiteY47" fmla="*/ 330200 h 330200"/>
              <a:gd name="connsiteX48" fmla="*/ 4958260 w 9486900"/>
              <a:gd name="connsiteY48" fmla="*/ 0 h 330200"/>
              <a:gd name="connsiteX49" fmla="*/ 5216130 w 9486900"/>
              <a:gd name="connsiteY49" fmla="*/ 0 h 330200"/>
              <a:gd name="connsiteX50" fmla="*/ 5089658 w 9486900"/>
              <a:gd name="connsiteY50" fmla="*/ 330200 h 330200"/>
              <a:gd name="connsiteX51" fmla="*/ 4831787 w 9486900"/>
              <a:gd name="connsiteY51" fmla="*/ 330200 h 330200"/>
              <a:gd name="connsiteX52" fmla="*/ 4600717 w 9486900"/>
              <a:gd name="connsiteY52" fmla="*/ 0 h 330200"/>
              <a:gd name="connsiteX53" fmla="*/ 4858587 w 9486900"/>
              <a:gd name="connsiteY53" fmla="*/ 0 h 330200"/>
              <a:gd name="connsiteX54" fmla="*/ 4732114 w 9486900"/>
              <a:gd name="connsiteY54" fmla="*/ 330200 h 330200"/>
              <a:gd name="connsiteX55" fmla="*/ 4474245 w 9486900"/>
              <a:gd name="connsiteY55" fmla="*/ 330200 h 330200"/>
              <a:gd name="connsiteX56" fmla="*/ 4243175 w 9486900"/>
              <a:gd name="connsiteY56" fmla="*/ 0 h 330200"/>
              <a:gd name="connsiteX57" fmla="*/ 4501045 w 9486900"/>
              <a:gd name="connsiteY57" fmla="*/ 0 h 330200"/>
              <a:gd name="connsiteX58" fmla="*/ 4374573 w 9486900"/>
              <a:gd name="connsiteY58" fmla="*/ 330200 h 330200"/>
              <a:gd name="connsiteX59" fmla="*/ 4116702 w 9486900"/>
              <a:gd name="connsiteY59" fmla="*/ 330200 h 330200"/>
              <a:gd name="connsiteX60" fmla="*/ 3885633 w 9486900"/>
              <a:gd name="connsiteY60" fmla="*/ 0 h 330200"/>
              <a:gd name="connsiteX61" fmla="*/ 4143502 w 9486900"/>
              <a:gd name="connsiteY61" fmla="*/ 0 h 330200"/>
              <a:gd name="connsiteX62" fmla="*/ 4017029 w 9486900"/>
              <a:gd name="connsiteY62" fmla="*/ 330200 h 330200"/>
              <a:gd name="connsiteX63" fmla="*/ 3759159 w 9486900"/>
              <a:gd name="connsiteY63" fmla="*/ 330200 h 330200"/>
              <a:gd name="connsiteX64" fmla="*/ 0 w 9486900"/>
              <a:gd name="connsiteY64" fmla="*/ 0 h 330200"/>
              <a:gd name="connsiteX65" fmla="*/ 3759159 w 9486900"/>
              <a:gd name="connsiteY65" fmla="*/ 0 h 330200"/>
              <a:gd name="connsiteX66" fmla="*/ 3629279 w 9486900"/>
              <a:gd name="connsiteY66" fmla="*/ 330200 h 330200"/>
              <a:gd name="connsiteX67" fmla="*/ 0 w 9486900"/>
              <a:gd name="connsiteY67" fmla="*/ 330200 h 330200"/>
            </a:gdLst>
            <a:ahLst/>
            <a:cxnLst/>
            <a:rect l="l" t="t" r="r" b="b"/>
            <a:pathLst>
              <a:path w="9486900" h="330200">
                <a:moveTo>
                  <a:pt x="9229030" y="0"/>
                </a:moveTo>
                <a:lnTo>
                  <a:pt x="9486900" y="0"/>
                </a:lnTo>
                <a:lnTo>
                  <a:pt x="9360427" y="330200"/>
                </a:lnTo>
                <a:lnTo>
                  <a:pt x="9102557" y="330200"/>
                </a:lnTo>
                <a:close/>
                <a:moveTo>
                  <a:pt x="8871490" y="0"/>
                </a:moveTo>
                <a:lnTo>
                  <a:pt x="9129360" y="0"/>
                </a:lnTo>
                <a:lnTo>
                  <a:pt x="9002887" y="330200"/>
                </a:lnTo>
                <a:lnTo>
                  <a:pt x="8745017" y="330200"/>
                </a:lnTo>
                <a:close/>
                <a:moveTo>
                  <a:pt x="8513947" y="0"/>
                </a:moveTo>
                <a:lnTo>
                  <a:pt x="8771817" y="0"/>
                </a:lnTo>
                <a:lnTo>
                  <a:pt x="8645344" y="330200"/>
                </a:lnTo>
                <a:lnTo>
                  <a:pt x="8387474" y="330200"/>
                </a:lnTo>
                <a:close/>
                <a:moveTo>
                  <a:pt x="8156404" y="0"/>
                </a:moveTo>
                <a:lnTo>
                  <a:pt x="8414274" y="0"/>
                </a:lnTo>
                <a:lnTo>
                  <a:pt x="8287801" y="330200"/>
                </a:lnTo>
                <a:lnTo>
                  <a:pt x="8029931" y="330200"/>
                </a:lnTo>
                <a:close/>
                <a:moveTo>
                  <a:pt x="7798862" y="0"/>
                </a:moveTo>
                <a:lnTo>
                  <a:pt x="8056731" y="0"/>
                </a:lnTo>
                <a:lnTo>
                  <a:pt x="7930259" y="330200"/>
                </a:lnTo>
                <a:lnTo>
                  <a:pt x="7672389" y="330200"/>
                </a:lnTo>
                <a:close/>
                <a:moveTo>
                  <a:pt x="7441318" y="0"/>
                </a:moveTo>
                <a:lnTo>
                  <a:pt x="7699189" y="0"/>
                </a:lnTo>
                <a:lnTo>
                  <a:pt x="7572716" y="330200"/>
                </a:lnTo>
                <a:lnTo>
                  <a:pt x="7314846" y="330200"/>
                </a:lnTo>
                <a:close/>
                <a:moveTo>
                  <a:pt x="7083776" y="0"/>
                </a:moveTo>
                <a:lnTo>
                  <a:pt x="7341646" y="0"/>
                </a:lnTo>
                <a:lnTo>
                  <a:pt x="7215174" y="330200"/>
                </a:lnTo>
                <a:lnTo>
                  <a:pt x="6957303" y="330200"/>
                </a:lnTo>
                <a:close/>
                <a:moveTo>
                  <a:pt x="6726233" y="0"/>
                </a:moveTo>
                <a:lnTo>
                  <a:pt x="6984103" y="0"/>
                </a:lnTo>
                <a:lnTo>
                  <a:pt x="6857630" y="330200"/>
                </a:lnTo>
                <a:lnTo>
                  <a:pt x="6599761" y="330200"/>
                </a:lnTo>
                <a:close/>
                <a:moveTo>
                  <a:pt x="6368691" y="0"/>
                </a:moveTo>
                <a:lnTo>
                  <a:pt x="6626561" y="0"/>
                </a:lnTo>
                <a:lnTo>
                  <a:pt x="6500088" y="330200"/>
                </a:lnTo>
                <a:lnTo>
                  <a:pt x="6242218" y="330200"/>
                </a:lnTo>
                <a:close/>
                <a:moveTo>
                  <a:pt x="6011149" y="0"/>
                </a:moveTo>
                <a:lnTo>
                  <a:pt x="6269019" y="0"/>
                </a:lnTo>
                <a:lnTo>
                  <a:pt x="6142546" y="330200"/>
                </a:lnTo>
                <a:lnTo>
                  <a:pt x="5884676" y="330200"/>
                </a:lnTo>
                <a:close/>
                <a:moveTo>
                  <a:pt x="5653607" y="0"/>
                </a:moveTo>
                <a:lnTo>
                  <a:pt x="5911476" y="0"/>
                </a:lnTo>
                <a:lnTo>
                  <a:pt x="5785004" y="330200"/>
                </a:lnTo>
                <a:lnTo>
                  <a:pt x="5527134" y="330200"/>
                </a:lnTo>
                <a:close/>
                <a:moveTo>
                  <a:pt x="5296063" y="0"/>
                </a:moveTo>
                <a:lnTo>
                  <a:pt x="5553934" y="0"/>
                </a:lnTo>
                <a:lnTo>
                  <a:pt x="5427461" y="330200"/>
                </a:lnTo>
                <a:lnTo>
                  <a:pt x="5169591" y="330200"/>
                </a:lnTo>
                <a:close/>
                <a:moveTo>
                  <a:pt x="4958260" y="0"/>
                </a:moveTo>
                <a:lnTo>
                  <a:pt x="5216130" y="0"/>
                </a:lnTo>
                <a:lnTo>
                  <a:pt x="5089658" y="330200"/>
                </a:lnTo>
                <a:lnTo>
                  <a:pt x="4831787" y="330200"/>
                </a:lnTo>
                <a:close/>
                <a:moveTo>
                  <a:pt x="4600717" y="0"/>
                </a:moveTo>
                <a:lnTo>
                  <a:pt x="4858587" y="0"/>
                </a:lnTo>
                <a:lnTo>
                  <a:pt x="4732114" y="330200"/>
                </a:lnTo>
                <a:lnTo>
                  <a:pt x="4474245" y="330200"/>
                </a:lnTo>
                <a:close/>
                <a:moveTo>
                  <a:pt x="4243175" y="0"/>
                </a:moveTo>
                <a:lnTo>
                  <a:pt x="4501045" y="0"/>
                </a:lnTo>
                <a:lnTo>
                  <a:pt x="4374573" y="330200"/>
                </a:lnTo>
                <a:lnTo>
                  <a:pt x="4116702" y="330200"/>
                </a:lnTo>
                <a:close/>
                <a:moveTo>
                  <a:pt x="3885633" y="0"/>
                </a:moveTo>
                <a:lnTo>
                  <a:pt x="4143502" y="0"/>
                </a:lnTo>
                <a:lnTo>
                  <a:pt x="4017029" y="330200"/>
                </a:lnTo>
                <a:lnTo>
                  <a:pt x="3759159" y="330200"/>
                </a:lnTo>
                <a:close/>
                <a:moveTo>
                  <a:pt x="0" y="0"/>
                </a:moveTo>
                <a:lnTo>
                  <a:pt x="3759159" y="0"/>
                </a:lnTo>
                <a:lnTo>
                  <a:pt x="3629279" y="330200"/>
                </a:lnTo>
                <a:lnTo>
                  <a:pt x="0" y="330200"/>
                </a:lnTo>
                <a:close/>
              </a:path>
            </a:pathLst>
          </a:custGeom>
          <a:gradFill>
            <a:gsLst>
              <a:gs pos="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16931" y="6667500"/>
            <a:ext cx="2928179" cy="69902"/>
          </a:xfrm>
          <a:custGeom>
            <a:avLst/>
            <a:gdLst>
              <a:gd name="connsiteX0" fmla="*/ 36000 w 2928179"/>
              <a:gd name="connsiteY0" fmla="*/ 0 h 69902"/>
              <a:gd name="connsiteX1" fmla="*/ 61456 w 2928179"/>
              <a:gd name="connsiteY1" fmla="*/ 10237 h 69902"/>
              <a:gd name="connsiteX2" fmla="*/ 65480 w 2928179"/>
              <a:gd name="connsiteY2" fmla="*/ 19669 h 69902"/>
              <a:gd name="connsiteX3" fmla="*/ 2862699 w 2928179"/>
              <a:gd name="connsiteY3" fmla="*/ 19669 h 69902"/>
              <a:gd name="connsiteX4" fmla="*/ 2866723 w 2928179"/>
              <a:gd name="connsiteY4" fmla="*/ 10237 h 69902"/>
              <a:gd name="connsiteX5" fmla="*/ 2892179 w 2928179"/>
              <a:gd name="connsiteY5" fmla="*/ 0 h 69902"/>
              <a:gd name="connsiteX6" fmla="*/ 2928179 w 2928179"/>
              <a:gd name="connsiteY6" fmla="*/ 34951 h 69902"/>
              <a:gd name="connsiteX7" fmla="*/ 2892179 w 2928179"/>
              <a:gd name="connsiteY7" fmla="*/ 69902 h 69902"/>
              <a:gd name="connsiteX8" fmla="*/ 2856179 w 2928179"/>
              <a:gd name="connsiteY8" fmla="*/ 34951 h 69902"/>
              <a:gd name="connsiteX9" fmla="*/ 2857809 w 2928179"/>
              <a:gd name="connsiteY9" fmla="*/ 31130 h 69902"/>
              <a:gd name="connsiteX10" fmla="*/ 70370 w 2928179"/>
              <a:gd name="connsiteY10" fmla="*/ 31130 h 69902"/>
              <a:gd name="connsiteX11" fmla="*/ 72000 w 2928179"/>
              <a:gd name="connsiteY11" fmla="*/ 34951 h 69902"/>
              <a:gd name="connsiteX12" fmla="*/ 36000 w 2928179"/>
              <a:gd name="connsiteY12" fmla="*/ 69902 h 69902"/>
              <a:gd name="connsiteX13" fmla="*/ 0 w 2928179"/>
              <a:gd name="connsiteY13" fmla="*/ 34951 h 69902"/>
              <a:gd name="connsiteX14" fmla="*/ 36000 w 2928179"/>
              <a:gd name="connsiteY14" fmla="*/ 0 h 69902"/>
            </a:gdLst>
            <a:ahLst/>
            <a:cxnLst/>
            <a:rect l="l" t="t" r="r" b="b"/>
            <a:pathLst>
              <a:path w="2928179" h="69902">
                <a:moveTo>
                  <a:pt x="36000" y="0"/>
                </a:moveTo>
                <a:cubicBezTo>
                  <a:pt x="45941" y="0"/>
                  <a:pt x="54941" y="3912"/>
                  <a:pt x="61456" y="10237"/>
                </a:cubicBezTo>
                <a:lnTo>
                  <a:pt x="65480" y="19669"/>
                </a:lnTo>
                <a:lnTo>
                  <a:pt x="2862699" y="19669"/>
                </a:lnTo>
                <a:lnTo>
                  <a:pt x="2866723" y="10237"/>
                </a:lnTo>
                <a:cubicBezTo>
                  <a:pt x="2873238" y="3912"/>
                  <a:pt x="2882238" y="0"/>
                  <a:pt x="2892179" y="0"/>
                </a:cubicBezTo>
                <a:cubicBezTo>
                  <a:pt x="2912061" y="0"/>
                  <a:pt x="2928179" y="15648"/>
                  <a:pt x="2928179" y="34951"/>
                </a:cubicBezTo>
                <a:cubicBezTo>
                  <a:pt x="2928179" y="54254"/>
                  <a:pt x="2912061" y="69902"/>
                  <a:pt x="2892179" y="69902"/>
                </a:cubicBezTo>
                <a:cubicBezTo>
                  <a:pt x="2872297" y="69902"/>
                  <a:pt x="2856179" y="54254"/>
                  <a:pt x="2856179" y="34951"/>
                </a:cubicBezTo>
                <a:lnTo>
                  <a:pt x="2857809" y="31130"/>
                </a:lnTo>
                <a:lnTo>
                  <a:pt x="70370" y="31130"/>
                </a:lnTo>
                <a:lnTo>
                  <a:pt x="72000" y="34951"/>
                </a:lnTo>
                <a:cubicBezTo>
                  <a:pt x="72000" y="54254"/>
                  <a:pt x="55882" y="69902"/>
                  <a:pt x="36000" y="69902"/>
                </a:cubicBezTo>
                <a:cubicBezTo>
                  <a:pt x="16118" y="69902"/>
                  <a:pt x="0" y="54254"/>
                  <a:pt x="0" y="34951"/>
                </a:cubicBezTo>
                <a:cubicBezTo>
                  <a:pt x="0" y="15648"/>
                  <a:pt x="16118" y="0"/>
                  <a:pt x="36000" y="0"/>
                </a:cubicBez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818444" y="3441956"/>
            <a:ext cx="80818" cy="1296555"/>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0">
                <a:schemeClr val="accent1">
                  <a:lumMod val="20000"/>
                  <a:lumOff val="80000"/>
                  <a:alpha val="0"/>
                </a:schemeClr>
              </a:gs>
              <a:gs pos="68000">
                <a:schemeClr val="bg1">
                  <a:alpha val="57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372065" y="1927603"/>
            <a:ext cx="7558678" cy="3046215"/>
          </a:xfrm>
          <a:prstGeom prst="rect">
            <a:avLst/>
          </a:prstGeom>
          <a:noFill/>
          <a:ln>
            <a:noFill/>
          </a:ln>
        </p:spPr>
        <p:txBody>
          <a:bodyPr vert="horz" wrap="square" lIns="0" tIns="0" rIns="0" bIns="0" rtlCol="0" anchor="t"/>
          <a:lstStyle/>
          <a:p>
            <a:pPr marL="342900" indent="-342900" algn="l">
              <a:lnSpc>
                <a:spcPct val="150000"/>
              </a:lnSpc>
              <a:buFont typeface="Wingdings" panose="05000000000000000000" pitchFamily="2" charset="2"/>
              <a:buChar char="l"/>
            </a:pPr>
            <a:r>
              <a:rPr kumimoji="1" lang="en-US" altLang="zh-CN" sz="24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天然气金融</a:t>
            </a:r>
            <a:r>
              <a:rPr kumimoji="1" lang="zh-CN" altLang="en-US" sz="24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是指</a:t>
            </a:r>
            <a:r>
              <a:rPr kumimoji="1" lang="en-US" altLang="zh-CN" sz="24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涉及天然气市场的金融产品和交易</a:t>
            </a:r>
            <a:r>
              <a:rPr kumimoji="1" lang="zh-CN" altLang="en-US" sz="24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，其</a:t>
            </a:r>
            <a:r>
              <a:rPr kumimoji="1" lang="en-US" altLang="zh-CN" sz="24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核心作用</a:t>
            </a:r>
            <a:r>
              <a:rPr kumimoji="1" lang="zh-CN" altLang="en-US" sz="24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在于</a:t>
            </a:r>
            <a:r>
              <a:rPr kumimoji="1" lang="en-US" altLang="zh-CN" sz="2400" dirty="0" err="1">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实现风险管理、投资和资源配置</a:t>
            </a:r>
            <a:r>
              <a:rPr kumimoji="1" lang="en-US" altLang="zh-CN" sz="24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a:t>
            </a:r>
            <a:endParaRPr kumimoji="1" lang="en-US" altLang="zh-CN" sz="24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marL="342900" indent="-342900" algn="l">
              <a:lnSpc>
                <a:spcPct val="150000"/>
              </a:lnSpc>
              <a:buFont typeface="Wingdings" panose="05000000000000000000" pitchFamily="2" charset="2"/>
              <a:buChar char="l"/>
            </a:pPr>
            <a:r>
              <a:rPr kumimoji="1" lang="en-US" altLang="zh-CN" sz="2400" dirty="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通过各类金融工具，市场参与者能够有效应对天然气价格波动带来的风险，合理配置资金以获取收益，并促进天然气资源在全球范围内的优化配置。</a:t>
            </a:r>
            <a:endParaRPr kumimoji="1" lang="zh-CN" altLang="en-US" sz="4000" dirty="0"/>
          </a:p>
        </p:txBody>
      </p:sp>
      <p:sp>
        <p:nvSpPr>
          <p:cNvPr id="10" name="标题 1"/>
          <p:cNvSpPr txBox="1"/>
          <p:nvPr/>
        </p:nvSpPr>
        <p:spPr>
          <a:xfrm>
            <a:off x="2396422" y="3012682"/>
            <a:ext cx="193222" cy="178744"/>
          </a:xfrm>
          <a:custGeom>
            <a:avLst/>
            <a:gdLst>
              <a:gd name="connsiteX0" fmla="*/ 56258 w 778320"/>
              <a:gd name="connsiteY0" fmla="*/ 333700 h 720001"/>
              <a:gd name="connsiteX1" fmla="*/ 56258 w 778320"/>
              <a:gd name="connsiteY1" fmla="*/ 627457 h 720001"/>
              <a:gd name="connsiteX2" fmla="*/ 66946 w 778320"/>
              <a:gd name="connsiteY2" fmla="*/ 653054 h 720001"/>
              <a:gd name="connsiteX3" fmla="*/ 92544 w 778320"/>
              <a:gd name="connsiteY3" fmla="*/ 663743 h 720001"/>
              <a:gd name="connsiteX4" fmla="*/ 685683 w 778320"/>
              <a:gd name="connsiteY4" fmla="*/ 663743 h 720001"/>
              <a:gd name="connsiteX5" fmla="*/ 711281 w 778320"/>
              <a:gd name="connsiteY5" fmla="*/ 653054 h 720001"/>
              <a:gd name="connsiteX6" fmla="*/ 721969 w 778320"/>
              <a:gd name="connsiteY6" fmla="*/ 627457 h 720001"/>
              <a:gd name="connsiteX7" fmla="*/ 721969 w 778320"/>
              <a:gd name="connsiteY7" fmla="*/ 333700 h 720001"/>
              <a:gd name="connsiteX8" fmla="*/ 92544 w 778320"/>
              <a:gd name="connsiteY8" fmla="*/ 142049 h 720001"/>
              <a:gd name="connsiteX9" fmla="*/ 56258 w 778320"/>
              <a:gd name="connsiteY9" fmla="*/ 178336 h 720001"/>
              <a:gd name="connsiteX10" fmla="*/ 56258 w 778320"/>
              <a:gd name="connsiteY10" fmla="*/ 277443 h 720001"/>
              <a:gd name="connsiteX11" fmla="*/ 721969 w 778320"/>
              <a:gd name="connsiteY11" fmla="*/ 277443 h 720001"/>
              <a:gd name="connsiteX12" fmla="*/ 721969 w 778320"/>
              <a:gd name="connsiteY12" fmla="*/ 178336 h 720001"/>
              <a:gd name="connsiteX13" fmla="*/ 685683 w 778320"/>
              <a:gd name="connsiteY13" fmla="*/ 142049 h 720001"/>
              <a:gd name="connsiteX14" fmla="*/ 561355 w 778320"/>
              <a:gd name="connsiteY14" fmla="*/ 142049 h 720001"/>
              <a:gd name="connsiteX15" fmla="*/ 561355 w 778320"/>
              <a:gd name="connsiteY15" fmla="*/ 201026 h 720001"/>
              <a:gd name="connsiteX16" fmla="*/ 533226 w 778320"/>
              <a:gd name="connsiteY16" fmla="*/ 229249 h 720001"/>
              <a:gd name="connsiteX17" fmla="*/ 505097 w 778320"/>
              <a:gd name="connsiteY17" fmla="*/ 201120 h 720001"/>
              <a:gd name="connsiteX18" fmla="*/ 505097 w 778320"/>
              <a:gd name="connsiteY18" fmla="*/ 142049 h 720001"/>
              <a:gd name="connsiteX19" fmla="*/ 273129 w 778320"/>
              <a:gd name="connsiteY19" fmla="*/ 142049 h 720001"/>
              <a:gd name="connsiteX20" fmla="*/ 273129 w 778320"/>
              <a:gd name="connsiteY20" fmla="*/ 201026 h 720001"/>
              <a:gd name="connsiteX21" fmla="*/ 245001 w 778320"/>
              <a:gd name="connsiteY21" fmla="*/ 229249 h 720001"/>
              <a:gd name="connsiteX22" fmla="*/ 216872 w 778320"/>
              <a:gd name="connsiteY22" fmla="*/ 201120 h 720001"/>
              <a:gd name="connsiteX23" fmla="*/ 216872 w 778320"/>
              <a:gd name="connsiteY23" fmla="*/ 142049 h 720001"/>
              <a:gd name="connsiteX24" fmla="*/ 245001 w 778320"/>
              <a:gd name="connsiteY24" fmla="*/ 0 h 720001"/>
              <a:gd name="connsiteX25" fmla="*/ 273129 w 778320"/>
              <a:gd name="connsiteY25" fmla="*/ 28129 h 720001"/>
              <a:gd name="connsiteX26" fmla="*/ 273129 w 778320"/>
              <a:gd name="connsiteY26" fmla="*/ 85792 h 720001"/>
              <a:gd name="connsiteX27" fmla="*/ 505097 w 778320"/>
              <a:gd name="connsiteY27" fmla="*/ 85792 h 720001"/>
              <a:gd name="connsiteX28" fmla="*/ 505097 w 778320"/>
              <a:gd name="connsiteY28" fmla="*/ 28129 h 720001"/>
              <a:gd name="connsiteX29" fmla="*/ 533226 w 778320"/>
              <a:gd name="connsiteY29" fmla="*/ 0 h 720001"/>
              <a:gd name="connsiteX30" fmla="*/ 561355 w 778320"/>
              <a:gd name="connsiteY30" fmla="*/ 28129 h 720001"/>
              <a:gd name="connsiteX31" fmla="*/ 561355 w 778320"/>
              <a:gd name="connsiteY31" fmla="*/ 85792 h 720001"/>
              <a:gd name="connsiteX32" fmla="*/ 685683 w 778320"/>
              <a:gd name="connsiteY32" fmla="*/ 85792 h 720001"/>
              <a:gd name="connsiteX33" fmla="*/ 778320 w 778320"/>
              <a:gd name="connsiteY33" fmla="*/ 178336 h 720001"/>
              <a:gd name="connsiteX34" fmla="*/ 778320 w 778320"/>
              <a:gd name="connsiteY34" fmla="*/ 627457 h 720001"/>
              <a:gd name="connsiteX35" fmla="*/ 685777 w 778320"/>
              <a:gd name="connsiteY35" fmla="*/ 720001 h 720001"/>
              <a:gd name="connsiteX36" fmla="*/ 92544 w 778320"/>
              <a:gd name="connsiteY36" fmla="*/ 720001 h 720001"/>
              <a:gd name="connsiteX37" fmla="*/ 0 w 778320"/>
              <a:gd name="connsiteY37" fmla="*/ 627457 h 720001"/>
              <a:gd name="connsiteX38" fmla="*/ 0 w 778320"/>
              <a:gd name="connsiteY38" fmla="*/ 333700 h 720001"/>
              <a:gd name="connsiteX39" fmla="*/ 0 w 778320"/>
              <a:gd name="connsiteY39" fmla="*/ 277443 h 720001"/>
              <a:gd name="connsiteX40" fmla="*/ 0 w 778320"/>
              <a:gd name="connsiteY40" fmla="*/ 178336 h 720001"/>
              <a:gd name="connsiteX41" fmla="*/ 92544 w 778320"/>
              <a:gd name="connsiteY41" fmla="*/ 85792 h 720001"/>
              <a:gd name="connsiteX42" fmla="*/ 216872 w 778320"/>
              <a:gd name="connsiteY42" fmla="*/ 85792 h 720001"/>
              <a:gd name="connsiteX43" fmla="*/ 216872 w 778320"/>
              <a:gd name="connsiteY43" fmla="*/ 28129 h 720001"/>
              <a:gd name="connsiteX44" fmla="*/ 245001 w 778320"/>
              <a:gd name="connsiteY44" fmla="*/ 0 h 720001"/>
            </a:gdLst>
            <a:ahLst/>
            <a:cxnLst/>
            <a:rect l="l" t="t" r="r" b="b"/>
            <a:pathLst>
              <a:path w="778320" h="720001">
                <a:moveTo>
                  <a:pt x="56258" y="333700"/>
                </a:moveTo>
                <a:lnTo>
                  <a:pt x="56258" y="627457"/>
                </a:lnTo>
                <a:cubicBezTo>
                  <a:pt x="56258" y="637115"/>
                  <a:pt x="60008" y="646116"/>
                  <a:pt x="66946" y="653054"/>
                </a:cubicBezTo>
                <a:cubicBezTo>
                  <a:pt x="73885" y="659899"/>
                  <a:pt x="82980" y="663743"/>
                  <a:pt x="92544" y="663743"/>
                </a:cubicBezTo>
                <a:lnTo>
                  <a:pt x="685683" y="663743"/>
                </a:lnTo>
                <a:cubicBezTo>
                  <a:pt x="695341" y="663743"/>
                  <a:pt x="704342" y="659993"/>
                  <a:pt x="711281" y="653054"/>
                </a:cubicBezTo>
                <a:cubicBezTo>
                  <a:pt x="718125" y="646116"/>
                  <a:pt x="721969" y="637021"/>
                  <a:pt x="721969" y="627457"/>
                </a:cubicBezTo>
                <a:lnTo>
                  <a:pt x="721969" y="333700"/>
                </a:lnTo>
                <a:close/>
                <a:moveTo>
                  <a:pt x="92544" y="142049"/>
                </a:moveTo>
                <a:cubicBezTo>
                  <a:pt x="72478" y="142049"/>
                  <a:pt x="56258" y="158364"/>
                  <a:pt x="56258" y="178336"/>
                </a:cubicBezTo>
                <a:lnTo>
                  <a:pt x="56258" y="277443"/>
                </a:lnTo>
                <a:lnTo>
                  <a:pt x="721969" y="277443"/>
                </a:lnTo>
                <a:lnTo>
                  <a:pt x="721969" y="178336"/>
                </a:lnTo>
                <a:cubicBezTo>
                  <a:pt x="721969" y="158270"/>
                  <a:pt x="705655" y="142049"/>
                  <a:pt x="685683" y="142049"/>
                </a:cubicBezTo>
                <a:lnTo>
                  <a:pt x="561355" y="142049"/>
                </a:lnTo>
                <a:lnTo>
                  <a:pt x="561355" y="201026"/>
                </a:lnTo>
                <a:cubicBezTo>
                  <a:pt x="561355" y="216591"/>
                  <a:pt x="548790" y="229249"/>
                  <a:pt x="533226" y="229249"/>
                </a:cubicBezTo>
                <a:cubicBezTo>
                  <a:pt x="517661" y="229249"/>
                  <a:pt x="505097" y="216685"/>
                  <a:pt x="505097" y="201120"/>
                </a:cubicBezTo>
                <a:lnTo>
                  <a:pt x="505097" y="142049"/>
                </a:lnTo>
                <a:lnTo>
                  <a:pt x="273129" y="142049"/>
                </a:lnTo>
                <a:lnTo>
                  <a:pt x="273129" y="201026"/>
                </a:lnTo>
                <a:cubicBezTo>
                  <a:pt x="273129" y="216591"/>
                  <a:pt x="260565" y="229249"/>
                  <a:pt x="245001" y="229249"/>
                </a:cubicBezTo>
                <a:cubicBezTo>
                  <a:pt x="229436" y="229249"/>
                  <a:pt x="216872" y="216685"/>
                  <a:pt x="216872" y="201120"/>
                </a:cubicBezTo>
                <a:lnTo>
                  <a:pt x="216872" y="142049"/>
                </a:lnTo>
                <a:close/>
                <a:moveTo>
                  <a:pt x="245001" y="0"/>
                </a:moveTo>
                <a:cubicBezTo>
                  <a:pt x="260565" y="0"/>
                  <a:pt x="273129" y="12564"/>
                  <a:pt x="273129" y="28129"/>
                </a:cubicBezTo>
                <a:lnTo>
                  <a:pt x="273129" y="85792"/>
                </a:lnTo>
                <a:lnTo>
                  <a:pt x="505097" y="85792"/>
                </a:lnTo>
                <a:lnTo>
                  <a:pt x="505097" y="28129"/>
                </a:lnTo>
                <a:cubicBezTo>
                  <a:pt x="505097" y="12564"/>
                  <a:pt x="517661" y="0"/>
                  <a:pt x="533226" y="0"/>
                </a:cubicBezTo>
                <a:cubicBezTo>
                  <a:pt x="548790" y="0"/>
                  <a:pt x="561355" y="12564"/>
                  <a:pt x="561355" y="28129"/>
                </a:cubicBezTo>
                <a:lnTo>
                  <a:pt x="561355" y="85792"/>
                </a:lnTo>
                <a:lnTo>
                  <a:pt x="685683" y="85792"/>
                </a:lnTo>
                <a:cubicBezTo>
                  <a:pt x="736784" y="85792"/>
                  <a:pt x="778227" y="127235"/>
                  <a:pt x="778320" y="178336"/>
                </a:cubicBezTo>
                <a:lnTo>
                  <a:pt x="778320" y="627457"/>
                </a:lnTo>
                <a:cubicBezTo>
                  <a:pt x="778320" y="678370"/>
                  <a:pt x="736690" y="720001"/>
                  <a:pt x="685777" y="720001"/>
                </a:cubicBezTo>
                <a:lnTo>
                  <a:pt x="92544" y="720001"/>
                </a:lnTo>
                <a:cubicBezTo>
                  <a:pt x="41631" y="720001"/>
                  <a:pt x="0" y="678370"/>
                  <a:pt x="0" y="627457"/>
                </a:cubicBezTo>
                <a:lnTo>
                  <a:pt x="0" y="333700"/>
                </a:lnTo>
                <a:lnTo>
                  <a:pt x="0" y="277443"/>
                </a:lnTo>
                <a:lnTo>
                  <a:pt x="0" y="178336"/>
                </a:lnTo>
                <a:cubicBezTo>
                  <a:pt x="0" y="127235"/>
                  <a:pt x="41443" y="85792"/>
                  <a:pt x="92544" y="85792"/>
                </a:cubicBezTo>
                <a:lnTo>
                  <a:pt x="216872" y="85792"/>
                </a:lnTo>
                <a:lnTo>
                  <a:pt x="216872" y="28129"/>
                </a:lnTo>
                <a:cubicBezTo>
                  <a:pt x="216872" y="12564"/>
                  <a:pt x="229436" y="0"/>
                  <a:pt x="245001"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2396422" y="4813998"/>
            <a:ext cx="193222" cy="159821"/>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ahLst/>
            <a:cxn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810592" y="263750"/>
            <a:ext cx="10878487" cy="432000"/>
          </a:xfrm>
          <a:prstGeom prst="rect">
            <a:avLst/>
          </a:prstGeom>
          <a:noFill/>
          <a:ln>
            <a:noFill/>
          </a:ln>
        </p:spPr>
        <p:txBody>
          <a:bodyPr vert="horz" wrap="square" lIns="0" tIns="0" rIns="0" bIns="0" rtlCol="0" anchor="ctr"/>
          <a:lstStyle/>
          <a:p>
            <a:pPr algn="l">
              <a:lnSpc>
                <a:spcPct val="120000"/>
              </a:lnSpc>
            </a:pPr>
            <a:r>
              <a:rPr kumimoji="1" lang="en-US" altLang="zh-CN" sz="3200">
                <a:ln w="12700">
                  <a:noFill/>
                </a:ln>
                <a:solidFill>
                  <a:srgbClr val="000000">
                    <a:alpha val="100000"/>
                  </a:srgbClr>
                </a:solidFill>
                <a:latin typeface="Source Han Sans CN Bold Bold" panose="020B0800000000000000" charset="-122"/>
                <a:ea typeface="Source Han Sans CN Bold Bold" panose="020B0800000000000000" charset="-122"/>
                <a:cs typeface="Source Han Sans CN Bold Bold" panose="020B0800000000000000" charset="-122"/>
              </a:rPr>
              <a:t>天然气金融基本概念</a:t>
            </a:r>
            <a:endParaRPr kumimoji="1" lang="zh-CN" altLang="en-US"/>
          </a:p>
        </p:txBody>
      </p:sp>
      <p:sp>
        <p:nvSpPr>
          <p:cNvPr id="19" name="标题 1"/>
          <p:cNvSpPr txBox="1"/>
          <p:nvPr/>
        </p:nvSpPr>
        <p:spPr>
          <a:xfrm>
            <a:off x="327659" y="324821"/>
            <a:ext cx="159713" cy="159713"/>
          </a:xfrm>
          <a:prstGeom prst="rect">
            <a:avLst/>
          </a:prstGeom>
          <a:noFill/>
          <a:ln w="12700" cap="sq">
            <a:solidFill>
              <a:schemeClr val="bg1">
                <a:lumMod val="6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382730" y="379892"/>
            <a:ext cx="255445" cy="255445"/>
          </a:xfrm>
          <a:prstGeom prst="rect">
            <a:avLst/>
          </a:prstGeom>
          <a:solidFill>
            <a:schemeClr val="tx1">
              <a:lumMod val="75000"/>
              <a:lumOff val="2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2" name="图片 21"/>
          <p:cNvPicPr>
            <a:picLocks noChangeAspect="1"/>
          </p:cNvPicPr>
          <p:nvPr/>
        </p:nvPicPr>
        <p:blipFill rotWithShape="1">
          <a:blip r:embed="rId1"/>
          <a:srcRect l="8291" t="10145" r="6852" b="8826"/>
          <a:stretch>
            <a:fillRect/>
          </a:stretch>
        </p:blipFill>
        <p:spPr>
          <a:xfrm>
            <a:off x="614001" y="1727003"/>
            <a:ext cx="3564841" cy="3403994"/>
          </a:xfrm>
          <a:prstGeom prst="plaque">
            <a:avLst/>
          </a:prstGeom>
        </p:spPr>
      </p:pic>
      <p:sp>
        <p:nvSpPr>
          <p:cNvPr id="12" name="标题 1"/>
          <p:cNvSpPr txBox="1"/>
          <p:nvPr/>
        </p:nvSpPr>
        <p:spPr>
          <a:xfrm>
            <a:off x="620046" y="1741320"/>
            <a:ext cx="399447" cy="431999"/>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703334" y="1824609"/>
            <a:ext cx="214515" cy="231996"/>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ahLst/>
            <a:cxn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D30711"/>
      </a:accent1>
      <a:accent2>
        <a:srgbClr val="910000"/>
      </a:accent2>
      <a:accent3>
        <a:srgbClr val="3F3F3F"/>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5258</Words>
  <Application>WPS 演示</Application>
  <PresentationFormat>宽屏</PresentationFormat>
  <Paragraphs>326</Paragraphs>
  <Slides>40</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40</vt:i4>
      </vt:variant>
    </vt:vector>
  </HeadingPairs>
  <TitlesOfParts>
    <vt:vector size="53" baseType="lpstr">
      <vt:lpstr>Arial</vt:lpstr>
      <vt:lpstr>宋体</vt:lpstr>
      <vt:lpstr>Wingdings</vt:lpstr>
      <vt:lpstr>Source Han Sans CN Bold Bold</vt:lpstr>
      <vt:lpstr>Source Han Serif SC Bold</vt:lpstr>
      <vt:lpstr>Source Han Sans CN Normal</vt:lpstr>
      <vt:lpstr>等线</vt:lpstr>
      <vt:lpstr>微软雅黑</vt:lpstr>
      <vt:lpstr>OPPOSans H</vt:lpstr>
      <vt:lpstr>OPPOSans B</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殷小爭</cp:lastModifiedBy>
  <cp:revision>106</cp:revision>
  <dcterms:created xsi:type="dcterms:W3CDTF">2025-05-31T15:02:52Z</dcterms:created>
  <dcterms:modified xsi:type="dcterms:W3CDTF">2025-05-31T15:03:03Z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83F07801AB1F44C0BF721900569889ED_12</vt:lpwstr>
  </property>
  <property fmtid="{D5CDD505-2E9C-101B-9397-08002B2CF9AE}" pid="3" name="KSOProductBuildVer">
    <vt:lpwstr>2052-12.1.0.21171</vt:lpwstr>
  </property>
</Properties>
</file>