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 id="2147483666" r:id="rId11"/>
    <p:sldMasterId id="2147483668" r:id="rId12"/>
    <p:sldMasterId id="2147483670" r:id="rId13"/>
    <p:sldMasterId id="2147483672" r:id="rId14"/>
    <p:sldMasterId id="2147483674" r:id="rId15"/>
    <p:sldMasterId id="2147483676" r:id="rId16"/>
    <p:sldMasterId id="2147483678" r:id="rId17"/>
    <p:sldMasterId id="2147483680" r:id="rId18"/>
    <p:sldMasterId id="2147483682" r:id="rId19"/>
    <p:sldMasterId id="2147483684" r:id="rId20"/>
    <p:sldMasterId id="2147483686" r:id="rId21"/>
    <p:sldMasterId id="2147483688" r:id="rId22"/>
  </p:sldMasterIdLst>
  <p:notesMasterIdLst>
    <p:notesMasterId r:id="rId35"/>
  </p:notesMasterIdLst>
  <p:handoutMasterIdLst>
    <p:handoutMasterId r:id="rId67"/>
  </p:handoutMasterIdLst>
  <p:sldIdLst>
    <p:sldId id="256" r:id="rId23"/>
    <p:sldId id="257" r:id="rId24"/>
    <p:sldId id="258" r:id="rId25"/>
    <p:sldId id="259" r:id="rId26"/>
    <p:sldId id="260" r:id="rId27"/>
    <p:sldId id="277" r:id="rId28"/>
    <p:sldId id="278" r:id="rId29"/>
    <p:sldId id="312" r:id="rId30"/>
    <p:sldId id="303" r:id="rId31"/>
    <p:sldId id="305" r:id="rId32"/>
    <p:sldId id="313" r:id="rId33"/>
    <p:sldId id="282" r:id="rId34"/>
    <p:sldId id="283" r:id="rId36"/>
    <p:sldId id="261" r:id="rId37"/>
    <p:sldId id="284" r:id="rId38"/>
    <p:sldId id="311" r:id="rId39"/>
    <p:sldId id="306" r:id="rId40"/>
    <p:sldId id="286" r:id="rId41"/>
    <p:sldId id="287" r:id="rId42"/>
    <p:sldId id="285" r:id="rId43"/>
    <p:sldId id="288" r:id="rId44"/>
    <p:sldId id="307" r:id="rId45"/>
    <p:sldId id="289" r:id="rId46"/>
    <p:sldId id="309" r:id="rId47"/>
    <p:sldId id="290" r:id="rId48"/>
    <p:sldId id="308" r:id="rId49"/>
    <p:sldId id="291" r:id="rId50"/>
    <p:sldId id="292" r:id="rId51"/>
    <p:sldId id="268" r:id="rId52"/>
    <p:sldId id="269" r:id="rId53"/>
    <p:sldId id="294" r:id="rId54"/>
    <p:sldId id="295" r:id="rId55"/>
    <p:sldId id="302" r:id="rId56"/>
    <p:sldId id="310" r:id="rId57"/>
    <p:sldId id="270" r:id="rId58"/>
    <p:sldId id="264" r:id="rId59"/>
    <p:sldId id="267" r:id="rId60"/>
    <p:sldId id="298" r:id="rId61"/>
    <p:sldId id="299" r:id="rId62"/>
    <p:sldId id="297" r:id="rId63"/>
    <p:sldId id="300" r:id="rId64"/>
    <p:sldId id="301" r:id="rId65"/>
    <p:sldId id="276" r:id="rId66"/>
  </p:sldIdLst>
  <p:sldSz cx="12192000" cy="6858000"/>
  <p:notesSz cx="6858000" cy="9144000"/>
  <p:embeddedFontLst>
    <p:embeddedFont>
      <p:font typeface="微软雅黑" panose="020B0503020204020204" pitchFamily="34" charset="-122"/>
      <p:regular r:id="rId71"/>
    </p:embeddedFont>
    <p:embeddedFont>
      <p:font typeface="OPPOSans H" panose="00020600040101010101" charset="-122"/>
      <p:regular r:id="rId72"/>
    </p:embeddedFont>
    <p:embeddedFont>
      <p:font typeface="OPPOSans B" panose="00020600040101010101" charset="-122"/>
      <p:regular r:id="rId73"/>
    </p:embeddedFont>
    <p:embeddedFont>
      <p:font typeface="Calibri" panose="020F0502020204030204" charset="0"/>
      <p:regular r:id="rId74"/>
      <p:bold r:id="rId75"/>
      <p:italic r:id="rId76"/>
      <p:boldItalic r:id="rId7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2" userDrawn="1">
          <p15:clr>
            <a:srgbClr val="A4A3A4"/>
          </p15:clr>
        </p15:guide>
        <p15:guide id="2" pos="37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00" d="100"/>
          <a:sy n="100" d="100"/>
        </p:scale>
        <p:origin x="420" y="68"/>
      </p:cViewPr>
      <p:guideLst>
        <p:guide orient="horz" pos="2172"/>
        <p:guide pos="378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7" Type="http://schemas.openxmlformats.org/officeDocument/2006/relationships/font" Target="fonts/font7.fntdata"/><Relationship Id="rId76" Type="http://schemas.openxmlformats.org/officeDocument/2006/relationships/font" Target="fonts/font6.fntdata"/><Relationship Id="rId75" Type="http://schemas.openxmlformats.org/officeDocument/2006/relationships/font" Target="fonts/font5.fntdata"/><Relationship Id="rId74" Type="http://schemas.openxmlformats.org/officeDocument/2006/relationships/font" Target="fonts/font4.fntdata"/><Relationship Id="rId73" Type="http://schemas.openxmlformats.org/officeDocument/2006/relationships/font" Target="fonts/font3.fntdata"/><Relationship Id="rId72" Type="http://schemas.openxmlformats.org/officeDocument/2006/relationships/font" Target="fonts/font2.fntdata"/><Relationship Id="rId71" Type="http://schemas.openxmlformats.org/officeDocument/2006/relationships/font" Target="fonts/font1.fntdata"/><Relationship Id="rId70" Type="http://schemas.openxmlformats.org/officeDocument/2006/relationships/tableStyles" Target="tableStyles.xml"/><Relationship Id="rId7" Type="http://schemas.openxmlformats.org/officeDocument/2006/relationships/slideMaster" Target="slideMasters/slideMaster6.xml"/><Relationship Id="rId69" Type="http://schemas.openxmlformats.org/officeDocument/2006/relationships/viewProps" Target="viewProps.xml"/><Relationship Id="rId68" Type="http://schemas.openxmlformats.org/officeDocument/2006/relationships/presProps" Target="presProps.xml"/><Relationship Id="rId67" Type="http://schemas.openxmlformats.org/officeDocument/2006/relationships/handoutMaster" Target="handoutMasters/handoutMaster1.xml"/><Relationship Id="rId66" Type="http://schemas.openxmlformats.org/officeDocument/2006/relationships/slide" Target="slides/slide43.xml"/><Relationship Id="rId65" Type="http://schemas.openxmlformats.org/officeDocument/2006/relationships/slide" Target="slides/slide42.xml"/><Relationship Id="rId64" Type="http://schemas.openxmlformats.org/officeDocument/2006/relationships/slide" Target="slides/slide41.xml"/><Relationship Id="rId63" Type="http://schemas.openxmlformats.org/officeDocument/2006/relationships/slide" Target="slides/slide40.xml"/><Relationship Id="rId62" Type="http://schemas.openxmlformats.org/officeDocument/2006/relationships/slide" Target="slides/slide39.xml"/><Relationship Id="rId61" Type="http://schemas.openxmlformats.org/officeDocument/2006/relationships/slide" Target="slides/slide38.xml"/><Relationship Id="rId60" Type="http://schemas.openxmlformats.org/officeDocument/2006/relationships/slide" Target="slides/slide37.xml"/><Relationship Id="rId6" Type="http://schemas.openxmlformats.org/officeDocument/2006/relationships/slideMaster" Target="slideMasters/slideMaster5.xml"/><Relationship Id="rId59" Type="http://schemas.openxmlformats.org/officeDocument/2006/relationships/slide" Target="slides/slide36.xml"/><Relationship Id="rId58" Type="http://schemas.openxmlformats.org/officeDocument/2006/relationships/slide" Target="slides/slide35.xml"/><Relationship Id="rId57" Type="http://schemas.openxmlformats.org/officeDocument/2006/relationships/slide" Target="slides/slide34.xml"/><Relationship Id="rId56" Type="http://schemas.openxmlformats.org/officeDocument/2006/relationships/slide" Target="slides/slide33.xml"/><Relationship Id="rId55" Type="http://schemas.openxmlformats.org/officeDocument/2006/relationships/slide" Target="slides/slide32.xml"/><Relationship Id="rId54" Type="http://schemas.openxmlformats.org/officeDocument/2006/relationships/slide" Target="slides/slide31.xml"/><Relationship Id="rId53" Type="http://schemas.openxmlformats.org/officeDocument/2006/relationships/slide" Target="slides/slide30.xml"/><Relationship Id="rId52" Type="http://schemas.openxmlformats.org/officeDocument/2006/relationships/slide" Target="slides/slide29.xml"/><Relationship Id="rId51" Type="http://schemas.openxmlformats.org/officeDocument/2006/relationships/slide" Target="slides/slide28.xml"/><Relationship Id="rId50" Type="http://schemas.openxmlformats.org/officeDocument/2006/relationships/slide" Target="slides/slide27.xml"/><Relationship Id="rId5" Type="http://schemas.openxmlformats.org/officeDocument/2006/relationships/slideMaster" Target="slideMasters/slideMaster4.xml"/><Relationship Id="rId49" Type="http://schemas.openxmlformats.org/officeDocument/2006/relationships/slide" Target="slides/slide26.xml"/><Relationship Id="rId48" Type="http://schemas.openxmlformats.org/officeDocument/2006/relationships/slide" Target="slides/slide25.xml"/><Relationship Id="rId47" Type="http://schemas.openxmlformats.org/officeDocument/2006/relationships/slide" Target="slides/slide24.xml"/><Relationship Id="rId46" Type="http://schemas.openxmlformats.org/officeDocument/2006/relationships/slide" Target="slides/slide23.xml"/><Relationship Id="rId45" Type="http://schemas.openxmlformats.org/officeDocument/2006/relationships/slide" Target="slides/slide22.xml"/><Relationship Id="rId44" Type="http://schemas.openxmlformats.org/officeDocument/2006/relationships/slide" Target="slides/slide21.xml"/><Relationship Id="rId43" Type="http://schemas.openxmlformats.org/officeDocument/2006/relationships/slide" Target="slides/slide20.xml"/><Relationship Id="rId42" Type="http://schemas.openxmlformats.org/officeDocument/2006/relationships/slide" Target="slides/slide19.xml"/><Relationship Id="rId41" Type="http://schemas.openxmlformats.org/officeDocument/2006/relationships/slide" Target="slides/slide18.xml"/><Relationship Id="rId40" Type="http://schemas.openxmlformats.org/officeDocument/2006/relationships/slide" Target="slides/slide17.xml"/><Relationship Id="rId4" Type="http://schemas.openxmlformats.org/officeDocument/2006/relationships/slideMaster" Target="slideMasters/slideMaster3.xml"/><Relationship Id="rId39" Type="http://schemas.openxmlformats.org/officeDocument/2006/relationships/slide" Target="slides/slide16.xml"/><Relationship Id="rId38" Type="http://schemas.openxmlformats.org/officeDocument/2006/relationships/slide" Target="slides/slide15.xml"/><Relationship Id="rId37" Type="http://schemas.openxmlformats.org/officeDocument/2006/relationships/slide" Target="slides/slide14.xml"/><Relationship Id="rId36" Type="http://schemas.openxmlformats.org/officeDocument/2006/relationships/slide" Target="slides/slide13.xml"/><Relationship Id="rId35" Type="http://schemas.openxmlformats.org/officeDocument/2006/relationships/notesMaster" Target="notesMasters/notesMaster1.xml"/><Relationship Id="rId34" Type="http://schemas.openxmlformats.org/officeDocument/2006/relationships/slide" Target="slides/slide12.xml"/><Relationship Id="rId33" Type="http://schemas.openxmlformats.org/officeDocument/2006/relationships/slide" Target="slides/slide11.xml"/><Relationship Id="rId32" Type="http://schemas.openxmlformats.org/officeDocument/2006/relationships/slide" Target="slides/slide10.xml"/><Relationship Id="rId31" Type="http://schemas.openxmlformats.org/officeDocument/2006/relationships/slide" Target="slides/slide9.xml"/><Relationship Id="rId30" Type="http://schemas.openxmlformats.org/officeDocument/2006/relationships/slide" Target="slides/slide8.xml"/><Relationship Id="rId3" Type="http://schemas.openxmlformats.org/officeDocument/2006/relationships/slideMaster" Target="slideMasters/slideMaster2.xml"/><Relationship Id="rId29" Type="http://schemas.openxmlformats.org/officeDocument/2006/relationships/slide" Target="slides/slide7.xml"/><Relationship Id="rId28" Type="http://schemas.openxmlformats.org/officeDocument/2006/relationships/slide" Target="slides/slide6.xml"/><Relationship Id="rId27" Type="http://schemas.openxmlformats.org/officeDocument/2006/relationships/slide" Target="slides/slide5.xml"/><Relationship Id="rId26" Type="http://schemas.openxmlformats.org/officeDocument/2006/relationships/slide" Target="slides/slide4.xml"/><Relationship Id="rId25" Type="http://schemas.openxmlformats.org/officeDocument/2006/relationships/slide" Target="slides/slide3.xml"/><Relationship Id="rId24" Type="http://schemas.openxmlformats.org/officeDocument/2006/relationships/slide" Target="slides/slide2.xml"/><Relationship Id="rId23" Type="http://schemas.openxmlformats.org/officeDocument/2006/relationships/slide" Target="slides/slide1.xml"/><Relationship Id="rId22" Type="http://schemas.openxmlformats.org/officeDocument/2006/relationships/slideMaster" Target="slideMasters/slideMaster21.xml"/><Relationship Id="rId21" Type="http://schemas.openxmlformats.org/officeDocument/2006/relationships/slideMaster" Target="slideMasters/slideMaster20.xml"/><Relationship Id="rId20" Type="http://schemas.openxmlformats.org/officeDocument/2006/relationships/slideMaster" Target="slideMasters/slideMaster19.xml"/><Relationship Id="rId2" Type="http://schemas.openxmlformats.org/officeDocument/2006/relationships/theme" Target="theme/theme1.xml"/><Relationship Id="rId19" Type="http://schemas.openxmlformats.org/officeDocument/2006/relationships/slideMaster" Target="slideMasters/slideMaster18.xml"/><Relationship Id="rId18" Type="http://schemas.openxmlformats.org/officeDocument/2006/relationships/slideMaster" Target="slideMasters/slideMaster17.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cs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ea typeface="微软雅黑" panose="020B0503020204020204" pitchFamily="34" charset="-122"/>
                <a:cs typeface="微软雅黑" panose="020B0503020204020204" pitchFamily="34" charset="-122"/>
              </a:rPr>
            </a:fld>
            <a:endParaRPr lang="zh-CN" altLang="en-US">
              <a:ea typeface="微软雅黑" panose="020B0503020204020204" pitchFamily="34" charset="-122"/>
              <a:cs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cs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ea typeface="微软雅黑" panose="020B0503020204020204" pitchFamily="34" charset="-122"/>
                <a:cs typeface="微软雅黑" panose="020B0503020204020204" pitchFamily="34" charset="-122"/>
              </a:rPr>
            </a:fld>
            <a:endParaRPr lang="zh-CN" altLang="en-US">
              <a:ea typeface="微软雅黑" panose="020B0503020204020204" pitchFamily="34" charset="-122"/>
              <a:cs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cs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cs typeface="微软雅黑" panose="020B0503020204020204" pitchFamily="34"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cs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cs typeface="微软雅黑" panose="020B0503020204020204" pitchFamily="34"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微软雅黑" panose="020B0503020204020204" pitchFamily="34" charset="-122"/>
      </a:defRPr>
    </a:lvl1pPr>
    <a:lvl2pPr marL="457200" algn="l" defTabSz="914400" rtl="0" eaLnBrk="1" latinLnBrk="0" hangingPunct="1">
      <a:defRPr sz="1200" kern="1200">
        <a:solidFill>
          <a:schemeClr val="tx1"/>
        </a:solidFill>
        <a:latin typeface="+mn-lt"/>
        <a:ea typeface="微软雅黑" panose="020B0503020204020204" pitchFamily="34" charset="-122"/>
        <a:cs typeface="微软雅黑" panose="020B0503020204020204" pitchFamily="34" charset="-122"/>
      </a:defRPr>
    </a:lvl2pPr>
    <a:lvl3pPr marL="914400" algn="l" defTabSz="914400" rtl="0" eaLnBrk="1" latinLnBrk="0" hangingPunct="1">
      <a:defRPr sz="1200" kern="1200">
        <a:solidFill>
          <a:schemeClr val="tx1"/>
        </a:solidFill>
        <a:latin typeface="+mn-lt"/>
        <a:ea typeface="微软雅黑" panose="020B0503020204020204" pitchFamily="34" charset="-122"/>
        <a:cs typeface="微软雅黑" panose="020B0503020204020204" pitchFamily="34" charset="-122"/>
      </a:defRPr>
    </a:lvl3pPr>
    <a:lvl4pPr marL="1371600" algn="l" defTabSz="914400" rtl="0" eaLnBrk="1" latinLnBrk="0" hangingPunct="1">
      <a:defRPr sz="1200" kern="1200">
        <a:solidFill>
          <a:schemeClr val="tx1"/>
        </a:solidFill>
        <a:latin typeface="+mn-lt"/>
        <a:ea typeface="微软雅黑" panose="020B0503020204020204" pitchFamily="34" charset="-122"/>
        <a:cs typeface="微软雅黑" panose="020B0503020204020204" pitchFamily="34" charset="-122"/>
      </a:defRPr>
    </a:lvl4pPr>
    <a:lvl5pPr marL="1828800" algn="l" defTabSz="914400" rtl="0" eaLnBrk="1" latinLnBrk="0" hangingPunct="1">
      <a:defRPr sz="1200" kern="1200">
        <a:solidFill>
          <a:schemeClr val="tx1"/>
        </a:solidFill>
        <a:latin typeface="+mn-lt"/>
        <a:ea typeface="微软雅黑" panose="020B0503020204020204" pitchFamily="34" charset="-122"/>
        <a:cs typeface="微软雅黑" panose="020B0503020204020204"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userDrawn="1"/>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userDrawn="1"/>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userDrawn="1"/>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userDrawn="1"/>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userDrawn="1"/>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userDrawn="1"/>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userDrawn="1"/>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userDrawn="1"/>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userDrawn="1"/>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0" Type="http://schemas.openxmlformats.org/officeDocument/2006/relationships/notesSlide" Target="../notesSlides/notesSlide1.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tags" Target="../tags/tag40.xml"/><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3" Type="http://schemas.openxmlformats.org/officeDocument/2006/relationships/slideLayout" Target="../slideLayouts/slideLayout1.xml"/><Relationship Id="rId12" Type="http://schemas.openxmlformats.org/officeDocument/2006/relationships/tags" Target="../tags/tag44.xml"/><Relationship Id="rId11" Type="http://schemas.openxmlformats.org/officeDocument/2006/relationships/tags" Target="../tags/tag43.xml"/><Relationship Id="rId10" Type="http://schemas.openxmlformats.org/officeDocument/2006/relationships/tags" Target="../tags/tag42.xml"/><Relationship Id="rId1" Type="http://schemas.openxmlformats.org/officeDocument/2006/relationships/tags" Target="../tags/tag3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45.xml"/></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19.xml"/><Relationship Id="rId7" Type="http://schemas.openxmlformats.org/officeDocument/2006/relationships/tags" Target="../tags/tag52.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1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a:stretch>
            <a:fillRect/>
          </a:stretch>
        </p:blipFill>
        <p:spPr>
          <a:xfrm>
            <a:off x="0" y="0"/>
            <a:ext cx="10287000" cy="6858000"/>
          </a:xfrm>
          <a:prstGeom prst="rect">
            <a:avLst/>
          </a:prstGeom>
          <a:noFill/>
          <a:ln>
            <a:noFill/>
          </a:ln>
        </p:spPr>
      </p:pic>
      <p:sp>
        <p:nvSpPr>
          <p:cNvPr id="3" name="标题 1"/>
          <p:cNvSpPr txBox="1"/>
          <p:nvPr/>
        </p:nvSpPr>
        <p:spPr>
          <a:xfrm>
            <a:off x="0" y="0"/>
            <a:ext cx="12192000" cy="6858000"/>
          </a:xfrm>
          <a:prstGeom prst="rect">
            <a:avLst/>
          </a:prstGeom>
          <a:solidFill>
            <a:schemeClr val="bg1">
              <a:alpha val="91000"/>
            </a:schemeClr>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4" name="标题 1"/>
          <p:cNvSpPr txBox="1"/>
          <p:nvPr/>
        </p:nvSpPr>
        <p:spPr>
          <a:xfrm flipH="1">
            <a:off x="6096001" y="0"/>
            <a:ext cx="3759159" cy="330200"/>
          </a:xfrm>
          <a:custGeom>
            <a:avLst/>
            <a:gdLst>
              <a:gd name="connsiteX0" fmla="*/ 0 w 3759159"/>
              <a:gd name="connsiteY0" fmla="*/ 0 h 622300"/>
              <a:gd name="connsiteX1" fmla="*/ 3759159 w 3759159"/>
              <a:gd name="connsiteY1" fmla="*/ 0 h 622300"/>
              <a:gd name="connsiteX2" fmla="*/ 3629279 w 3759159"/>
              <a:gd name="connsiteY2" fmla="*/ 622300 h 622300"/>
              <a:gd name="connsiteX3" fmla="*/ 0 w 3759159"/>
              <a:gd name="connsiteY3" fmla="*/ 622300 h 622300"/>
            </a:gdLst>
            <a:ahLst/>
            <a:cxnLst/>
            <a:rect l="l" t="t" r="r" b="b"/>
            <a:pathLst>
              <a:path w="3759159" h="622300">
                <a:moveTo>
                  <a:pt x="0" y="0"/>
                </a:moveTo>
                <a:lnTo>
                  <a:pt x="3759159" y="0"/>
                </a:lnTo>
                <a:lnTo>
                  <a:pt x="3629279" y="622300"/>
                </a:lnTo>
                <a:lnTo>
                  <a:pt x="0" y="6223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5" name="标题 1"/>
          <p:cNvSpPr txBox="1"/>
          <p:nvPr/>
        </p:nvSpPr>
        <p:spPr>
          <a:xfrm>
            <a:off x="6756331" y="1105695"/>
            <a:ext cx="4646611" cy="4646611"/>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6" name="标题 1"/>
          <p:cNvSpPr txBox="1"/>
          <p:nvPr/>
        </p:nvSpPr>
        <p:spPr>
          <a:xfrm>
            <a:off x="6727095" y="1910601"/>
            <a:ext cx="2305648" cy="3393120"/>
          </a:xfrm>
          <a:custGeom>
            <a:avLst/>
            <a:gdLst>
              <a:gd name="connsiteX0" fmla="*/ 570591 w 2305648"/>
              <a:gd name="connsiteY0" fmla="*/ 0 h 3393120"/>
              <a:gd name="connsiteX1" fmla="*/ 2305648 w 2305648"/>
              <a:gd name="connsiteY1" fmla="*/ 1518400 h 3393120"/>
              <a:gd name="connsiteX2" fmla="*/ 963493 w 2305648"/>
              <a:gd name="connsiteY2" fmla="*/ 3393120 h 3393120"/>
              <a:gd name="connsiteX3" fmla="*/ 15315 w 2305648"/>
              <a:gd name="connsiteY3" fmla="*/ 1783605 h 3393120"/>
              <a:gd name="connsiteX4" fmla="*/ 570591 w 2305648"/>
              <a:gd name="connsiteY4" fmla="*/ 0 h 3393120"/>
            </a:gdLst>
            <a:ahLst/>
            <a:cxnLst/>
            <a:rect l="l" t="t" r="r" b="b"/>
            <a:pathLst>
              <a:path w="2305648" h="3393120">
                <a:moveTo>
                  <a:pt x="570591" y="0"/>
                </a:moveTo>
                <a:lnTo>
                  <a:pt x="2305648" y="1518400"/>
                </a:lnTo>
                <a:lnTo>
                  <a:pt x="963493" y="3393120"/>
                </a:lnTo>
                <a:cubicBezTo>
                  <a:pt x="434515" y="3014413"/>
                  <a:pt x="90147" y="2429854"/>
                  <a:pt x="15315" y="1783605"/>
                </a:cubicBezTo>
                <a:cubicBezTo>
                  <a:pt x="-59517" y="1137356"/>
                  <a:pt x="142154" y="489570"/>
                  <a:pt x="570591" y="0"/>
                </a:cubicBez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7" name="标题 1"/>
          <p:cNvSpPr txBox="1"/>
          <p:nvPr/>
        </p:nvSpPr>
        <p:spPr>
          <a:xfrm>
            <a:off x="6434378" y="783742"/>
            <a:ext cx="5290517" cy="5290517"/>
          </a:xfrm>
          <a:prstGeom prst="ellipse">
            <a:avLst/>
          </a:prstGeom>
          <a:noFill/>
          <a:ln w="12700" cap="sq">
            <a:solidFill>
              <a:schemeClr val="accent1">
                <a:alpha val="39000"/>
              </a:schemeClr>
            </a:solidFill>
            <a:miter/>
          </a:ln>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8" name="标题 1"/>
          <p:cNvSpPr txBox="1"/>
          <p:nvPr/>
        </p:nvSpPr>
        <p:spPr>
          <a:xfrm>
            <a:off x="8789822" y="-99392"/>
            <a:ext cx="3402179" cy="7056784"/>
          </a:xfrm>
          <a:custGeom>
            <a:avLst/>
            <a:gdLst>
              <a:gd name="connsiteX0" fmla="*/ 1191803 w 3402179"/>
              <a:gd name="connsiteY0" fmla="*/ 0 h 6858000"/>
              <a:gd name="connsiteX1" fmla="*/ 3402179 w 3402179"/>
              <a:gd name="connsiteY1" fmla="*/ 0 h 6858000"/>
              <a:gd name="connsiteX2" fmla="*/ 3402179 w 3402179"/>
              <a:gd name="connsiteY2" fmla="*/ 6858000 h 6858000"/>
              <a:gd name="connsiteX3" fmla="*/ 1191800 w 3402179"/>
              <a:gd name="connsiteY3" fmla="*/ 6858000 h 6858000"/>
              <a:gd name="connsiteX4" fmla="*/ 1179629 w 3402179"/>
              <a:gd name="connsiteY4" fmla="*/ 6843605 h 6858000"/>
              <a:gd name="connsiteX5" fmla="*/ 0 w 3402179"/>
              <a:gd name="connsiteY5" fmla="*/ 3429001 h 6858000"/>
              <a:gd name="connsiteX6" fmla="*/ 1179629 w 3402179"/>
              <a:gd name="connsiteY6" fmla="*/ 14398 h 6858000"/>
              <a:gd name="connsiteX7" fmla="*/ 1191803 w 3402179"/>
              <a:gd name="connsiteY7" fmla="*/ 0 h 6858000"/>
            </a:gdLst>
            <a:ahLst/>
            <a:cxnLst/>
            <a:rect l="l" t="t" r="r" b="b"/>
            <a:pathLst>
              <a:path w="3402179" h="6858000">
                <a:moveTo>
                  <a:pt x="1191803" y="0"/>
                </a:moveTo>
                <a:lnTo>
                  <a:pt x="3402179" y="0"/>
                </a:lnTo>
                <a:lnTo>
                  <a:pt x="3402179" y="6858000"/>
                </a:lnTo>
                <a:lnTo>
                  <a:pt x="1191800" y="6858000"/>
                </a:lnTo>
                <a:lnTo>
                  <a:pt x="1179629" y="6843605"/>
                </a:lnTo>
                <a:cubicBezTo>
                  <a:pt x="440709" y="5903336"/>
                  <a:pt x="0" y="4717635"/>
                  <a:pt x="0" y="3429001"/>
                </a:cubicBezTo>
                <a:cubicBezTo>
                  <a:pt x="0" y="2140367"/>
                  <a:pt x="440709" y="954666"/>
                  <a:pt x="1179629" y="14398"/>
                </a:cubicBezTo>
                <a:lnTo>
                  <a:pt x="1191803" y="0"/>
                </a:ln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9" name="标题 1"/>
          <p:cNvSpPr txBox="1"/>
          <p:nvPr/>
        </p:nvSpPr>
        <p:spPr>
          <a:xfrm>
            <a:off x="9558700" y="-99392"/>
            <a:ext cx="2633301" cy="7056784"/>
          </a:xfrm>
          <a:custGeom>
            <a:avLst/>
            <a:gdLst>
              <a:gd name="connsiteX0" fmla="*/ 1458819 w 2633301"/>
              <a:gd name="connsiteY0" fmla="*/ 0 h 6858000"/>
              <a:gd name="connsiteX1" fmla="*/ 2633301 w 2633301"/>
              <a:gd name="connsiteY1" fmla="*/ 0 h 6858000"/>
              <a:gd name="connsiteX2" fmla="*/ 2633301 w 2633301"/>
              <a:gd name="connsiteY2" fmla="*/ 6858000 h 6858000"/>
              <a:gd name="connsiteX3" fmla="*/ 1458819 w 2633301"/>
              <a:gd name="connsiteY3" fmla="*/ 6858000 h 6858000"/>
              <a:gd name="connsiteX4" fmla="*/ 1256321 w 2633301"/>
              <a:gd name="connsiteY4" fmla="*/ 6651847 h 6858000"/>
              <a:gd name="connsiteX5" fmla="*/ 0 w 2633301"/>
              <a:gd name="connsiteY5" fmla="*/ 3429000 h 6858000"/>
              <a:gd name="connsiteX6" fmla="*/ 1256321 w 2633301"/>
              <a:gd name="connsiteY6" fmla="*/ 206153 h 6858000"/>
              <a:gd name="connsiteX7" fmla="*/ 1458819 w 2633301"/>
              <a:gd name="connsiteY7" fmla="*/ 0 h 6858000"/>
            </a:gdLst>
            <a:ahLst/>
            <a:cxnLst/>
            <a:rect l="l" t="t" r="r" b="b"/>
            <a:pathLst>
              <a:path w="2633301" h="6858000">
                <a:moveTo>
                  <a:pt x="1458819" y="0"/>
                </a:moveTo>
                <a:lnTo>
                  <a:pt x="2633301" y="0"/>
                </a:lnTo>
                <a:lnTo>
                  <a:pt x="2633301" y="6858000"/>
                </a:lnTo>
                <a:lnTo>
                  <a:pt x="1458819" y="6858000"/>
                </a:lnTo>
                <a:lnTo>
                  <a:pt x="1256321" y="6651847"/>
                </a:lnTo>
                <a:cubicBezTo>
                  <a:pt x="476287" y="5803835"/>
                  <a:pt x="0" y="4672039"/>
                  <a:pt x="0" y="3429000"/>
                </a:cubicBezTo>
                <a:cubicBezTo>
                  <a:pt x="0" y="2185962"/>
                  <a:pt x="476287" y="1054166"/>
                  <a:pt x="1256321" y="206153"/>
                </a:cubicBezTo>
                <a:lnTo>
                  <a:pt x="1458819" y="0"/>
                </a:lnTo>
                <a:close/>
              </a:path>
            </a:pathLst>
          </a:custGeom>
          <a:gradFill>
            <a:gsLst>
              <a:gs pos="18000">
                <a:schemeClr val="accent1"/>
              </a:gs>
              <a:gs pos="100000">
                <a:schemeClr val="accent2"/>
              </a:gs>
            </a:gsLst>
            <a:lin ang="5400000" scaled="0"/>
          </a:gra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0" name="标题 1"/>
          <p:cNvSpPr txBox="1"/>
          <p:nvPr/>
        </p:nvSpPr>
        <p:spPr>
          <a:xfrm>
            <a:off x="6312057" y="719406"/>
            <a:ext cx="5419187" cy="5419188"/>
          </a:xfrm>
          <a:prstGeom prst="arc">
            <a:avLst>
              <a:gd name="adj1" fmla="val 18622828"/>
              <a:gd name="adj2" fmla="val 3194172"/>
            </a:avLst>
          </a:prstGeom>
          <a:noFill/>
          <a:ln w="25400" cap="sq">
            <a:solidFill>
              <a:schemeClr val="bg1">
                <a:alpha val="100000"/>
              </a:schemeClr>
            </a:solidFill>
            <a:miter/>
            <a:headEnd type="oval" w="lg" len="lg"/>
            <a:tailEnd type="oval" w="lg" len="lg"/>
          </a:ln>
          <a:effectLst>
            <a:outerShdw blurRad="76200" dist="50800" dir="5400000" algn="t" rotWithShape="0">
              <a:schemeClr val="accent1">
                <a:lumMod val="50000"/>
                <a:alpha val="17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1" name="标题 1"/>
          <p:cNvSpPr txBox="1"/>
          <p:nvPr/>
        </p:nvSpPr>
        <p:spPr>
          <a:xfrm>
            <a:off x="879614" y="2466138"/>
            <a:ext cx="5418176" cy="2027325"/>
          </a:xfrm>
          <a:prstGeom prst="rect">
            <a:avLst/>
          </a:prstGeom>
          <a:noFill/>
          <a:ln>
            <a:noFill/>
          </a:ln>
        </p:spPr>
        <p:txBody>
          <a:bodyPr vert="horz" wrap="square" lIns="91440" tIns="45720" rIns="91440" bIns="45720" rtlCol="0" anchor="ctr"/>
          <a:lstStyle/>
          <a:p>
            <a:pPr algn="l">
              <a:lnSpc>
                <a:spcPct val="130000"/>
              </a:lnSpc>
            </a:pPr>
            <a:r>
              <a:rPr kumimoji="1" lang="zh-CN" altLang="en-US" sz="3930" b="1" dirty="0">
                <a:ln w="12700">
                  <a:noFill/>
                </a:ln>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第</a:t>
            </a:r>
            <a:r>
              <a:rPr kumimoji="1" lang="en-US" altLang="zh-CN" sz="3930" b="1" dirty="0">
                <a:ln w="12700">
                  <a:noFill/>
                </a:ln>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7</a:t>
            </a:r>
            <a:r>
              <a:rPr kumimoji="1" lang="zh-CN" altLang="en-US" sz="3930" b="1" dirty="0">
                <a:ln w="12700">
                  <a:noFill/>
                </a:ln>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章 可再生能源金融</a:t>
            </a:r>
            <a:endParaRPr kumimoji="1"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标题 1"/>
          <p:cNvSpPr txBox="1"/>
          <p:nvPr/>
        </p:nvSpPr>
        <p:spPr>
          <a:xfrm>
            <a:off x="11277934" y="686753"/>
            <a:ext cx="240966" cy="138453"/>
          </a:xfrm>
          <a:custGeom>
            <a:avLst/>
            <a:gdLst>
              <a:gd name="connsiteX0" fmla="*/ 22860 w 333732"/>
              <a:gd name="connsiteY0" fmla="*/ 152370 h 198090"/>
              <a:gd name="connsiteX1" fmla="*/ 310872 w 333732"/>
              <a:gd name="connsiteY1" fmla="*/ 152370 h 198090"/>
              <a:gd name="connsiteX2" fmla="*/ 333732 w 333732"/>
              <a:gd name="connsiteY2" fmla="*/ 175230 h 198090"/>
              <a:gd name="connsiteX3" fmla="*/ 333731 w 333732"/>
              <a:gd name="connsiteY3" fmla="*/ 175230 h 198090"/>
              <a:gd name="connsiteX4" fmla="*/ 310871 w 333732"/>
              <a:gd name="connsiteY4" fmla="*/ 198090 h 198090"/>
              <a:gd name="connsiteX5" fmla="*/ 22860 w 333732"/>
              <a:gd name="connsiteY5" fmla="*/ 198089 h 198090"/>
              <a:gd name="connsiteX6" fmla="*/ 6696 w 333732"/>
              <a:gd name="connsiteY6" fmla="*/ 191393 h 198090"/>
              <a:gd name="connsiteX7" fmla="*/ 0 w 333732"/>
              <a:gd name="connsiteY7" fmla="*/ 175230 h 198090"/>
              <a:gd name="connsiteX8" fmla="*/ 6696 w 333732"/>
              <a:gd name="connsiteY8" fmla="*/ 159066 h 198090"/>
              <a:gd name="connsiteX9" fmla="*/ 22860 w 333732"/>
              <a:gd name="connsiteY9" fmla="*/ 152370 h 198090"/>
              <a:gd name="connsiteX10" fmla="*/ 0 w 333732"/>
              <a:gd name="connsiteY10" fmla="*/ 99044 h 198090"/>
              <a:gd name="connsiteX11" fmla="*/ 0 w 333732"/>
              <a:gd name="connsiteY11" fmla="*/ 99044 h 198090"/>
              <a:gd name="connsiteX12" fmla="*/ 0 w 333732"/>
              <a:gd name="connsiteY12" fmla="*/ 99045 h 198090"/>
              <a:gd name="connsiteX13" fmla="*/ 22860 w 333732"/>
              <a:gd name="connsiteY13" fmla="*/ 76185 h 198090"/>
              <a:gd name="connsiteX14" fmla="*/ 310872 w 333732"/>
              <a:gd name="connsiteY14" fmla="*/ 76185 h 198090"/>
              <a:gd name="connsiteX15" fmla="*/ 333732 w 333732"/>
              <a:gd name="connsiteY15" fmla="*/ 99045 h 198090"/>
              <a:gd name="connsiteX16" fmla="*/ 333731 w 333732"/>
              <a:gd name="connsiteY16" fmla="*/ 99045 h 198090"/>
              <a:gd name="connsiteX17" fmla="*/ 310871 w 333732"/>
              <a:gd name="connsiteY17" fmla="*/ 121905 h 198090"/>
              <a:gd name="connsiteX18" fmla="*/ 22860 w 333732"/>
              <a:gd name="connsiteY18" fmla="*/ 121904 h 198090"/>
              <a:gd name="connsiteX19" fmla="*/ 6696 w 333732"/>
              <a:gd name="connsiteY19" fmla="*/ 115208 h 198090"/>
              <a:gd name="connsiteX20" fmla="*/ 0 w 333732"/>
              <a:gd name="connsiteY20" fmla="*/ 99044 h 198090"/>
              <a:gd name="connsiteX21" fmla="*/ 6696 w 333732"/>
              <a:gd name="connsiteY21" fmla="*/ 82881 h 198090"/>
              <a:gd name="connsiteX22" fmla="*/ 22860 w 333732"/>
              <a:gd name="connsiteY22" fmla="*/ 76185 h 198090"/>
              <a:gd name="connsiteX23" fmla="*/ 22860 w 333732"/>
              <a:gd name="connsiteY23" fmla="*/ 0 h 198090"/>
              <a:gd name="connsiteX24" fmla="*/ 310872 w 333732"/>
              <a:gd name="connsiteY24" fmla="*/ 0 h 198090"/>
              <a:gd name="connsiteX25" fmla="*/ 333732 w 333732"/>
              <a:gd name="connsiteY25" fmla="*/ 22860 h 198090"/>
              <a:gd name="connsiteX26" fmla="*/ 333731 w 333732"/>
              <a:gd name="connsiteY26" fmla="*/ 22860 h 198090"/>
              <a:gd name="connsiteX27" fmla="*/ 310871 w 333732"/>
              <a:gd name="connsiteY27" fmla="*/ 45720 h 198090"/>
              <a:gd name="connsiteX28" fmla="*/ 22860 w 333732"/>
              <a:gd name="connsiteY28" fmla="*/ 45719 h 198090"/>
              <a:gd name="connsiteX29" fmla="*/ 6696 w 333732"/>
              <a:gd name="connsiteY29" fmla="*/ 39023 h 198090"/>
              <a:gd name="connsiteX30" fmla="*/ 0 w 333732"/>
              <a:gd name="connsiteY30" fmla="*/ 22859 h 198090"/>
              <a:gd name="connsiteX31" fmla="*/ 6696 w 333732"/>
              <a:gd name="connsiteY31" fmla="*/ 6696 h 198090"/>
              <a:gd name="connsiteX32" fmla="*/ 22860 w 333732"/>
              <a:gd name="connsiteY32" fmla="*/ 0 h 198090"/>
            </a:gdLst>
            <a:ahLst/>
            <a:cxnLst/>
            <a:rect l="l" t="t" r="r" b="b"/>
            <a:pathLst>
              <a:path w="333732" h="198090">
                <a:moveTo>
                  <a:pt x="22860" y="152370"/>
                </a:moveTo>
                <a:lnTo>
                  <a:pt x="310872" y="152370"/>
                </a:lnTo>
                <a:cubicBezTo>
                  <a:pt x="323497" y="152370"/>
                  <a:pt x="333732" y="162605"/>
                  <a:pt x="333732" y="175230"/>
                </a:cubicBezTo>
                <a:lnTo>
                  <a:pt x="333731" y="175230"/>
                </a:lnTo>
                <a:cubicBezTo>
                  <a:pt x="333731" y="187855"/>
                  <a:pt x="323496" y="198090"/>
                  <a:pt x="310871" y="198090"/>
                </a:cubicBezTo>
                <a:lnTo>
                  <a:pt x="22860" y="198089"/>
                </a:lnTo>
                <a:cubicBezTo>
                  <a:pt x="16548" y="198089"/>
                  <a:pt x="10833" y="195530"/>
                  <a:pt x="6696" y="191393"/>
                </a:cubicBezTo>
                <a:lnTo>
                  <a:pt x="0" y="175230"/>
                </a:lnTo>
                <a:lnTo>
                  <a:pt x="6696" y="159066"/>
                </a:lnTo>
                <a:cubicBezTo>
                  <a:pt x="10833" y="154929"/>
                  <a:pt x="16548" y="152370"/>
                  <a:pt x="22860" y="152370"/>
                </a:cubicBezTo>
                <a:close/>
                <a:moveTo>
                  <a:pt x="0" y="99044"/>
                </a:moveTo>
                <a:lnTo>
                  <a:pt x="0" y="99044"/>
                </a:lnTo>
                <a:lnTo>
                  <a:pt x="0" y="99045"/>
                </a:lnTo>
                <a:close/>
                <a:moveTo>
                  <a:pt x="22860" y="76185"/>
                </a:moveTo>
                <a:lnTo>
                  <a:pt x="310872" y="76185"/>
                </a:lnTo>
                <a:cubicBezTo>
                  <a:pt x="323497" y="76185"/>
                  <a:pt x="333732" y="86420"/>
                  <a:pt x="333732" y="99045"/>
                </a:cubicBezTo>
                <a:lnTo>
                  <a:pt x="333731" y="99045"/>
                </a:lnTo>
                <a:cubicBezTo>
                  <a:pt x="333731" y="111670"/>
                  <a:pt x="323496" y="121905"/>
                  <a:pt x="310871" y="121905"/>
                </a:cubicBezTo>
                <a:lnTo>
                  <a:pt x="22860" y="121904"/>
                </a:lnTo>
                <a:cubicBezTo>
                  <a:pt x="16548" y="121904"/>
                  <a:pt x="10833" y="119345"/>
                  <a:pt x="6696" y="115208"/>
                </a:cubicBezTo>
                <a:lnTo>
                  <a:pt x="0" y="99044"/>
                </a:lnTo>
                <a:lnTo>
                  <a:pt x="6696" y="82881"/>
                </a:lnTo>
                <a:cubicBezTo>
                  <a:pt x="10833" y="78744"/>
                  <a:pt x="16548" y="76185"/>
                  <a:pt x="22860" y="76185"/>
                </a:cubicBezTo>
                <a:close/>
                <a:moveTo>
                  <a:pt x="22860" y="0"/>
                </a:moveTo>
                <a:lnTo>
                  <a:pt x="310872" y="0"/>
                </a:lnTo>
                <a:cubicBezTo>
                  <a:pt x="323497" y="0"/>
                  <a:pt x="333732" y="10235"/>
                  <a:pt x="333732" y="22860"/>
                </a:cubicBezTo>
                <a:lnTo>
                  <a:pt x="333731" y="22860"/>
                </a:lnTo>
                <a:cubicBezTo>
                  <a:pt x="333731" y="35485"/>
                  <a:pt x="323496" y="45720"/>
                  <a:pt x="310871" y="45720"/>
                </a:cubicBezTo>
                <a:lnTo>
                  <a:pt x="22860" y="45719"/>
                </a:lnTo>
                <a:cubicBezTo>
                  <a:pt x="16548" y="45719"/>
                  <a:pt x="10833" y="43160"/>
                  <a:pt x="6696" y="39023"/>
                </a:cubicBezTo>
                <a:lnTo>
                  <a:pt x="0" y="22859"/>
                </a:lnTo>
                <a:lnTo>
                  <a:pt x="6696" y="6696"/>
                </a:lnTo>
                <a:cubicBezTo>
                  <a:pt x="10833" y="2559"/>
                  <a:pt x="16548" y="0"/>
                  <a:pt x="2286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23" name="标题 1"/>
          <p:cNvSpPr txBox="1"/>
          <p:nvPr/>
        </p:nvSpPr>
        <p:spPr>
          <a:xfrm>
            <a:off x="7008824" y="1358188"/>
            <a:ext cx="4141624" cy="4141624"/>
          </a:xfrm>
          <a:prstGeom prst="ellipse">
            <a:avLst/>
          </a:prstGeom>
          <a:solidFill>
            <a:schemeClr val="bg1"/>
          </a:solidFill>
          <a:ln w="12700" cap="sq">
            <a:noFill/>
            <a:miter/>
          </a:ln>
          <a:effectLst>
            <a:outerShdw blurRad="152400" sx="102000" sy="102000" algn="ctr" rotWithShape="0">
              <a:schemeClr val="accent1">
                <a:lumMod val="50000"/>
                <a:alpha val="14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pic>
        <p:nvPicPr>
          <p:cNvPr id="24" name="图片 23"/>
          <p:cNvPicPr>
            <a:picLocks noChangeAspect="1"/>
          </p:cNvPicPr>
          <p:nvPr/>
        </p:nvPicPr>
        <p:blipFill>
          <a:blip r:embed="rId2"/>
          <a:srcRect l="11421" t="8016" r="1738" b="5142"/>
          <a:stretch>
            <a:fillRect/>
          </a:stretch>
        </p:blipFill>
        <p:spPr>
          <a:xfrm>
            <a:off x="7160613" y="1509977"/>
            <a:ext cx="3838046" cy="3838046"/>
          </a:xfrm>
          <a:custGeom>
            <a:avLst/>
            <a:gdLst>
              <a:gd name="connsiteX0" fmla="*/ 1919023 w 3838046"/>
              <a:gd name="connsiteY0" fmla="*/ 0 h 3838046"/>
              <a:gd name="connsiteX1" fmla="*/ 3838046 w 3838046"/>
              <a:gd name="connsiteY1" fmla="*/ 1919023 h 3838046"/>
              <a:gd name="connsiteX2" fmla="*/ 1919023 w 3838046"/>
              <a:gd name="connsiteY2" fmla="*/ 3838046 h 3838046"/>
              <a:gd name="connsiteX3" fmla="*/ 0 w 3838046"/>
              <a:gd name="connsiteY3" fmla="*/ 1919023 h 3838046"/>
              <a:gd name="connsiteX4" fmla="*/ 1919023 w 3838046"/>
              <a:gd name="connsiteY4" fmla="*/ 0 h 3838046"/>
            </a:gdLst>
            <a:ahLst/>
            <a:cxnLst/>
            <a:rect l="l" t="t" r="r" b="b"/>
            <a:pathLst>
              <a:path w="3838046" h="3838046">
                <a:moveTo>
                  <a:pt x="1919023" y="0"/>
                </a:moveTo>
                <a:cubicBezTo>
                  <a:pt x="2978870" y="0"/>
                  <a:pt x="3838046" y="859176"/>
                  <a:pt x="3838046" y="1919023"/>
                </a:cubicBezTo>
                <a:cubicBezTo>
                  <a:pt x="3838046" y="2978870"/>
                  <a:pt x="2978870" y="3838046"/>
                  <a:pt x="1919023" y="3838046"/>
                </a:cubicBezTo>
                <a:cubicBezTo>
                  <a:pt x="859176" y="3838046"/>
                  <a:pt x="0" y="2978870"/>
                  <a:pt x="0" y="1919023"/>
                </a:cubicBezTo>
                <a:cubicBezTo>
                  <a:pt x="0" y="859176"/>
                  <a:pt x="859176" y="0"/>
                  <a:pt x="1919023" y="0"/>
                </a:cubicBezTo>
                <a:close/>
              </a:path>
            </a:pathLst>
          </a:custGeom>
          <a:noFill/>
          <a:ln>
            <a:noFill/>
          </a:ln>
        </p:spPr>
      </p:pic>
      <p:sp>
        <p:nvSpPr>
          <p:cNvPr id="25" name="标题 1"/>
          <p:cNvSpPr txBox="1"/>
          <p:nvPr/>
        </p:nvSpPr>
        <p:spPr>
          <a:xfrm>
            <a:off x="0" y="6527802"/>
            <a:ext cx="9486900" cy="330200"/>
          </a:xfrm>
          <a:custGeom>
            <a:avLst/>
            <a:gdLst>
              <a:gd name="connsiteX0" fmla="*/ 9229030 w 9486900"/>
              <a:gd name="connsiteY0" fmla="*/ 0 h 330200"/>
              <a:gd name="connsiteX1" fmla="*/ 9486900 w 9486900"/>
              <a:gd name="connsiteY1" fmla="*/ 0 h 330200"/>
              <a:gd name="connsiteX2" fmla="*/ 9360427 w 9486900"/>
              <a:gd name="connsiteY2" fmla="*/ 330200 h 330200"/>
              <a:gd name="connsiteX3" fmla="*/ 9102557 w 9486900"/>
              <a:gd name="connsiteY3" fmla="*/ 330200 h 330200"/>
              <a:gd name="connsiteX4" fmla="*/ 8871490 w 9486900"/>
              <a:gd name="connsiteY4" fmla="*/ 0 h 330200"/>
              <a:gd name="connsiteX5" fmla="*/ 9129360 w 9486900"/>
              <a:gd name="connsiteY5" fmla="*/ 0 h 330200"/>
              <a:gd name="connsiteX6" fmla="*/ 9002887 w 9486900"/>
              <a:gd name="connsiteY6" fmla="*/ 330200 h 330200"/>
              <a:gd name="connsiteX7" fmla="*/ 8745017 w 9486900"/>
              <a:gd name="connsiteY7" fmla="*/ 330200 h 330200"/>
              <a:gd name="connsiteX8" fmla="*/ 8513947 w 9486900"/>
              <a:gd name="connsiteY8" fmla="*/ 0 h 330200"/>
              <a:gd name="connsiteX9" fmla="*/ 8771817 w 9486900"/>
              <a:gd name="connsiteY9" fmla="*/ 0 h 330200"/>
              <a:gd name="connsiteX10" fmla="*/ 8645344 w 9486900"/>
              <a:gd name="connsiteY10" fmla="*/ 330200 h 330200"/>
              <a:gd name="connsiteX11" fmla="*/ 8387474 w 9486900"/>
              <a:gd name="connsiteY11" fmla="*/ 330200 h 330200"/>
              <a:gd name="connsiteX12" fmla="*/ 8156404 w 9486900"/>
              <a:gd name="connsiteY12" fmla="*/ 0 h 330200"/>
              <a:gd name="connsiteX13" fmla="*/ 8414274 w 9486900"/>
              <a:gd name="connsiteY13" fmla="*/ 0 h 330200"/>
              <a:gd name="connsiteX14" fmla="*/ 8287801 w 9486900"/>
              <a:gd name="connsiteY14" fmla="*/ 330200 h 330200"/>
              <a:gd name="connsiteX15" fmla="*/ 8029931 w 9486900"/>
              <a:gd name="connsiteY15" fmla="*/ 330200 h 330200"/>
              <a:gd name="connsiteX16" fmla="*/ 7798862 w 9486900"/>
              <a:gd name="connsiteY16" fmla="*/ 0 h 330200"/>
              <a:gd name="connsiteX17" fmla="*/ 8056731 w 9486900"/>
              <a:gd name="connsiteY17" fmla="*/ 0 h 330200"/>
              <a:gd name="connsiteX18" fmla="*/ 7930259 w 9486900"/>
              <a:gd name="connsiteY18" fmla="*/ 330200 h 330200"/>
              <a:gd name="connsiteX19" fmla="*/ 7672389 w 9486900"/>
              <a:gd name="connsiteY19" fmla="*/ 330200 h 330200"/>
              <a:gd name="connsiteX20" fmla="*/ 7441318 w 9486900"/>
              <a:gd name="connsiteY20" fmla="*/ 0 h 330200"/>
              <a:gd name="connsiteX21" fmla="*/ 7699189 w 9486900"/>
              <a:gd name="connsiteY21" fmla="*/ 0 h 330200"/>
              <a:gd name="connsiteX22" fmla="*/ 7572716 w 9486900"/>
              <a:gd name="connsiteY22" fmla="*/ 330200 h 330200"/>
              <a:gd name="connsiteX23" fmla="*/ 7314846 w 9486900"/>
              <a:gd name="connsiteY23" fmla="*/ 330200 h 330200"/>
              <a:gd name="connsiteX24" fmla="*/ 7083776 w 9486900"/>
              <a:gd name="connsiteY24" fmla="*/ 0 h 330200"/>
              <a:gd name="connsiteX25" fmla="*/ 7341646 w 9486900"/>
              <a:gd name="connsiteY25" fmla="*/ 0 h 330200"/>
              <a:gd name="connsiteX26" fmla="*/ 7215174 w 9486900"/>
              <a:gd name="connsiteY26" fmla="*/ 330200 h 330200"/>
              <a:gd name="connsiteX27" fmla="*/ 6957303 w 9486900"/>
              <a:gd name="connsiteY27" fmla="*/ 330200 h 330200"/>
              <a:gd name="connsiteX28" fmla="*/ 6726233 w 9486900"/>
              <a:gd name="connsiteY28" fmla="*/ 0 h 330200"/>
              <a:gd name="connsiteX29" fmla="*/ 6984103 w 9486900"/>
              <a:gd name="connsiteY29" fmla="*/ 0 h 330200"/>
              <a:gd name="connsiteX30" fmla="*/ 6857630 w 9486900"/>
              <a:gd name="connsiteY30" fmla="*/ 330200 h 330200"/>
              <a:gd name="connsiteX31" fmla="*/ 6599761 w 9486900"/>
              <a:gd name="connsiteY31" fmla="*/ 330200 h 330200"/>
              <a:gd name="connsiteX32" fmla="*/ 6368691 w 9486900"/>
              <a:gd name="connsiteY32" fmla="*/ 0 h 330200"/>
              <a:gd name="connsiteX33" fmla="*/ 6626561 w 9486900"/>
              <a:gd name="connsiteY33" fmla="*/ 0 h 330200"/>
              <a:gd name="connsiteX34" fmla="*/ 6500088 w 9486900"/>
              <a:gd name="connsiteY34" fmla="*/ 330200 h 330200"/>
              <a:gd name="connsiteX35" fmla="*/ 6242218 w 9486900"/>
              <a:gd name="connsiteY35" fmla="*/ 330200 h 330200"/>
              <a:gd name="connsiteX36" fmla="*/ 6011149 w 9486900"/>
              <a:gd name="connsiteY36" fmla="*/ 0 h 330200"/>
              <a:gd name="connsiteX37" fmla="*/ 6269019 w 9486900"/>
              <a:gd name="connsiteY37" fmla="*/ 0 h 330200"/>
              <a:gd name="connsiteX38" fmla="*/ 6142546 w 9486900"/>
              <a:gd name="connsiteY38" fmla="*/ 330200 h 330200"/>
              <a:gd name="connsiteX39" fmla="*/ 5884676 w 9486900"/>
              <a:gd name="connsiteY39" fmla="*/ 330200 h 330200"/>
              <a:gd name="connsiteX40" fmla="*/ 5653607 w 9486900"/>
              <a:gd name="connsiteY40" fmla="*/ 0 h 330200"/>
              <a:gd name="connsiteX41" fmla="*/ 5911476 w 9486900"/>
              <a:gd name="connsiteY41" fmla="*/ 0 h 330200"/>
              <a:gd name="connsiteX42" fmla="*/ 5785004 w 9486900"/>
              <a:gd name="connsiteY42" fmla="*/ 330200 h 330200"/>
              <a:gd name="connsiteX43" fmla="*/ 5527134 w 9486900"/>
              <a:gd name="connsiteY43" fmla="*/ 330200 h 330200"/>
              <a:gd name="connsiteX44" fmla="*/ 5296063 w 9486900"/>
              <a:gd name="connsiteY44" fmla="*/ 0 h 330200"/>
              <a:gd name="connsiteX45" fmla="*/ 5553934 w 9486900"/>
              <a:gd name="connsiteY45" fmla="*/ 0 h 330200"/>
              <a:gd name="connsiteX46" fmla="*/ 5427461 w 9486900"/>
              <a:gd name="connsiteY46" fmla="*/ 330200 h 330200"/>
              <a:gd name="connsiteX47" fmla="*/ 5169591 w 9486900"/>
              <a:gd name="connsiteY47" fmla="*/ 330200 h 330200"/>
              <a:gd name="connsiteX48" fmla="*/ 4958260 w 9486900"/>
              <a:gd name="connsiteY48" fmla="*/ 0 h 330200"/>
              <a:gd name="connsiteX49" fmla="*/ 5216130 w 9486900"/>
              <a:gd name="connsiteY49" fmla="*/ 0 h 330200"/>
              <a:gd name="connsiteX50" fmla="*/ 5089658 w 9486900"/>
              <a:gd name="connsiteY50" fmla="*/ 330200 h 330200"/>
              <a:gd name="connsiteX51" fmla="*/ 4831787 w 9486900"/>
              <a:gd name="connsiteY51" fmla="*/ 330200 h 330200"/>
              <a:gd name="connsiteX52" fmla="*/ 4600717 w 9486900"/>
              <a:gd name="connsiteY52" fmla="*/ 0 h 330200"/>
              <a:gd name="connsiteX53" fmla="*/ 4858587 w 9486900"/>
              <a:gd name="connsiteY53" fmla="*/ 0 h 330200"/>
              <a:gd name="connsiteX54" fmla="*/ 4732114 w 9486900"/>
              <a:gd name="connsiteY54" fmla="*/ 330200 h 330200"/>
              <a:gd name="connsiteX55" fmla="*/ 4474245 w 9486900"/>
              <a:gd name="connsiteY55" fmla="*/ 330200 h 330200"/>
              <a:gd name="connsiteX56" fmla="*/ 4243175 w 9486900"/>
              <a:gd name="connsiteY56" fmla="*/ 0 h 330200"/>
              <a:gd name="connsiteX57" fmla="*/ 4501045 w 9486900"/>
              <a:gd name="connsiteY57" fmla="*/ 0 h 330200"/>
              <a:gd name="connsiteX58" fmla="*/ 4374573 w 9486900"/>
              <a:gd name="connsiteY58" fmla="*/ 330200 h 330200"/>
              <a:gd name="connsiteX59" fmla="*/ 4116702 w 9486900"/>
              <a:gd name="connsiteY59" fmla="*/ 330200 h 330200"/>
              <a:gd name="connsiteX60" fmla="*/ 3885633 w 9486900"/>
              <a:gd name="connsiteY60" fmla="*/ 0 h 330200"/>
              <a:gd name="connsiteX61" fmla="*/ 4143502 w 9486900"/>
              <a:gd name="connsiteY61" fmla="*/ 0 h 330200"/>
              <a:gd name="connsiteX62" fmla="*/ 4017029 w 9486900"/>
              <a:gd name="connsiteY62" fmla="*/ 330200 h 330200"/>
              <a:gd name="connsiteX63" fmla="*/ 3759159 w 9486900"/>
              <a:gd name="connsiteY63" fmla="*/ 330200 h 330200"/>
              <a:gd name="connsiteX64" fmla="*/ 0 w 9486900"/>
              <a:gd name="connsiteY64" fmla="*/ 0 h 330200"/>
              <a:gd name="connsiteX65" fmla="*/ 3759159 w 9486900"/>
              <a:gd name="connsiteY65" fmla="*/ 0 h 330200"/>
              <a:gd name="connsiteX66" fmla="*/ 3629279 w 9486900"/>
              <a:gd name="connsiteY66" fmla="*/ 330200 h 330200"/>
              <a:gd name="connsiteX67" fmla="*/ 0 w 9486900"/>
              <a:gd name="connsiteY67" fmla="*/ 330200 h 330200"/>
            </a:gdLst>
            <a:ahLst/>
            <a:cxnLst/>
            <a:rect l="l" t="t" r="r" b="b"/>
            <a:pathLst>
              <a:path w="9486900" h="330200">
                <a:moveTo>
                  <a:pt x="9229030" y="0"/>
                </a:moveTo>
                <a:lnTo>
                  <a:pt x="9486900" y="0"/>
                </a:lnTo>
                <a:lnTo>
                  <a:pt x="9360427" y="330200"/>
                </a:lnTo>
                <a:lnTo>
                  <a:pt x="9102557" y="330200"/>
                </a:lnTo>
                <a:close/>
                <a:moveTo>
                  <a:pt x="8871490" y="0"/>
                </a:moveTo>
                <a:lnTo>
                  <a:pt x="9129360" y="0"/>
                </a:lnTo>
                <a:lnTo>
                  <a:pt x="9002887" y="330200"/>
                </a:lnTo>
                <a:lnTo>
                  <a:pt x="8745017" y="330200"/>
                </a:lnTo>
                <a:close/>
                <a:moveTo>
                  <a:pt x="8513947" y="0"/>
                </a:moveTo>
                <a:lnTo>
                  <a:pt x="8771817" y="0"/>
                </a:lnTo>
                <a:lnTo>
                  <a:pt x="8645344" y="330200"/>
                </a:lnTo>
                <a:lnTo>
                  <a:pt x="8387474" y="330200"/>
                </a:lnTo>
                <a:close/>
                <a:moveTo>
                  <a:pt x="8156404" y="0"/>
                </a:moveTo>
                <a:lnTo>
                  <a:pt x="8414274" y="0"/>
                </a:lnTo>
                <a:lnTo>
                  <a:pt x="8287801" y="330200"/>
                </a:lnTo>
                <a:lnTo>
                  <a:pt x="8029931" y="330200"/>
                </a:lnTo>
                <a:close/>
                <a:moveTo>
                  <a:pt x="7798862" y="0"/>
                </a:moveTo>
                <a:lnTo>
                  <a:pt x="8056731" y="0"/>
                </a:lnTo>
                <a:lnTo>
                  <a:pt x="7930259" y="330200"/>
                </a:lnTo>
                <a:lnTo>
                  <a:pt x="7672389" y="330200"/>
                </a:lnTo>
                <a:close/>
                <a:moveTo>
                  <a:pt x="7441318" y="0"/>
                </a:moveTo>
                <a:lnTo>
                  <a:pt x="7699189" y="0"/>
                </a:lnTo>
                <a:lnTo>
                  <a:pt x="7572716" y="330200"/>
                </a:lnTo>
                <a:lnTo>
                  <a:pt x="7314846" y="330200"/>
                </a:lnTo>
                <a:close/>
                <a:moveTo>
                  <a:pt x="7083776" y="0"/>
                </a:moveTo>
                <a:lnTo>
                  <a:pt x="7341646" y="0"/>
                </a:lnTo>
                <a:lnTo>
                  <a:pt x="7215174" y="330200"/>
                </a:lnTo>
                <a:lnTo>
                  <a:pt x="6957303" y="330200"/>
                </a:lnTo>
                <a:close/>
                <a:moveTo>
                  <a:pt x="6726233" y="0"/>
                </a:moveTo>
                <a:lnTo>
                  <a:pt x="6984103" y="0"/>
                </a:lnTo>
                <a:lnTo>
                  <a:pt x="6857630" y="330200"/>
                </a:lnTo>
                <a:lnTo>
                  <a:pt x="6599761" y="330200"/>
                </a:lnTo>
                <a:close/>
                <a:moveTo>
                  <a:pt x="6368691" y="0"/>
                </a:moveTo>
                <a:lnTo>
                  <a:pt x="6626561" y="0"/>
                </a:lnTo>
                <a:lnTo>
                  <a:pt x="6500088" y="330200"/>
                </a:lnTo>
                <a:lnTo>
                  <a:pt x="6242218" y="330200"/>
                </a:lnTo>
                <a:close/>
                <a:moveTo>
                  <a:pt x="6011149" y="0"/>
                </a:moveTo>
                <a:lnTo>
                  <a:pt x="6269019" y="0"/>
                </a:lnTo>
                <a:lnTo>
                  <a:pt x="6142546" y="330200"/>
                </a:lnTo>
                <a:lnTo>
                  <a:pt x="5884676" y="330200"/>
                </a:lnTo>
                <a:close/>
                <a:moveTo>
                  <a:pt x="5653607" y="0"/>
                </a:moveTo>
                <a:lnTo>
                  <a:pt x="5911476" y="0"/>
                </a:lnTo>
                <a:lnTo>
                  <a:pt x="5785004" y="330200"/>
                </a:lnTo>
                <a:lnTo>
                  <a:pt x="5527134" y="330200"/>
                </a:lnTo>
                <a:close/>
                <a:moveTo>
                  <a:pt x="5296063" y="0"/>
                </a:moveTo>
                <a:lnTo>
                  <a:pt x="5553934" y="0"/>
                </a:lnTo>
                <a:lnTo>
                  <a:pt x="5427461" y="330200"/>
                </a:lnTo>
                <a:lnTo>
                  <a:pt x="5169591" y="330200"/>
                </a:lnTo>
                <a:close/>
                <a:moveTo>
                  <a:pt x="4958260" y="0"/>
                </a:moveTo>
                <a:lnTo>
                  <a:pt x="5216130" y="0"/>
                </a:lnTo>
                <a:lnTo>
                  <a:pt x="5089658" y="330200"/>
                </a:lnTo>
                <a:lnTo>
                  <a:pt x="4831787" y="330200"/>
                </a:lnTo>
                <a:close/>
                <a:moveTo>
                  <a:pt x="4600717" y="0"/>
                </a:moveTo>
                <a:lnTo>
                  <a:pt x="4858587" y="0"/>
                </a:lnTo>
                <a:lnTo>
                  <a:pt x="4732114" y="330200"/>
                </a:lnTo>
                <a:lnTo>
                  <a:pt x="4474245" y="330200"/>
                </a:lnTo>
                <a:close/>
                <a:moveTo>
                  <a:pt x="4243175" y="0"/>
                </a:moveTo>
                <a:lnTo>
                  <a:pt x="4501045" y="0"/>
                </a:lnTo>
                <a:lnTo>
                  <a:pt x="4374573" y="330200"/>
                </a:lnTo>
                <a:lnTo>
                  <a:pt x="4116702" y="330200"/>
                </a:lnTo>
                <a:close/>
                <a:moveTo>
                  <a:pt x="3885633" y="0"/>
                </a:moveTo>
                <a:lnTo>
                  <a:pt x="4143502" y="0"/>
                </a:lnTo>
                <a:lnTo>
                  <a:pt x="4017029" y="330200"/>
                </a:lnTo>
                <a:lnTo>
                  <a:pt x="3759159" y="330200"/>
                </a:lnTo>
                <a:close/>
                <a:moveTo>
                  <a:pt x="0" y="0"/>
                </a:moveTo>
                <a:lnTo>
                  <a:pt x="3759159" y="0"/>
                </a:lnTo>
                <a:lnTo>
                  <a:pt x="3629279" y="330200"/>
                </a:lnTo>
                <a:lnTo>
                  <a:pt x="0" y="3302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26" name="标题 1"/>
          <p:cNvSpPr txBox="1"/>
          <p:nvPr/>
        </p:nvSpPr>
        <p:spPr>
          <a:xfrm>
            <a:off x="416931" y="6667500"/>
            <a:ext cx="2928179" cy="69902"/>
          </a:xfrm>
          <a:custGeom>
            <a:avLst/>
            <a:gdLst>
              <a:gd name="connsiteX0" fmla="*/ 36000 w 2928179"/>
              <a:gd name="connsiteY0" fmla="*/ 0 h 69902"/>
              <a:gd name="connsiteX1" fmla="*/ 61456 w 2928179"/>
              <a:gd name="connsiteY1" fmla="*/ 10237 h 69902"/>
              <a:gd name="connsiteX2" fmla="*/ 65480 w 2928179"/>
              <a:gd name="connsiteY2" fmla="*/ 19669 h 69902"/>
              <a:gd name="connsiteX3" fmla="*/ 2862699 w 2928179"/>
              <a:gd name="connsiteY3" fmla="*/ 19669 h 69902"/>
              <a:gd name="connsiteX4" fmla="*/ 2866723 w 2928179"/>
              <a:gd name="connsiteY4" fmla="*/ 10237 h 69902"/>
              <a:gd name="connsiteX5" fmla="*/ 2892179 w 2928179"/>
              <a:gd name="connsiteY5" fmla="*/ 0 h 69902"/>
              <a:gd name="connsiteX6" fmla="*/ 2928179 w 2928179"/>
              <a:gd name="connsiteY6" fmla="*/ 34951 h 69902"/>
              <a:gd name="connsiteX7" fmla="*/ 2892179 w 2928179"/>
              <a:gd name="connsiteY7" fmla="*/ 69902 h 69902"/>
              <a:gd name="connsiteX8" fmla="*/ 2856179 w 2928179"/>
              <a:gd name="connsiteY8" fmla="*/ 34951 h 69902"/>
              <a:gd name="connsiteX9" fmla="*/ 2857809 w 2928179"/>
              <a:gd name="connsiteY9" fmla="*/ 31130 h 69902"/>
              <a:gd name="connsiteX10" fmla="*/ 70370 w 2928179"/>
              <a:gd name="connsiteY10" fmla="*/ 31130 h 69902"/>
              <a:gd name="connsiteX11" fmla="*/ 72000 w 2928179"/>
              <a:gd name="connsiteY11" fmla="*/ 34951 h 69902"/>
              <a:gd name="connsiteX12" fmla="*/ 36000 w 2928179"/>
              <a:gd name="connsiteY12" fmla="*/ 69902 h 69902"/>
              <a:gd name="connsiteX13" fmla="*/ 0 w 2928179"/>
              <a:gd name="connsiteY13" fmla="*/ 34951 h 69902"/>
              <a:gd name="connsiteX14" fmla="*/ 36000 w 2928179"/>
              <a:gd name="connsiteY14" fmla="*/ 0 h 69902"/>
            </a:gdLst>
            <a:ahLst/>
            <a:cxnLst/>
            <a:rect l="l" t="t" r="r" b="b"/>
            <a:pathLst>
              <a:path w="2928179" h="69902">
                <a:moveTo>
                  <a:pt x="36000" y="0"/>
                </a:moveTo>
                <a:cubicBezTo>
                  <a:pt x="45941" y="0"/>
                  <a:pt x="54941" y="3912"/>
                  <a:pt x="61456" y="10237"/>
                </a:cubicBezTo>
                <a:lnTo>
                  <a:pt x="65480" y="19669"/>
                </a:lnTo>
                <a:lnTo>
                  <a:pt x="2862699" y="19669"/>
                </a:lnTo>
                <a:lnTo>
                  <a:pt x="2866723" y="10237"/>
                </a:lnTo>
                <a:cubicBezTo>
                  <a:pt x="2873238" y="3912"/>
                  <a:pt x="2882238" y="0"/>
                  <a:pt x="2892179" y="0"/>
                </a:cubicBezTo>
                <a:cubicBezTo>
                  <a:pt x="2912061" y="0"/>
                  <a:pt x="2928179" y="15648"/>
                  <a:pt x="2928179" y="34951"/>
                </a:cubicBezTo>
                <a:cubicBezTo>
                  <a:pt x="2928179" y="54254"/>
                  <a:pt x="2912061" y="69902"/>
                  <a:pt x="2892179" y="69902"/>
                </a:cubicBezTo>
                <a:cubicBezTo>
                  <a:pt x="2872297" y="69902"/>
                  <a:pt x="2856179" y="54254"/>
                  <a:pt x="2856179" y="34951"/>
                </a:cubicBezTo>
                <a:lnTo>
                  <a:pt x="2857809" y="31130"/>
                </a:lnTo>
                <a:lnTo>
                  <a:pt x="70370" y="31130"/>
                </a:lnTo>
                <a:lnTo>
                  <a:pt x="72000" y="34951"/>
                </a:lnTo>
                <a:cubicBezTo>
                  <a:pt x="72000" y="54254"/>
                  <a:pt x="55882" y="69902"/>
                  <a:pt x="36000" y="69902"/>
                </a:cubicBezTo>
                <a:cubicBezTo>
                  <a:pt x="16118" y="69902"/>
                  <a:pt x="0" y="54254"/>
                  <a:pt x="0" y="34951"/>
                </a:cubicBezTo>
                <a:cubicBezTo>
                  <a:pt x="0" y="15648"/>
                  <a:pt x="16118" y="0"/>
                  <a:pt x="3600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27" name="标题 1"/>
          <p:cNvSpPr txBox="1"/>
          <p:nvPr/>
        </p:nvSpPr>
        <p:spPr>
          <a:xfrm flipH="1">
            <a:off x="6510051" y="145998"/>
            <a:ext cx="2928179" cy="57202"/>
          </a:xfrm>
          <a:custGeom>
            <a:avLst/>
            <a:gdLst>
              <a:gd name="connsiteX0" fmla="*/ 2892179 w 2928179"/>
              <a:gd name="connsiteY0" fmla="*/ 0 h 57202"/>
              <a:gd name="connsiteX1" fmla="*/ 2866723 w 2928179"/>
              <a:gd name="connsiteY1" fmla="*/ 8377 h 57202"/>
              <a:gd name="connsiteX2" fmla="*/ 2864120 w 2928179"/>
              <a:gd name="connsiteY2" fmla="*/ 13371 h 57202"/>
              <a:gd name="connsiteX3" fmla="*/ 64059 w 2928179"/>
              <a:gd name="connsiteY3" fmla="*/ 13371 h 57202"/>
              <a:gd name="connsiteX4" fmla="*/ 61456 w 2928179"/>
              <a:gd name="connsiteY4" fmla="*/ 8377 h 57202"/>
              <a:gd name="connsiteX5" fmla="*/ 36000 w 2928179"/>
              <a:gd name="connsiteY5" fmla="*/ 0 h 57202"/>
              <a:gd name="connsiteX6" fmla="*/ 0 w 2928179"/>
              <a:gd name="connsiteY6" fmla="*/ 28601 h 57202"/>
              <a:gd name="connsiteX7" fmla="*/ 36000 w 2928179"/>
              <a:gd name="connsiteY7" fmla="*/ 57202 h 57202"/>
              <a:gd name="connsiteX8" fmla="*/ 72000 w 2928179"/>
              <a:gd name="connsiteY8" fmla="*/ 28601 h 57202"/>
              <a:gd name="connsiteX9" fmla="*/ 70035 w 2928179"/>
              <a:gd name="connsiteY9" fmla="*/ 24832 h 57202"/>
              <a:gd name="connsiteX10" fmla="*/ 2858144 w 2928179"/>
              <a:gd name="connsiteY10" fmla="*/ 24832 h 57202"/>
              <a:gd name="connsiteX11" fmla="*/ 2856179 w 2928179"/>
              <a:gd name="connsiteY11" fmla="*/ 28601 h 57202"/>
              <a:gd name="connsiteX12" fmla="*/ 2892179 w 2928179"/>
              <a:gd name="connsiteY12" fmla="*/ 57202 h 57202"/>
              <a:gd name="connsiteX13" fmla="*/ 2928179 w 2928179"/>
              <a:gd name="connsiteY13" fmla="*/ 28601 h 57202"/>
              <a:gd name="connsiteX14" fmla="*/ 2892179 w 2928179"/>
              <a:gd name="connsiteY14" fmla="*/ 0 h 57202"/>
            </a:gdLst>
            <a:ahLst/>
            <a:cxnLst/>
            <a:rect l="l" t="t" r="r" b="b"/>
            <a:pathLst>
              <a:path w="2928179" h="57202">
                <a:moveTo>
                  <a:pt x="2892179" y="0"/>
                </a:moveTo>
                <a:cubicBezTo>
                  <a:pt x="2882238" y="0"/>
                  <a:pt x="2873238" y="3201"/>
                  <a:pt x="2866723" y="8377"/>
                </a:cubicBezTo>
                <a:lnTo>
                  <a:pt x="2864120" y="13371"/>
                </a:lnTo>
                <a:lnTo>
                  <a:pt x="64059" y="13371"/>
                </a:lnTo>
                <a:lnTo>
                  <a:pt x="61456" y="8377"/>
                </a:lnTo>
                <a:cubicBezTo>
                  <a:pt x="54941" y="3201"/>
                  <a:pt x="45941" y="0"/>
                  <a:pt x="36000" y="0"/>
                </a:cubicBezTo>
                <a:cubicBezTo>
                  <a:pt x="16118" y="0"/>
                  <a:pt x="0" y="12805"/>
                  <a:pt x="0" y="28601"/>
                </a:cubicBezTo>
                <a:cubicBezTo>
                  <a:pt x="0" y="44397"/>
                  <a:pt x="16118" y="57202"/>
                  <a:pt x="36000" y="57202"/>
                </a:cubicBezTo>
                <a:cubicBezTo>
                  <a:pt x="55882" y="57202"/>
                  <a:pt x="72000" y="44397"/>
                  <a:pt x="72000" y="28601"/>
                </a:cubicBezTo>
                <a:lnTo>
                  <a:pt x="70035" y="24832"/>
                </a:lnTo>
                <a:lnTo>
                  <a:pt x="2858144" y="24832"/>
                </a:lnTo>
                <a:lnTo>
                  <a:pt x="2856179" y="28601"/>
                </a:lnTo>
                <a:cubicBezTo>
                  <a:pt x="2856179" y="44397"/>
                  <a:pt x="2872297" y="57202"/>
                  <a:pt x="2892179" y="57202"/>
                </a:cubicBezTo>
                <a:cubicBezTo>
                  <a:pt x="2912061" y="57202"/>
                  <a:pt x="2928179" y="44397"/>
                  <a:pt x="2928179" y="28601"/>
                </a:cubicBezTo>
                <a:cubicBezTo>
                  <a:pt x="2928179" y="12805"/>
                  <a:pt x="2912061" y="0"/>
                  <a:pt x="2892179"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28" name="标题 1"/>
          <p:cNvSpPr txBox="1"/>
          <p:nvPr/>
        </p:nvSpPr>
        <p:spPr>
          <a:xfrm>
            <a:off x="789356" y="2822094"/>
            <a:ext cx="80818" cy="138545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p:cNvSpPr txBox="1"/>
          <p:nvPr/>
        </p:nvSpPr>
        <p:spPr>
          <a:xfrm>
            <a:off x="855345" y="1183717"/>
            <a:ext cx="10468610" cy="5494020"/>
          </a:xfrm>
          <a:prstGeom prst="rect">
            <a:avLst/>
          </a:prstGeom>
          <a:noFill/>
          <a:ln>
            <a:noFill/>
          </a:ln>
        </p:spPr>
        <p:txBody>
          <a:bodyPr vert="horz" wrap="square" lIns="0" tIns="0" rIns="0" bIns="0" rtlCol="0" anchor="t"/>
          <a:lstStyle/>
          <a:p>
            <a:pPr marL="0" marR="0" algn="just"/>
            <a:r>
              <a:rPr kumimoji="1" lang="en-US" altLang="zh-CN" b="1" dirty="0">
                <a:solidFill>
                  <a:srgbClr val="FF0000"/>
                </a:solidFill>
                <a:latin typeface="+mn-ea"/>
                <a:cs typeface="微软雅黑" panose="020B0503020204020204" pitchFamily="34" charset="-122"/>
              </a:rPr>
              <a:t>2</a:t>
            </a:r>
            <a:r>
              <a:rPr kumimoji="1" lang="zh-CN" altLang="en-US" b="1" dirty="0">
                <a:solidFill>
                  <a:srgbClr val="FF0000"/>
                </a:solidFill>
                <a:latin typeface="+mn-ea"/>
                <a:cs typeface="微软雅黑" panose="020B0503020204020204" pitchFamily="34" charset="-122"/>
              </a:rPr>
              <a:t>）</a:t>
            </a:r>
            <a:r>
              <a:rPr kumimoji="1" lang="zh-CN" altLang="en-US" b="1" dirty="0">
                <a:latin typeface="+mn-ea"/>
              </a:rPr>
              <a:t>第三阶段（从 </a:t>
            </a:r>
            <a:r>
              <a:rPr kumimoji="1" lang="en-US" altLang="zh-CN" b="1" dirty="0">
                <a:latin typeface="+mn-ea"/>
              </a:rPr>
              <a:t>2015 </a:t>
            </a:r>
            <a:r>
              <a:rPr kumimoji="1" lang="zh-CN" altLang="en-US" b="1" dirty="0">
                <a:latin typeface="+mn-ea"/>
              </a:rPr>
              <a:t>年起至今）</a:t>
            </a:r>
            <a:endParaRPr kumimoji="1" lang="en-US" altLang="zh-CN" b="1" dirty="0">
              <a:latin typeface="+mn-ea"/>
            </a:endParaRPr>
          </a:p>
          <a:p>
            <a:pPr marL="0" marR="0" algn="just"/>
            <a:endParaRPr kumimoji="1" lang="zh-CN" altLang="en-US" b="1" dirty="0">
              <a:latin typeface="+mn-ea"/>
            </a:endParaRPr>
          </a:p>
          <a:p>
            <a:pPr marL="0" marR="0" indent="304800" algn="just">
              <a:lnSpc>
                <a:spcPct val="150000"/>
              </a:lnSpc>
              <a:buNone/>
            </a:pPr>
            <a:r>
              <a:rPr lang="en-US" altLang="zh-CN" sz="1800" kern="100" dirty="0">
                <a:effectLst/>
                <a:latin typeface="+mn-ea"/>
                <a:cs typeface="Times New Roman" panose="02020603050405020304" pitchFamily="18" charset="0"/>
              </a:rPr>
              <a:t>2015 </a:t>
            </a:r>
            <a:r>
              <a:rPr lang="zh-CN" altLang="en-US" sz="1800" kern="100" dirty="0">
                <a:effectLst/>
                <a:latin typeface="+mn-ea"/>
                <a:cs typeface="Times New Roman" panose="02020603050405020304" pitchFamily="18" charset="0"/>
              </a:rPr>
              <a:t>年，联合国可持续发展目标和</a:t>
            </a:r>
            <a:r>
              <a:rPr lang="en-US" altLang="zh-CN" sz="1800" b="1" kern="100" dirty="0">
                <a:effectLst/>
                <a:latin typeface="+mn-ea"/>
                <a:cs typeface="Times New Roman" panose="02020603050405020304" pitchFamily="18" charset="0"/>
              </a:rPr>
              <a:t>《</a:t>
            </a:r>
            <a:r>
              <a:rPr lang="zh-CN" altLang="en-US" sz="1800" b="1" kern="100" dirty="0">
                <a:effectLst/>
                <a:latin typeface="+mn-ea"/>
                <a:cs typeface="Times New Roman" panose="02020603050405020304" pitchFamily="18" charset="0"/>
              </a:rPr>
              <a:t>巴黎协定</a:t>
            </a:r>
            <a:r>
              <a:rPr lang="en-US" altLang="zh-CN" sz="1800" b="1" kern="100" dirty="0">
                <a:effectLst/>
                <a:latin typeface="+mn-ea"/>
                <a:cs typeface="Times New Roman" panose="02020603050405020304" pitchFamily="18" charset="0"/>
              </a:rPr>
              <a:t>》</a:t>
            </a:r>
            <a:r>
              <a:rPr lang="zh-CN" altLang="en-US" sz="1800" kern="100" dirty="0">
                <a:effectLst/>
                <a:latin typeface="+mn-ea"/>
                <a:cs typeface="Times New Roman" panose="02020603050405020304" pitchFamily="18" charset="0"/>
              </a:rPr>
              <a:t>的通过推动了绿色金融的全球发展。减缓气候变化，需大规模投资来减少碳排放，亟需气候融资。</a:t>
            </a:r>
            <a:endParaRPr lang="en-US" altLang="zh-CN" sz="1800" kern="100" dirty="0">
              <a:effectLst/>
              <a:latin typeface="+mn-ea"/>
              <a:cs typeface="Times New Roman" panose="02020603050405020304" pitchFamily="18" charset="0"/>
            </a:endParaRPr>
          </a:p>
          <a:p>
            <a:pPr marL="0" marR="0" indent="304800" algn="just">
              <a:lnSpc>
                <a:spcPct val="150000"/>
              </a:lnSpc>
              <a:buNone/>
            </a:pPr>
            <a:endParaRPr lang="en-US" altLang="zh-CN" sz="1800" kern="100" dirty="0">
              <a:effectLst/>
              <a:latin typeface="+mn-ea"/>
              <a:cs typeface="Times New Roman" panose="02020603050405020304" pitchFamily="18" charset="0"/>
            </a:endParaRPr>
          </a:p>
          <a:p>
            <a:pPr marL="0" marR="0" indent="304800" algn="just">
              <a:lnSpc>
                <a:spcPct val="150000"/>
              </a:lnSpc>
              <a:buNone/>
            </a:pPr>
            <a:r>
              <a:rPr lang="en-US" altLang="zh-CN" sz="1800" kern="100" dirty="0">
                <a:effectLst/>
                <a:latin typeface="+mn-ea"/>
                <a:cs typeface="Times New Roman" panose="02020603050405020304" pitchFamily="18" charset="0"/>
              </a:rPr>
              <a:t>2015 </a:t>
            </a:r>
            <a:r>
              <a:rPr lang="zh-CN" altLang="en-US" sz="1800" kern="100" dirty="0">
                <a:effectLst/>
                <a:latin typeface="+mn-ea"/>
                <a:cs typeface="Times New Roman" panose="02020603050405020304" pitchFamily="18" charset="0"/>
              </a:rPr>
              <a:t>年在巴黎召开的</a:t>
            </a:r>
            <a:r>
              <a:rPr lang="en-US" altLang="zh-CN" sz="1800" kern="100" dirty="0">
                <a:effectLst/>
                <a:latin typeface="+mn-ea"/>
                <a:cs typeface="Times New Roman" panose="02020603050405020304" pitchFamily="18" charset="0"/>
              </a:rPr>
              <a:t>COP21</a:t>
            </a:r>
            <a:r>
              <a:rPr lang="zh-CN" altLang="en-US" sz="1800" kern="100" dirty="0">
                <a:effectLst/>
                <a:latin typeface="+mn-ea"/>
                <a:cs typeface="Times New Roman" panose="02020603050405020304" pitchFamily="18" charset="0"/>
              </a:rPr>
              <a:t>上，商定</a:t>
            </a:r>
            <a:r>
              <a:rPr lang="en-US" altLang="zh-CN" sz="1800" kern="100" dirty="0">
                <a:effectLst/>
                <a:latin typeface="+mn-ea"/>
                <a:cs typeface="Times New Roman" panose="02020603050405020304" pitchFamily="18" charset="0"/>
              </a:rPr>
              <a:t>《</a:t>
            </a:r>
            <a:r>
              <a:rPr lang="zh-CN" altLang="en-US" sz="1800" kern="100" dirty="0">
                <a:effectLst/>
                <a:latin typeface="+mn-ea"/>
                <a:cs typeface="Times New Roman" panose="02020603050405020304" pitchFamily="18" charset="0"/>
              </a:rPr>
              <a:t>联合国气候变化框架公约</a:t>
            </a:r>
            <a:r>
              <a:rPr lang="en-US" altLang="zh-CN" sz="1800" kern="100" dirty="0">
                <a:effectLst/>
                <a:latin typeface="+mn-ea"/>
                <a:cs typeface="Times New Roman" panose="02020603050405020304" pitchFamily="18" charset="0"/>
              </a:rPr>
              <a:t>》</a:t>
            </a:r>
            <a:r>
              <a:rPr lang="zh-CN" altLang="en-US" sz="1800" kern="100" dirty="0">
                <a:effectLst/>
                <a:latin typeface="+mn-ea"/>
                <a:cs typeface="Times New Roman" panose="02020603050405020304" pitchFamily="18" charset="0"/>
              </a:rPr>
              <a:t>资金机制的运作主体</a:t>
            </a:r>
            <a:r>
              <a:rPr lang="en-US" altLang="zh-CN" sz="1800" kern="100" dirty="0">
                <a:effectLst/>
                <a:latin typeface="+mn-ea"/>
                <a:cs typeface="Times New Roman" panose="02020603050405020304" pitchFamily="18" charset="0"/>
              </a:rPr>
              <a:t>GCF</a:t>
            </a:r>
            <a:r>
              <a:rPr lang="zh-CN" altLang="en-US" sz="1800" kern="100" dirty="0">
                <a:effectLst/>
                <a:latin typeface="+mn-ea"/>
                <a:cs typeface="Times New Roman" panose="02020603050405020304" pitchFamily="18" charset="0"/>
              </a:rPr>
              <a:t>、</a:t>
            </a:r>
            <a:r>
              <a:rPr lang="en-US" altLang="zh-CN" sz="1800" kern="100" dirty="0">
                <a:effectLst/>
                <a:latin typeface="+mn-ea"/>
                <a:cs typeface="Times New Roman" panose="02020603050405020304" pitchFamily="18" charset="0"/>
              </a:rPr>
              <a:t>GEF</a:t>
            </a:r>
            <a:r>
              <a:rPr lang="zh-CN" altLang="en-US" sz="1800" kern="100" dirty="0">
                <a:effectLst/>
                <a:latin typeface="+mn-ea"/>
                <a:cs typeface="Times New Roman" panose="02020603050405020304" pitchFamily="18" charset="0"/>
              </a:rPr>
              <a:t>、气候变化特别基金、最不发达国家基金将服务于</a:t>
            </a:r>
            <a:r>
              <a:rPr lang="en-US" altLang="zh-CN" sz="1800" kern="100" dirty="0">
                <a:effectLst/>
                <a:latin typeface="+mn-ea"/>
                <a:cs typeface="Times New Roman" panose="02020603050405020304" pitchFamily="18" charset="0"/>
              </a:rPr>
              <a:t>《</a:t>
            </a:r>
            <a:r>
              <a:rPr lang="zh-CN" altLang="en-US" sz="1800" kern="100" dirty="0">
                <a:effectLst/>
                <a:latin typeface="+mn-ea"/>
                <a:cs typeface="Times New Roman" panose="02020603050405020304" pitchFamily="18" charset="0"/>
              </a:rPr>
              <a:t>巴黎协定</a:t>
            </a:r>
            <a:r>
              <a:rPr lang="en-US" altLang="zh-CN" sz="1800" kern="100" dirty="0">
                <a:effectLst/>
                <a:latin typeface="+mn-ea"/>
                <a:cs typeface="Times New Roman" panose="02020603050405020304" pitchFamily="18" charset="0"/>
              </a:rPr>
              <a:t>》</a:t>
            </a:r>
            <a:r>
              <a:rPr lang="zh-CN" altLang="en-US" sz="1800" kern="100" dirty="0">
                <a:effectLst/>
                <a:latin typeface="+mn-ea"/>
                <a:cs typeface="Times New Roman" panose="02020603050405020304" pitchFamily="18" charset="0"/>
              </a:rPr>
              <a:t>。</a:t>
            </a:r>
            <a:endParaRPr lang="en-US" altLang="zh-CN" sz="1800" kern="100" dirty="0">
              <a:effectLst/>
              <a:latin typeface="+mn-ea"/>
              <a:cs typeface="Times New Roman" panose="02020603050405020304" pitchFamily="18" charset="0"/>
            </a:endParaRPr>
          </a:p>
          <a:p>
            <a:pPr marL="0" marR="0" indent="304800" algn="just">
              <a:lnSpc>
                <a:spcPct val="150000"/>
              </a:lnSpc>
              <a:buNone/>
            </a:pPr>
            <a:endParaRPr lang="zh-CN" altLang="en-US" sz="1800" kern="100" dirty="0">
              <a:effectLst/>
              <a:latin typeface="+mn-ea"/>
              <a:cs typeface="Times New Roman" panose="02020603050405020304" pitchFamily="18" charset="0"/>
            </a:endParaRPr>
          </a:p>
          <a:p>
            <a:pPr marL="0" marR="0" indent="304800" algn="just">
              <a:lnSpc>
                <a:spcPct val="150000"/>
              </a:lnSpc>
              <a:buNone/>
            </a:pPr>
            <a:r>
              <a:rPr lang="zh-CN" altLang="en-US" sz="1800" kern="100" dirty="0">
                <a:effectLst/>
                <a:latin typeface="+mn-ea"/>
                <a:cs typeface="Times New Roman" panose="02020603050405020304" pitchFamily="18" charset="0"/>
              </a:rPr>
              <a:t> 自 </a:t>
            </a:r>
            <a:r>
              <a:rPr lang="en-US" altLang="zh-CN" sz="1800" kern="100" dirty="0">
                <a:effectLst/>
                <a:latin typeface="+mn-ea"/>
                <a:cs typeface="Times New Roman" panose="02020603050405020304" pitchFamily="18" charset="0"/>
              </a:rPr>
              <a:t>2016 </a:t>
            </a:r>
            <a:r>
              <a:rPr lang="zh-CN" altLang="en-US" sz="1800" kern="100" dirty="0">
                <a:effectLst/>
                <a:latin typeface="+mn-ea"/>
                <a:cs typeface="Times New Roman" panose="02020603050405020304" pitchFamily="18" charset="0"/>
              </a:rPr>
              <a:t>年以来，绿色债券的发行快速增长，涉及多种货币，覆盖区域广泛。然而，绿色债券的发行方主要集中在发达经济体和几个新兴经济体，美国、中国和法国在发行量上居首位。</a:t>
            </a:r>
            <a:endParaRPr lang="en-US" altLang="zh-CN" sz="1800" kern="100" dirty="0">
              <a:effectLst/>
              <a:latin typeface="+mn-ea"/>
              <a:cs typeface="Times New Roman" panose="02020603050405020304" pitchFamily="18" charset="0"/>
            </a:endParaRPr>
          </a:p>
          <a:p>
            <a:pPr algn="l">
              <a:lnSpc>
                <a:spcPct val="150000"/>
              </a:lnSpc>
            </a:pPr>
            <a:endParaRPr kumimoji="1" lang="zh-CN" altLang="en-US" dirty="0">
              <a:latin typeface="+mn-ea"/>
              <a:cs typeface="微软雅黑" panose="020B0503020204020204" pitchFamily="34" charset="-122"/>
            </a:endParaRPr>
          </a:p>
        </p:txBody>
      </p:sp>
      <p:sp>
        <p:nvSpPr>
          <p:cNvPr id="18"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9"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国际可再生能源金融的发展阶段</a:t>
            </a:r>
            <a:endPar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p:cNvSpPr txBox="1"/>
          <p:nvPr/>
        </p:nvSpPr>
        <p:spPr>
          <a:xfrm>
            <a:off x="1079500" y="1183717"/>
            <a:ext cx="9763760" cy="5494020"/>
          </a:xfrm>
          <a:prstGeom prst="rect">
            <a:avLst/>
          </a:prstGeom>
          <a:noFill/>
          <a:ln>
            <a:noFill/>
          </a:ln>
        </p:spPr>
        <p:txBody>
          <a:bodyPr vert="horz" wrap="square" lIns="0" tIns="0" rIns="0" bIns="0" rtlCol="0" anchor="t"/>
          <a:lstStyle/>
          <a:p>
            <a:pPr marL="0" marR="0" algn="just"/>
            <a:r>
              <a:rPr kumimoji="1" lang="en-US" altLang="zh-CN" b="1" dirty="0">
                <a:solidFill>
                  <a:srgbClr val="FF0000"/>
                </a:solidFill>
                <a:latin typeface="+mn-ea"/>
                <a:cs typeface="微软雅黑" panose="020B0503020204020204" pitchFamily="34" charset="-122"/>
              </a:rPr>
              <a:t>2</a:t>
            </a:r>
            <a:r>
              <a:rPr kumimoji="1" lang="zh-CN" altLang="en-US" b="1" dirty="0">
                <a:solidFill>
                  <a:srgbClr val="FF0000"/>
                </a:solidFill>
                <a:latin typeface="+mn-ea"/>
                <a:cs typeface="微软雅黑" panose="020B0503020204020204" pitchFamily="34" charset="-122"/>
              </a:rPr>
              <a:t>）</a:t>
            </a:r>
            <a:r>
              <a:rPr kumimoji="1" lang="zh-CN" altLang="en-US" b="1" dirty="0">
                <a:latin typeface="+mn-ea"/>
              </a:rPr>
              <a:t>第三阶段（从 </a:t>
            </a:r>
            <a:r>
              <a:rPr kumimoji="1" lang="en-US" altLang="zh-CN" b="1" dirty="0">
                <a:latin typeface="+mn-ea"/>
              </a:rPr>
              <a:t>2015 </a:t>
            </a:r>
            <a:r>
              <a:rPr kumimoji="1" lang="zh-CN" altLang="en-US" b="1" dirty="0">
                <a:latin typeface="+mn-ea"/>
              </a:rPr>
              <a:t>年起至今）</a:t>
            </a:r>
            <a:endParaRPr kumimoji="1" lang="en-US" altLang="zh-CN" b="1" dirty="0">
              <a:latin typeface="+mn-ea"/>
            </a:endParaRPr>
          </a:p>
          <a:p>
            <a:pPr marL="0" marR="0" algn="just"/>
            <a:endParaRPr kumimoji="1" lang="zh-CN" altLang="en-US" b="1" dirty="0">
              <a:latin typeface="+mn-ea"/>
            </a:endParaRPr>
          </a:p>
          <a:p>
            <a:pPr marL="0" marR="0" indent="304800" algn="just">
              <a:lnSpc>
                <a:spcPct val="150000"/>
              </a:lnSpc>
              <a:buNone/>
            </a:pPr>
            <a:r>
              <a:rPr lang="zh-CN" altLang="en-US" sz="1800" kern="100" dirty="0">
                <a:effectLst/>
                <a:latin typeface="+mn-ea"/>
                <a:cs typeface="Times New Roman" panose="02020603050405020304" pitchFamily="18" charset="0"/>
              </a:rPr>
              <a:t>碳市场和碳融资也在全球取得了重大进展。欧盟碳排放交易体系提高了碳排放总量削减系数，</a:t>
            </a:r>
            <a:r>
              <a:rPr lang="en-US" altLang="zh-CN" sz="1800" kern="100" dirty="0">
                <a:effectLst/>
                <a:latin typeface="+mn-ea"/>
                <a:cs typeface="Times New Roman" panose="02020603050405020304" pitchFamily="18" charset="0"/>
              </a:rPr>
              <a:t>2020</a:t>
            </a:r>
            <a:r>
              <a:rPr lang="zh-CN" altLang="en-US" sz="1800" kern="100" dirty="0">
                <a:effectLst/>
                <a:latin typeface="+mn-ea"/>
                <a:cs typeface="Times New Roman" panose="02020603050405020304" pitchFamily="18" charset="0"/>
              </a:rPr>
              <a:t>年碳排放配额拍卖占比提高到 </a:t>
            </a:r>
            <a:r>
              <a:rPr lang="en-US" altLang="zh-CN" sz="1800" kern="100" dirty="0">
                <a:effectLst/>
                <a:latin typeface="+mn-ea"/>
                <a:cs typeface="Times New Roman" panose="02020603050405020304" pitchFamily="18" charset="0"/>
              </a:rPr>
              <a:t>57%</a:t>
            </a:r>
            <a:r>
              <a:rPr lang="zh-CN" altLang="en-US" sz="1800" kern="100" dirty="0">
                <a:effectLst/>
                <a:latin typeface="+mn-ea"/>
                <a:cs typeface="Times New Roman" panose="02020603050405020304" pitchFamily="18" charset="0"/>
              </a:rPr>
              <a:t>。</a:t>
            </a:r>
            <a:r>
              <a:rPr lang="en-US" altLang="zh-CN" sz="1800" kern="100" dirty="0">
                <a:effectLst/>
                <a:latin typeface="+mn-ea"/>
                <a:cs typeface="Times New Roman" panose="02020603050405020304" pitchFamily="18" charset="0"/>
              </a:rPr>
              <a:t>2015 </a:t>
            </a:r>
            <a:r>
              <a:rPr lang="zh-CN" altLang="en-US" sz="1800" kern="100" dirty="0">
                <a:effectLst/>
                <a:latin typeface="+mn-ea"/>
                <a:cs typeface="Times New Roman" panose="02020603050405020304" pitchFamily="18" charset="0"/>
              </a:rPr>
              <a:t>年，韩国也启动了碳排放权交易市场系统，这是东亚第一个全国性的碳交易系统。如今，越来越多的欧洲、北美、亚洲及太平洋、拉丁美洲和加勒比国家和地区正在以不同的速度发展碳市场。近年来，碳中和、能源转型等已成为热门话题（</a:t>
            </a:r>
            <a:r>
              <a:rPr lang="en-US" altLang="zh-CN" sz="1800" kern="100" dirty="0">
                <a:effectLst/>
                <a:latin typeface="+mn-ea"/>
                <a:cs typeface="Times New Roman" panose="02020603050405020304" pitchFamily="18" charset="0"/>
              </a:rPr>
              <a:t>IFF,2021</a:t>
            </a:r>
            <a:r>
              <a:rPr lang="zh-CN" altLang="en-US" sz="1800" kern="100" dirty="0">
                <a:effectLst/>
                <a:latin typeface="+mn-ea"/>
                <a:cs typeface="Times New Roman" panose="02020603050405020304" pitchFamily="18" charset="0"/>
              </a:rPr>
              <a:t>）。</a:t>
            </a:r>
            <a:endParaRPr lang="en-US" altLang="zh-CN" sz="1800" kern="100" dirty="0">
              <a:effectLst/>
              <a:latin typeface="+mn-ea"/>
              <a:cs typeface="Times New Roman" panose="02020603050405020304" pitchFamily="18" charset="0"/>
            </a:endParaRPr>
          </a:p>
          <a:p>
            <a:pPr marL="0" marR="0" indent="304800" algn="just">
              <a:lnSpc>
                <a:spcPct val="150000"/>
              </a:lnSpc>
              <a:buNone/>
            </a:pPr>
            <a:endParaRPr lang="zh-CN" altLang="en-US" sz="1800" kern="100" dirty="0">
              <a:effectLst/>
              <a:latin typeface="+mn-ea"/>
              <a:cs typeface="Times New Roman" panose="02020603050405020304" pitchFamily="18" charset="0"/>
            </a:endParaRPr>
          </a:p>
          <a:p>
            <a:pPr marL="0" marR="0" indent="304800" algn="just">
              <a:lnSpc>
                <a:spcPct val="150000"/>
              </a:lnSpc>
            </a:pPr>
            <a:r>
              <a:rPr lang="zh-CN" altLang="en-US" sz="1800" kern="100" dirty="0">
                <a:effectLst/>
                <a:latin typeface="+mn-ea"/>
                <a:cs typeface="Times New Roman" panose="02020603050405020304" pitchFamily="18" charset="0"/>
              </a:rPr>
              <a:t>总之，近</a:t>
            </a:r>
            <a:r>
              <a:rPr lang="zh-CN" altLang="en-US" sz="1800" b="1" kern="100" dirty="0">
                <a:effectLst/>
                <a:latin typeface="+mn-ea"/>
                <a:cs typeface="Times New Roman" panose="02020603050405020304" pitchFamily="18" charset="0"/>
              </a:rPr>
              <a:t>几十年来绿色金融在全球迅速发展有多种原因，其中最主要的原因是向绿色和低碳转型已渐成全球共识，</a:t>
            </a:r>
            <a:r>
              <a:rPr lang="zh-CN" altLang="en-US" sz="1800" kern="100" dirty="0">
                <a:effectLst/>
                <a:latin typeface="+mn-ea"/>
                <a:cs typeface="Times New Roman" panose="02020603050405020304" pitchFamily="18" charset="0"/>
              </a:rPr>
              <a:t>这一共识的达成源于对人类活动、气候变化和环境可持续性之间联系的科学认识不断加深，以及气候变化和生态环境退化给人类社会和经济造成的危害不断加大。联合国和其他国际组织 （如 </a:t>
            </a:r>
            <a:r>
              <a:rPr lang="en-US" altLang="zh-CN" sz="1800" kern="100" dirty="0">
                <a:effectLst/>
                <a:latin typeface="+mn-ea"/>
                <a:cs typeface="Times New Roman" panose="02020603050405020304" pitchFamily="18" charset="0"/>
              </a:rPr>
              <a:t>20 </a:t>
            </a:r>
            <a:r>
              <a:rPr lang="zh-CN" altLang="en-US" sz="1800" kern="100" dirty="0">
                <a:effectLst/>
                <a:latin typeface="+mn-ea"/>
                <a:cs typeface="Times New Roman" panose="02020603050405020304" pitchFamily="18" charset="0"/>
              </a:rPr>
              <a:t>国集团）下的国际对话、谈判和合作框架，在促进达成共识方面发挥了关键作用。</a:t>
            </a:r>
            <a:endParaRPr lang="zh-CN" altLang="en-US" sz="1800" kern="100" dirty="0">
              <a:effectLst/>
              <a:latin typeface="+mn-ea"/>
              <a:cs typeface="Times New Roman" panose="02020603050405020304" pitchFamily="18" charset="0"/>
            </a:endParaRPr>
          </a:p>
          <a:p>
            <a:pPr algn="l">
              <a:lnSpc>
                <a:spcPct val="150000"/>
              </a:lnSpc>
            </a:pPr>
            <a:endParaRPr kumimoji="1" lang="zh-CN" altLang="en-US" dirty="0">
              <a:latin typeface="+mn-ea"/>
              <a:cs typeface="微软雅黑" panose="020B0503020204020204" pitchFamily="34" charset="-122"/>
            </a:endParaRPr>
          </a:p>
        </p:txBody>
      </p:sp>
      <p:sp>
        <p:nvSpPr>
          <p:cNvPr id="18"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9"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国际可再生能源金融的发展阶段</a:t>
            </a:r>
            <a:endPar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3" name="标题 1"/>
          <p:cNvSpPr txBox="1"/>
          <p:nvPr>
            <p:custDataLst>
              <p:tags r:id="rId1"/>
            </p:custDataLst>
          </p:nvPr>
        </p:nvSpPr>
        <p:spPr>
          <a:xfrm>
            <a:off x="670560" y="1489075"/>
            <a:ext cx="5214620" cy="3891915"/>
          </a:xfrm>
          <a:prstGeom prst="roundRect">
            <a:avLst/>
          </a:prstGeom>
          <a:solidFill>
            <a:schemeClr val="bg1"/>
          </a:solidFill>
          <a:ln w="12700" cap="sq">
            <a:noFill/>
            <a:miter/>
          </a:ln>
          <a:effectLst>
            <a:outerShdw blurRad="190500" algn="ctr" rotWithShape="0">
              <a:schemeClr val="accent1">
                <a:alpha val="8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4" name="标题 1"/>
          <p:cNvSpPr txBox="1"/>
          <p:nvPr>
            <p:custDataLst>
              <p:tags r:id="rId2"/>
            </p:custDataLst>
          </p:nvPr>
        </p:nvSpPr>
        <p:spPr>
          <a:xfrm rot="18647919">
            <a:off x="594194" y="1204463"/>
            <a:ext cx="633316" cy="633316"/>
          </a:xfrm>
          <a:prstGeom prst="flowChartConnector">
            <a:avLst/>
          </a:prstGeom>
          <a:solidFill>
            <a:schemeClr val="accent1"/>
          </a:solidFill>
          <a:ln w="25400" cap="sq">
            <a:noFill/>
            <a:miter/>
          </a:ln>
          <a:effectLst>
            <a:outerShdw blurRad="50800" dist="38100" dir="2700000" algn="tl" rotWithShape="0">
              <a:schemeClr val="accent1">
                <a:lumMod val="20000"/>
                <a:lumOff val="80000"/>
                <a:alpha val="40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5" name="标题 1"/>
          <p:cNvSpPr txBox="1"/>
          <p:nvPr>
            <p:custDataLst>
              <p:tags r:id="rId3"/>
            </p:custDataLst>
          </p:nvPr>
        </p:nvSpPr>
        <p:spPr>
          <a:xfrm>
            <a:off x="670471" y="1285640"/>
            <a:ext cx="1163730" cy="470963"/>
          </a:xfrm>
          <a:prstGeom prst="rect">
            <a:avLst/>
          </a:prstGeom>
          <a:noFill/>
          <a:ln>
            <a:noFill/>
          </a:ln>
        </p:spPr>
        <p:txBody>
          <a:bodyPr vert="horz" wrap="square" lIns="91440" tIns="45720" rIns="91440" bIns="45720" rtlCol="0" anchor="t"/>
          <a:lstStyle/>
          <a:p>
            <a:pPr algn="l">
              <a:lnSpc>
                <a:spcPct val="150000"/>
              </a:lnSpc>
            </a:pPr>
            <a:r>
              <a:rPr kumimoji="1" lang="en-US" altLang="zh-CN" sz="18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01</a:t>
            </a:r>
            <a:endParaRPr kumimoji="1" lang="zh-CN" altLang="en-US">
              <a:cs typeface="微软雅黑" panose="020B0503020204020204" pitchFamily="34" charset="-122"/>
            </a:endParaRPr>
          </a:p>
        </p:txBody>
      </p:sp>
      <p:sp>
        <p:nvSpPr>
          <p:cNvPr id="6" name="标题 1"/>
          <p:cNvSpPr txBox="1"/>
          <p:nvPr>
            <p:custDataLst>
              <p:tags r:id="rId4"/>
            </p:custDataLst>
          </p:nvPr>
        </p:nvSpPr>
        <p:spPr>
          <a:xfrm>
            <a:off x="961390" y="1594485"/>
            <a:ext cx="4923155" cy="3786505"/>
          </a:xfrm>
          <a:prstGeom prst="rect">
            <a:avLst/>
          </a:prstGeom>
          <a:noFill/>
          <a:ln>
            <a:noFill/>
          </a:ln>
        </p:spPr>
        <p:txBody>
          <a:bodyPr vert="horz" wrap="square" lIns="91440" tIns="45720" rIns="91440" bIns="45720" rtlCol="0" anchor="t"/>
          <a:lstStyle/>
          <a:p>
            <a:pPr algn="l">
              <a:lnSpc>
                <a:spcPct val="150000"/>
              </a:lnSpc>
            </a:pPr>
            <a:endParaRPr kumimoji="1" lang="en-US" altLang="zh-CN">
              <a:cs typeface="微软雅黑" panose="020B0503020204020204" pitchFamily="34" charset="-122"/>
              <a:sym typeface="+mn-ea"/>
            </a:endParaRPr>
          </a:p>
          <a:p>
            <a:pPr algn="l">
              <a:lnSpc>
                <a:spcPct val="150000"/>
              </a:lnSpc>
            </a:pPr>
            <a:r>
              <a:rPr kumimoji="1" lang="en-US" altLang="zh-CN" b="1">
                <a:cs typeface="微软雅黑" panose="020B0503020204020204" pitchFamily="34" charset="-122"/>
                <a:sym typeface="+mn-ea"/>
              </a:rPr>
              <a:t>1</a:t>
            </a:r>
            <a:r>
              <a:rPr kumimoji="1" lang="zh-CN" altLang="en-US" b="1">
                <a:cs typeface="微软雅黑" panose="020B0503020204020204" pitchFamily="34" charset="-122"/>
                <a:sym typeface="+mn-ea"/>
              </a:rPr>
              <a:t>）上世纪末</a:t>
            </a:r>
            <a:r>
              <a:rPr kumimoji="1" lang="en-US" altLang="zh-CN" b="1">
                <a:cs typeface="微软雅黑" panose="020B0503020204020204" pitchFamily="34" charset="-122"/>
                <a:sym typeface="+mn-ea"/>
              </a:rPr>
              <a:t>——2000</a:t>
            </a:r>
            <a:r>
              <a:rPr kumimoji="1" lang="zh-CN" altLang="en-US" b="1">
                <a:cs typeface="微软雅黑" panose="020B0503020204020204" pitchFamily="34" charset="-122"/>
                <a:sym typeface="+mn-ea"/>
              </a:rPr>
              <a:t>年</a:t>
            </a:r>
            <a:endParaRPr kumimoji="1" lang="zh-CN" altLang="en-US" b="1">
              <a:cs typeface="微软雅黑" panose="020B0503020204020204" pitchFamily="34" charset="-122"/>
              <a:sym typeface="+mn-ea"/>
            </a:endParaRPr>
          </a:p>
          <a:p>
            <a:pPr algn="l">
              <a:lnSpc>
                <a:spcPct val="150000"/>
              </a:lnSpc>
            </a:pPr>
            <a:endParaRPr kumimoji="1" lang="zh-CN" altLang="en-US" b="1">
              <a:cs typeface="微软雅黑" panose="020B0503020204020204" pitchFamily="34" charset="-122"/>
            </a:endParaRPr>
          </a:p>
          <a:p>
            <a:pPr algn="l">
              <a:lnSpc>
                <a:spcPct val="150000"/>
              </a:lnSpc>
            </a:pPr>
            <a:r>
              <a:rPr kumimoji="1" lang="zh-CN" altLang="en-US">
                <a:cs typeface="微软雅黑" panose="020B0503020204020204" pitchFamily="34" charset="-122"/>
                <a:sym typeface="+mn-ea"/>
              </a:rPr>
              <a:t>党的十三届四中全会（</a:t>
            </a:r>
            <a:r>
              <a:rPr kumimoji="1" lang="en-US" altLang="zh-CN">
                <a:cs typeface="微软雅黑" panose="020B0503020204020204" pitchFamily="34" charset="-122"/>
                <a:sym typeface="+mn-ea"/>
              </a:rPr>
              <a:t>1989</a:t>
            </a:r>
            <a:r>
              <a:rPr kumimoji="1" lang="zh-CN" altLang="en-US">
                <a:cs typeface="微软雅黑" panose="020B0503020204020204" pitchFamily="34" charset="-122"/>
                <a:sym typeface="+mn-ea"/>
              </a:rPr>
              <a:t>年）后，能源安全、能源环境与效率、清洁可再生能源问题初现端倪。</a:t>
            </a:r>
            <a:r>
              <a:rPr kumimoji="1" lang="en-US" altLang="zh-CN">
                <a:cs typeface="微软雅黑" panose="020B0503020204020204" pitchFamily="34" charset="-122"/>
                <a:sym typeface="+mn-ea"/>
              </a:rPr>
              <a:t>“</a:t>
            </a:r>
            <a:r>
              <a:rPr kumimoji="1" lang="zh-CN" altLang="en-US">
                <a:cs typeface="微软雅黑" panose="020B0503020204020204" pitchFamily="34" charset="-122"/>
                <a:sym typeface="+mn-ea"/>
              </a:rPr>
              <a:t>八五</a:t>
            </a:r>
            <a:r>
              <a:rPr kumimoji="1" lang="en-US" altLang="zh-CN">
                <a:cs typeface="微软雅黑" panose="020B0503020204020204" pitchFamily="34" charset="-122"/>
                <a:sym typeface="+mn-ea"/>
              </a:rPr>
              <a:t>”</a:t>
            </a:r>
            <a:r>
              <a:rPr kumimoji="1" lang="zh-CN" altLang="en-US">
                <a:cs typeface="微软雅黑" panose="020B0503020204020204" pitchFamily="34" charset="-122"/>
                <a:sym typeface="+mn-ea"/>
              </a:rPr>
              <a:t>至</a:t>
            </a:r>
            <a:r>
              <a:rPr kumimoji="1" lang="en-US" altLang="zh-CN">
                <a:cs typeface="微软雅黑" panose="020B0503020204020204" pitchFamily="34" charset="-122"/>
                <a:sym typeface="+mn-ea"/>
              </a:rPr>
              <a:t>“</a:t>
            </a:r>
            <a:r>
              <a:rPr kumimoji="1" lang="zh-CN" altLang="en-US">
                <a:cs typeface="微软雅黑" panose="020B0503020204020204" pitchFamily="34" charset="-122"/>
                <a:sym typeface="+mn-ea"/>
              </a:rPr>
              <a:t>九五</a:t>
            </a:r>
            <a:r>
              <a:rPr kumimoji="1" lang="en-US" altLang="zh-CN">
                <a:cs typeface="微软雅黑" panose="020B0503020204020204" pitchFamily="34" charset="-122"/>
                <a:sym typeface="+mn-ea"/>
              </a:rPr>
              <a:t>”</a:t>
            </a:r>
            <a:r>
              <a:rPr kumimoji="1" lang="zh-CN" altLang="en-US">
                <a:cs typeface="微软雅黑" panose="020B0503020204020204" pitchFamily="34" charset="-122"/>
                <a:sym typeface="+mn-ea"/>
              </a:rPr>
              <a:t>期间，能源战略规划注重能源环境与效率但是这时的可再生能源发展只停留在纸面上。</a:t>
            </a:r>
            <a:endParaRPr kumimoji="1" lang="zh-CN" altLang="en-US">
              <a:cs typeface="微软雅黑" panose="020B0503020204020204" pitchFamily="34" charset="-122"/>
            </a:endParaRPr>
          </a:p>
        </p:txBody>
      </p:sp>
      <p:sp>
        <p:nvSpPr>
          <p:cNvPr id="7" name="标题 1"/>
          <p:cNvSpPr txBox="1"/>
          <p:nvPr>
            <p:custDataLst>
              <p:tags r:id="rId5"/>
            </p:custDataLst>
          </p:nvPr>
        </p:nvSpPr>
        <p:spPr>
          <a:xfrm>
            <a:off x="6292850" y="1529080"/>
            <a:ext cx="5372735" cy="4029075"/>
          </a:xfrm>
          <a:prstGeom prst="roundRect">
            <a:avLst/>
          </a:prstGeom>
          <a:solidFill>
            <a:schemeClr val="bg1"/>
          </a:solidFill>
          <a:ln w="12700" cap="sq">
            <a:noFill/>
            <a:miter/>
          </a:ln>
          <a:effectLst>
            <a:outerShdw blurRad="190500" algn="ctr" rotWithShape="0">
              <a:schemeClr val="accent1">
                <a:alpha val="8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8" name="标题 1"/>
          <p:cNvSpPr txBox="1"/>
          <p:nvPr>
            <p:custDataLst>
              <p:tags r:id="rId6"/>
            </p:custDataLst>
          </p:nvPr>
        </p:nvSpPr>
        <p:spPr>
          <a:xfrm>
            <a:off x="6439326" y="1884301"/>
            <a:ext cx="5314571" cy="2446399"/>
          </a:xfrm>
          <a:prstGeom prst="rect">
            <a:avLst/>
          </a:prstGeom>
          <a:noFill/>
          <a:ln>
            <a:noFill/>
          </a:ln>
        </p:spPr>
        <p:txBody>
          <a:bodyPr vert="horz" wrap="square" lIns="91440" tIns="45720" rIns="91440" bIns="45720" rtlCol="0" anchor="t"/>
          <a:lstStyle/>
          <a:p>
            <a:pPr algn="l">
              <a:lnSpc>
                <a:spcPct val="150000"/>
              </a:lnSpc>
            </a:pPr>
            <a:r>
              <a:rPr kumimoji="1" lang="en-US" altLang="zh-CN" b="1" dirty="0">
                <a:cs typeface="微软雅黑" panose="020B0503020204020204" pitchFamily="34" charset="-122"/>
                <a:sym typeface="+mn-ea"/>
              </a:rPr>
              <a:t>2</a:t>
            </a:r>
            <a:r>
              <a:rPr kumimoji="1" lang="zh-CN" altLang="en-US" b="1" dirty="0">
                <a:cs typeface="微软雅黑" panose="020B0503020204020204" pitchFamily="34" charset="-122"/>
                <a:sym typeface="+mn-ea"/>
              </a:rPr>
              <a:t>）</a:t>
            </a:r>
            <a:r>
              <a:rPr kumimoji="1" lang="en-US" altLang="zh-CN" b="1" dirty="0">
                <a:cs typeface="微软雅黑" panose="020B0503020204020204" pitchFamily="34" charset="-122"/>
                <a:sym typeface="+mn-ea"/>
              </a:rPr>
              <a:t>2000</a:t>
            </a:r>
            <a:r>
              <a:rPr kumimoji="1" lang="zh-CN" altLang="en-US" b="1" dirty="0">
                <a:cs typeface="微软雅黑" panose="020B0503020204020204" pitchFamily="34" charset="-122"/>
                <a:sym typeface="+mn-ea"/>
              </a:rPr>
              <a:t>年</a:t>
            </a:r>
            <a:r>
              <a:rPr kumimoji="1" lang="en-US" altLang="zh-CN" b="1" dirty="0">
                <a:cs typeface="微软雅黑" panose="020B0503020204020204" pitchFamily="34" charset="-122"/>
                <a:sym typeface="+mn-ea"/>
              </a:rPr>
              <a:t>——</a:t>
            </a:r>
            <a:r>
              <a:rPr kumimoji="1" lang="zh-CN" altLang="en-US" b="1" dirty="0">
                <a:cs typeface="微软雅黑" panose="020B0503020204020204" pitchFamily="34" charset="-122"/>
                <a:sym typeface="+mn-ea"/>
              </a:rPr>
              <a:t>党的十八大</a:t>
            </a:r>
            <a:endParaRPr kumimoji="1" lang="zh-CN" altLang="en-US" b="1" dirty="0">
              <a:cs typeface="微软雅黑" panose="020B0503020204020204" pitchFamily="34" charset="-122"/>
              <a:sym typeface="+mn-ea"/>
            </a:endParaRPr>
          </a:p>
          <a:p>
            <a:pPr algn="l">
              <a:lnSpc>
                <a:spcPct val="150000"/>
              </a:lnSpc>
            </a:pPr>
            <a:endParaRPr kumimoji="1" lang="zh-CN" altLang="en-US" b="1" dirty="0">
              <a:cs typeface="微软雅黑" panose="020B0503020204020204" pitchFamily="34" charset="-122"/>
            </a:endParaRPr>
          </a:p>
          <a:p>
            <a:pPr algn="l">
              <a:lnSpc>
                <a:spcPct val="150000"/>
              </a:lnSpc>
            </a:pPr>
            <a:r>
              <a:rPr kumimoji="1" lang="en-US" altLang="zh-CN" dirty="0">
                <a:cs typeface="微软雅黑" panose="020B0503020204020204" pitchFamily="34" charset="-122"/>
                <a:sym typeface="+mn-ea"/>
              </a:rPr>
              <a:t>21</a:t>
            </a:r>
            <a:r>
              <a:rPr kumimoji="1" lang="zh-CN" altLang="en-US" dirty="0">
                <a:cs typeface="微软雅黑" panose="020B0503020204020204" pitchFamily="34" charset="-122"/>
                <a:sym typeface="+mn-ea"/>
              </a:rPr>
              <a:t>世纪伊始，我国进入全面建成小康社会，加快推进社会主义现代化的新发展阶段。</a:t>
            </a:r>
            <a:r>
              <a:rPr kumimoji="1" lang="en-US" altLang="zh-CN" dirty="0">
                <a:cs typeface="微软雅黑" panose="020B0503020204020204" pitchFamily="34" charset="-122"/>
                <a:sym typeface="+mn-ea"/>
              </a:rPr>
              <a:t>2007</a:t>
            </a:r>
            <a:r>
              <a:rPr kumimoji="1" lang="zh-CN" altLang="en-US" dirty="0">
                <a:cs typeface="微软雅黑" panose="020B0503020204020204" pitchFamily="34" charset="-122"/>
                <a:sym typeface="+mn-ea"/>
              </a:rPr>
              <a:t>年</a:t>
            </a:r>
            <a:r>
              <a:rPr kumimoji="1" lang="en-US" altLang="zh-CN" dirty="0">
                <a:cs typeface="微软雅黑" panose="020B0503020204020204" pitchFamily="34" charset="-122"/>
                <a:sym typeface="+mn-ea"/>
              </a:rPr>
              <a:t>4</a:t>
            </a:r>
            <a:r>
              <a:rPr kumimoji="1" lang="zh-CN" altLang="en-US" dirty="0">
                <a:cs typeface="微软雅黑" panose="020B0503020204020204" pitchFamily="34" charset="-122"/>
                <a:sym typeface="+mn-ea"/>
              </a:rPr>
              <a:t>月，我国《能源发展</a:t>
            </a:r>
            <a:r>
              <a:rPr kumimoji="1" lang="en-US" altLang="zh-CN" dirty="0">
                <a:cs typeface="微软雅黑" panose="020B0503020204020204" pitchFamily="34" charset="-122"/>
                <a:sym typeface="+mn-ea"/>
              </a:rPr>
              <a:t>“</a:t>
            </a:r>
            <a:r>
              <a:rPr kumimoji="1" lang="zh-CN" altLang="en-US" dirty="0">
                <a:cs typeface="微软雅黑" panose="020B0503020204020204" pitchFamily="34" charset="-122"/>
                <a:sym typeface="+mn-ea"/>
              </a:rPr>
              <a:t>十一五</a:t>
            </a:r>
            <a:r>
              <a:rPr kumimoji="1" lang="en-US" altLang="zh-CN" dirty="0">
                <a:cs typeface="微软雅黑" panose="020B0503020204020204" pitchFamily="34" charset="-122"/>
                <a:sym typeface="+mn-ea"/>
              </a:rPr>
              <a:t>”</a:t>
            </a:r>
            <a:r>
              <a:rPr kumimoji="1" lang="zh-CN" altLang="en-US" dirty="0">
                <a:cs typeface="微软雅黑" panose="020B0503020204020204" pitchFamily="34" charset="-122"/>
                <a:sym typeface="+mn-ea"/>
              </a:rPr>
              <a:t>规划》提出，积极开发水电，优化发展火电，推进核电建设，大力发展可再生能源。但金融市场上各机构仍对其兴趣不足，大部分可再生能源发展仍依靠国家政策和拨款来支持。</a:t>
            </a:r>
            <a:endParaRPr kumimoji="1" lang="zh-CN" altLang="en-US" dirty="0">
              <a:cs typeface="微软雅黑" panose="020B0503020204020204" pitchFamily="34" charset="-122"/>
            </a:endParaRPr>
          </a:p>
        </p:txBody>
      </p:sp>
      <p:sp>
        <p:nvSpPr>
          <p:cNvPr id="9" name="标题 1"/>
          <p:cNvSpPr txBox="1"/>
          <p:nvPr>
            <p:custDataLst>
              <p:tags r:id="rId7"/>
            </p:custDataLst>
          </p:nvPr>
        </p:nvSpPr>
        <p:spPr>
          <a:xfrm rot="18647919">
            <a:off x="6239026" y="1204463"/>
            <a:ext cx="633316" cy="633316"/>
          </a:xfrm>
          <a:prstGeom prst="flowChartConnector">
            <a:avLst/>
          </a:prstGeom>
          <a:solidFill>
            <a:schemeClr val="accent1"/>
          </a:solidFill>
          <a:ln w="25400" cap="sq">
            <a:noFill/>
            <a:miter/>
          </a:ln>
          <a:effectLst>
            <a:outerShdw blurRad="50800" dist="38100" dir="2700000" algn="tl" rotWithShape="0">
              <a:schemeClr val="accent1">
                <a:lumMod val="20000"/>
                <a:lumOff val="80000"/>
                <a:alpha val="40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0" name="标题 1"/>
          <p:cNvSpPr txBox="1"/>
          <p:nvPr>
            <p:custDataLst>
              <p:tags r:id="rId8"/>
            </p:custDataLst>
          </p:nvPr>
        </p:nvSpPr>
        <p:spPr>
          <a:xfrm>
            <a:off x="6315303" y="1285640"/>
            <a:ext cx="1163730" cy="470963"/>
          </a:xfrm>
          <a:prstGeom prst="rect">
            <a:avLst/>
          </a:prstGeom>
          <a:noFill/>
          <a:ln>
            <a:noFill/>
          </a:ln>
        </p:spPr>
        <p:txBody>
          <a:bodyPr vert="horz" wrap="square" lIns="91440" tIns="45720" rIns="91440" bIns="45720" rtlCol="0" anchor="t"/>
          <a:lstStyle/>
          <a:p>
            <a:pPr algn="l">
              <a:lnSpc>
                <a:spcPct val="150000"/>
              </a:lnSpc>
            </a:pPr>
            <a:r>
              <a:rPr kumimoji="1" lang="en-US" altLang="zh-CN" sz="18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02</a:t>
            </a:r>
            <a:endParaRPr kumimoji="1" lang="zh-CN" altLang="en-US">
              <a:cs typeface="微软雅黑" panose="020B0503020204020204" pitchFamily="34" charset="-122"/>
            </a:endParaRPr>
          </a:p>
        </p:txBody>
      </p:sp>
      <p:sp>
        <p:nvSpPr>
          <p:cNvPr id="19"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20"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中国可再生能源金融的发展阶段</a:t>
            </a:r>
            <a:endParaRPr kumimoji="1" lang="zh-CN" altLang="en-US" b="1">
              <a:cs typeface="微软雅黑" panose="020B0503020204020204"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3" name="标题 1"/>
          <p:cNvSpPr txBox="1"/>
          <p:nvPr>
            <p:custDataLst>
              <p:tags r:id="rId1"/>
            </p:custDataLst>
          </p:nvPr>
        </p:nvSpPr>
        <p:spPr>
          <a:xfrm>
            <a:off x="670560" y="1489075"/>
            <a:ext cx="5214620" cy="3891915"/>
          </a:xfrm>
          <a:prstGeom prst="roundRect">
            <a:avLst/>
          </a:prstGeom>
          <a:solidFill>
            <a:schemeClr val="bg1"/>
          </a:solidFill>
          <a:ln w="12700" cap="sq">
            <a:noFill/>
            <a:miter/>
          </a:ln>
          <a:effectLst>
            <a:outerShdw blurRad="190500" algn="ctr" rotWithShape="0">
              <a:schemeClr val="accent1">
                <a:alpha val="8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4" name="标题 1"/>
          <p:cNvSpPr txBox="1"/>
          <p:nvPr>
            <p:custDataLst>
              <p:tags r:id="rId2"/>
            </p:custDataLst>
          </p:nvPr>
        </p:nvSpPr>
        <p:spPr>
          <a:xfrm rot="18647919">
            <a:off x="594194" y="1204463"/>
            <a:ext cx="633316" cy="633316"/>
          </a:xfrm>
          <a:prstGeom prst="flowChartConnector">
            <a:avLst/>
          </a:prstGeom>
          <a:solidFill>
            <a:schemeClr val="accent1"/>
          </a:solidFill>
          <a:ln w="25400" cap="sq">
            <a:noFill/>
            <a:miter/>
          </a:ln>
          <a:effectLst>
            <a:outerShdw blurRad="50800" dist="38100" dir="2700000" algn="tl" rotWithShape="0">
              <a:schemeClr val="accent1">
                <a:lumMod val="20000"/>
                <a:lumOff val="80000"/>
                <a:alpha val="40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5" name="标题 1"/>
          <p:cNvSpPr txBox="1"/>
          <p:nvPr>
            <p:custDataLst>
              <p:tags r:id="rId3"/>
            </p:custDataLst>
          </p:nvPr>
        </p:nvSpPr>
        <p:spPr>
          <a:xfrm>
            <a:off x="670471" y="1285640"/>
            <a:ext cx="1163730" cy="470963"/>
          </a:xfrm>
          <a:prstGeom prst="rect">
            <a:avLst/>
          </a:prstGeom>
          <a:noFill/>
          <a:ln>
            <a:noFill/>
          </a:ln>
        </p:spPr>
        <p:txBody>
          <a:bodyPr vert="horz" wrap="square" lIns="91440" tIns="45720" rIns="91440" bIns="45720" rtlCol="0" anchor="t"/>
          <a:lstStyle/>
          <a:p>
            <a:pPr algn="l">
              <a:lnSpc>
                <a:spcPct val="150000"/>
              </a:lnSpc>
            </a:pPr>
            <a:r>
              <a:rPr kumimoji="1" lang="en-US" altLang="zh-CN" sz="18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03</a:t>
            </a:r>
            <a:endParaRPr kumimoji="1" lang="zh-CN" altLang="en-US">
              <a:cs typeface="微软雅黑" panose="020B0503020204020204" pitchFamily="34" charset="-122"/>
            </a:endParaRPr>
          </a:p>
        </p:txBody>
      </p:sp>
      <p:sp>
        <p:nvSpPr>
          <p:cNvPr id="6" name="标题 1"/>
          <p:cNvSpPr txBox="1"/>
          <p:nvPr>
            <p:custDataLst>
              <p:tags r:id="rId4"/>
            </p:custDataLst>
          </p:nvPr>
        </p:nvSpPr>
        <p:spPr>
          <a:xfrm>
            <a:off x="962025" y="1967865"/>
            <a:ext cx="4923155" cy="3786505"/>
          </a:xfrm>
          <a:prstGeom prst="rect">
            <a:avLst/>
          </a:prstGeom>
          <a:noFill/>
          <a:ln>
            <a:noFill/>
          </a:ln>
        </p:spPr>
        <p:txBody>
          <a:bodyPr vert="horz" wrap="square" lIns="91440" tIns="45720" rIns="91440" bIns="45720" rtlCol="0" anchor="t"/>
          <a:lstStyle/>
          <a:p>
            <a:pPr algn="l">
              <a:lnSpc>
                <a:spcPct val="150000"/>
              </a:lnSpc>
            </a:pPr>
            <a:r>
              <a:rPr kumimoji="1" lang="en-US" altLang="zh-CN" b="1" dirty="0">
                <a:cs typeface="微软雅黑" panose="020B0503020204020204" pitchFamily="34" charset="-122"/>
                <a:sym typeface="+mn-ea"/>
              </a:rPr>
              <a:t>3</a:t>
            </a:r>
            <a:r>
              <a:rPr kumimoji="1" lang="zh-CN" altLang="en-US" b="1" dirty="0">
                <a:cs typeface="微软雅黑" panose="020B0503020204020204" pitchFamily="34" charset="-122"/>
                <a:sym typeface="+mn-ea"/>
              </a:rPr>
              <a:t>）党的十八大</a:t>
            </a:r>
            <a:r>
              <a:rPr kumimoji="1" lang="en-US" altLang="zh-CN" b="1" dirty="0">
                <a:cs typeface="微软雅黑" panose="020B0503020204020204" pitchFamily="34" charset="-122"/>
                <a:sym typeface="+mn-ea"/>
              </a:rPr>
              <a:t>——2020</a:t>
            </a:r>
            <a:r>
              <a:rPr kumimoji="1" lang="zh-CN" altLang="en-US" b="1" dirty="0">
                <a:cs typeface="微软雅黑" panose="020B0503020204020204" pitchFamily="34" charset="-122"/>
                <a:sym typeface="+mn-ea"/>
              </a:rPr>
              <a:t>年</a:t>
            </a:r>
            <a:endParaRPr kumimoji="1" lang="zh-CN" altLang="en-US" b="1" dirty="0">
              <a:cs typeface="微软雅黑" panose="020B0503020204020204" pitchFamily="34" charset="-122"/>
              <a:sym typeface="+mn-ea"/>
            </a:endParaRPr>
          </a:p>
          <a:p>
            <a:pPr algn="l">
              <a:lnSpc>
                <a:spcPct val="150000"/>
              </a:lnSpc>
            </a:pPr>
            <a:endParaRPr kumimoji="1" lang="zh-CN" altLang="en-US" b="1" dirty="0">
              <a:cs typeface="微软雅黑" panose="020B0503020204020204" pitchFamily="34" charset="-122"/>
            </a:endParaRPr>
          </a:p>
          <a:p>
            <a:pPr algn="l">
              <a:lnSpc>
                <a:spcPct val="150000"/>
              </a:lnSpc>
            </a:pPr>
            <a:r>
              <a:rPr kumimoji="1" lang="zh-CN" altLang="en-US" dirty="0">
                <a:cs typeface="微软雅黑" panose="020B0503020204020204" pitchFamily="34" charset="-122"/>
                <a:sym typeface="+mn-ea"/>
              </a:rPr>
              <a:t>党的十八届五中全会确定了创新、协调、绿色、开放、共享的新发展理念。能源领域践行五大发展理念向绿色低碳转型，传统化石能源比重不断降低，非化石能源得到长足发展。我国的绿色金融市场也在此时迅速发展。</a:t>
            </a:r>
            <a:endParaRPr kumimoji="1" lang="zh-CN" altLang="en-US" dirty="0">
              <a:cs typeface="微软雅黑" panose="020B0503020204020204" pitchFamily="34" charset="-122"/>
            </a:endParaRPr>
          </a:p>
        </p:txBody>
      </p:sp>
      <p:sp>
        <p:nvSpPr>
          <p:cNvPr id="7" name="标题 1"/>
          <p:cNvSpPr txBox="1"/>
          <p:nvPr>
            <p:custDataLst>
              <p:tags r:id="rId5"/>
            </p:custDataLst>
          </p:nvPr>
        </p:nvSpPr>
        <p:spPr>
          <a:xfrm>
            <a:off x="6292850" y="1529080"/>
            <a:ext cx="5372735" cy="4029075"/>
          </a:xfrm>
          <a:prstGeom prst="roundRect">
            <a:avLst/>
          </a:prstGeom>
          <a:solidFill>
            <a:schemeClr val="bg1"/>
          </a:solidFill>
          <a:ln w="12700" cap="sq">
            <a:noFill/>
            <a:miter/>
          </a:ln>
          <a:effectLst>
            <a:outerShdw blurRad="190500" algn="ctr" rotWithShape="0">
              <a:schemeClr val="accent1">
                <a:alpha val="8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8" name="标题 1"/>
          <p:cNvSpPr txBox="1"/>
          <p:nvPr>
            <p:custDataLst>
              <p:tags r:id="rId6"/>
            </p:custDataLst>
          </p:nvPr>
        </p:nvSpPr>
        <p:spPr>
          <a:xfrm>
            <a:off x="6439326" y="1884301"/>
            <a:ext cx="5022424" cy="2935349"/>
          </a:xfrm>
          <a:prstGeom prst="rect">
            <a:avLst/>
          </a:prstGeom>
          <a:noFill/>
          <a:ln>
            <a:noFill/>
          </a:ln>
        </p:spPr>
        <p:txBody>
          <a:bodyPr vert="horz" wrap="square" lIns="91440" tIns="45720" rIns="91440" bIns="45720" rtlCol="0" anchor="t"/>
          <a:lstStyle/>
          <a:p>
            <a:pPr algn="l">
              <a:lnSpc>
                <a:spcPct val="150000"/>
              </a:lnSpc>
            </a:pPr>
            <a:r>
              <a:rPr kumimoji="1" lang="en-US" altLang="zh-CN" b="1" dirty="0">
                <a:cs typeface="微软雅黑" panose="020B0503020204020204" pitchFamily="34" charset="-122"/>
                <a:sym typeface="+mn-ea"/>
              </a:rPr>
              <a:t>4</a:t>
            </a:r>
            <a:r>
              <a:rPr kumimoji="1" lang="zh-CN" altLang="en-US" b="1" dirty="0">
                <a:cs typeface="微软雅黑" panose="020B0503020204020204" pitchFamily="34" charset="-122"/>
                <a:sym typeface="+mn-ea"/>
              </a:rPr>
              <a:t>）</a:t>
            </a:r>
            <a:r>
              <a:rPr kumimoji="1" lang="en-US" altLang="zh-CN" b="1" dirty="0">
                <a:cs typeface="微软雅黑" panose="020B0503020204020204" pitchFamily="34" charset="-122"/>
                <a:sym typeface="+mn-ea"/>
              </a:rPr>
              <a:t>2020</a:t>
            </a:r>
            <a:r>
              <a:rPr kumimoji="1" lang="zh-CN" altLang="en-US" b="1" dirty="0">
                <a:cs typeface="微软雅黑" panose="020B0503020204020204" pitchFamily="34" charset="-122"/>
                <a:sym typeface="+mn-ea"/>
              </a:rPr>
              <a:t>年至今</a:t>
            </a:r>
            <a:endParaRPr kumimoji="1" lang="zh-CN" altLang="en-US" b="1" dirty="0">
              <a:cs typeface="微软雅黑" panose="020B0503020204020204" pitchFamily="34" charset="-122"/>
              <a:sym typeface="+mn-ea"/>
            </a:endParaRPr>
          </a:p>
          <a:p>
            <a:pPr algn="l">
              <a:lnSpc>
                <a:spcPct val="150000"/>
              </a:lnSpc>
            </a:pPr>
            <a:endParaRPr kumimoji="1" lang="zh-CN" altLang="en-US" b="1" dirty="0">
              <a:cs typeface="微软雅黑" panose="020B0503020204020204" pitchFamily="34" charset="-122"/>
            </a:endParaRPr>
          </a:p>
          <a:p>
            <a:pPr algn="l">
              <a:lnSpc>
                <a:spcPct val="150000"/>
              </a:lnSpc>
            </a:pPr>
            <a:r>
              <a:rPr kumimoji="1" lang="en-US" altLang="zh-CN" dirty="0">
                <a:cs typeface="微软雅黑" panose="020B0503020204020204" pitchFamily="34" charset="-122"/>
                <a:sym typeface="+mn-ea"/>
              </a:rPr>
              <a:t>2020</a:t>
            </a:r>
            <a:r>
              <a:rPr kumimoji="1" lang="zh-CN" altLang="en-US" dirty="0">
                <a:cs typeface="微软雅黑" panose="020B0503020204020204" pitchFamily="34" charset="-122"/>
                <a:sym typeface="+mn-ea"/>
              </a:rPr>
              <a:t>年我国实现全面小康，中国特色社会主义建设进入新时期，对经济绿色发展、绿色能源的发展应用也就提出了新的要求。同时，</a:t>
            </a:r>
            <a:r>
              <a:rPr kumimoji="1" lang="en-US" altLang="zh-CN" dirty="0">
                <a:cs typeface="微软雅黑" panose="020B0503020204020204" pitchFamily="34" charset="-122"/>
                <a:sym typeface="+mn-ea"/>
              </a:rPr>
              <a:t>2020</a:t>
            </a:r>
            <a:r>
              <a:rPr kumimoji="1" lang="zh-CN" altLang="en-US" dirty="0">
                <a:cs typeface="微软雅黑" panose="020B0503020204020204" pitchFamily="34" charset="-122"/>
                <a:sym typeface="+mn-ea"/>
              </a:rPr>
              <a:t>年我国</a:t>
            </a:r>
            <a:r>
              <a:rPr kumimoji="1" lang="en-US" altLang="zh-CN" dirty="0">
                <a:cs typeface="微软雅黑" panose="020B0503020204020204" pitchFamily="34" charset="-122"/>
                <a:sym typeface="+mn-ea"/>
              </a:rPr>
              <a:t>“</a:t>
            </a:r>
            <a:r>
              <a:rPr kumimoji="1" lang="zh-CN" altLang="en-US" dirty="0">
                <a:cs typeface="微软雅黑" panose="020B0503020204020204" pitchFamily="34" charset="-122"/>
                <a:sym typeface="+mn-ea"/>
              </a:rPr>
              <a:t>双碳</a:t>
            </a:r>
            <a:r>
              <a:rPr kumimoji="1" lang="en-US" altLang="zh-CN" dirty="0">
                <a:cs typeface="微软雅黑" panose="020B0503020204020204" pitchFamily="34" charset="-122"/>
                <a:sym typeface="+mn-ea"/>
              </a:rPr>
              <a:t>”</a:t>
            </a:r>
            <a:r>
              <a:rPr kumimoji="1" lang="zh-CN" altLang="en-US" dirty="0">
                <a:cs typeface="微软雅黑" panose="020B0503020204020204" pitchFamily="34" charset="-122"/>
                <a:sym typeface="+mn-ea"/>
              </a:rPr>
              <a:t>目标提出。</a:t>
            </a:r>
            <a:endParaRPr kumimoji="1" lang="zh-CN" altLang="en-US" dirty="0">
              <a:cs typeface="微软雅黑" panose="020B0503020204020204" pitchFamily="34" charset="-122"/>
            </a:endParaRPr>
          </a:p>
        </p:txBody>
      </p:sp>
      <p:sp>
        <p:nvSpPr>
          <p:cNvPr id="9" name="标题 1"/>
          <p:cNvSpPr txBox="1"/>
          <p:nvPr>
            <p:custDataLst>
              <p:tags r:id="rId7"/>
            </p:custDataLst>
          </p:nvPr>
        </p:nvSpPr>
        <p:spPr>
          <a:xfrm rot="18647919">
            <a:off x="6239026" y="1204463"/>
            <a:ext cx="633316" cy="633316"/>
          </a:xfrm>
          <a:prstGeom prst="flowChartConnector">
            <a:avLst/>
          </a:prstGeom>
          <a:solidFill>
            <a:schemeClr val="accent1"/>
          </a:solidFill>
          <a:ln w="25400" cap="sq">
            <a:noFill/>
            <a:miter/>
          </a:ln>
          <a:effectLst>
            <a:outerShdw blurRad="50800" dist="38100" dir="2700000" algn="tl" rotWithShape="0">
              <a:schemeClr val="accent1">
                <a:lumMod val="20000"/>
                <a:lumOff val="80000"/>
                <a:alpha val="40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0" name="标题 1"/>
          <p:cNvSpPr txBox="1"/>
          <p:nvPr>
            <p:custDataLst>
              <p:tags r:id="rId8"/>
            </p:custDataLst>
          </p:nvPr>
        </p:nvSpPr>
        <p:spPr>
          <a:xfrm>
            <a:off x="6315303" y="1285640"/>
            <a:ext cx="1163730" cy="470963"/>
          </a:xfrm>
          <a:prstGeom prst="rect">
            <a:avLst/>
          </a:prstGeom>
          <a:noFill/>
          <a:ln>
            <a:noFill/>
          </a:ln>
        </p:spPr>
        <p:txBody>
          <a:bodyPr vert="horz" wrap="square" lIns="91440" tIns="45720" rIns="91440" bIns="45720" rtlCol="0" anchor="t"/>
          <a:lstStyle/>
          <a:p>
            <a:pPr algn="l">
              <a:lnSpc>
                <a:spcPct val="150000"/>
              </a:lnSpc>
            </a:pPr>
            <a:r>
              <a:rPr kumimoji="1" lang="en-US" altLang="zh-CN" sz="18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04</a:t>
            </a:r>
            <a:endParaRPr kumimoji="1" lang="zh-CN" altLang="en-US">
              <a:cs typeface="微软雅黑" panose="020B0503020204020204" pitchFamily="34" charset="-122"/>
            </a:endParaRPr>
          </a:p>
        </p:txBody>
      </p:sp>
      <p:sp>
        <p:nvSpPr>
          <p:cNvPr id="19"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20"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中国可再生能源金融的发展阶段</a:t>
            </a:r>
            <a:endParaRPr kumimoji="1" lang="zh-CN" altLang="en-US" b="1">
              <a:cs typeface="微软雅黑" panose="020B0503020204020204" pitchFamily="3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a:stretch>
            <a:fillRect/>
          </a:stretch>
        </p:blipFill>
        <p:spPr>
          <a:xfrm>
            <a:off x="0" y="0"/>
            <a:ext cx="10287000" cy="6858000"/>
          </a:xfrm>
          <a:prstGeom prst="rect">
            <a:avLst/>
          </a:prstGeom>
          <a:noFill/>
          <a:ln>
            <a:noFill/>
          </a:ln>
        </p:spPr>
      </p:pic>
      <p:sp>
        <p:nvSpPr>
          <p:cNvPr id="3" name="标题 1"/>
          <p:cNvSpPr txBox="1"/>
          <p:nvPr/>
        </p:nvSpPr>
        <p:spPr>
          <a:xfrm>
            <a:off x="0" y="0"/>
            <a:ext cx="12192000" cy="6858000"/>
          </a:xfrm>
          <a:prstGeom prst="rect">
            <a:avLst/>
          </a:prstGeom>
          <a:solidFill>
            <a:schemeClr val="bg1">
              <a:alpha val="91000"/>
            </a:schemeClr>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4" name="标题 1"/>
          <p:cNvSpPr txBox="1"/>
          <p:nvPr/>
        </p:nvSpPr>
        <p:spPr>
          <a:xfrm flipH="1">
            <a:off x="6096001" y="0"/>
            <a:ext cx="3759159" cy="330200"/>
          </a:xfrm>
          <a:custGeom>
            <a:avLst/>
            <a:gdLst>
              <a:gd name="connsiteX0" fmla="*/ 0 w 3759159"/>
              <a:gd name="connsiteY0" fmla="*/ 0 h 622300"/>
              <a:gd name="connsiteX1" fmla="*/ 3759159 w 3759159"/>
              <a:gd name="connsiteY1" fmla="*/ 0 h 622300"/>
              <a:gd name="connsiteX2" fmla="*/ 3629279 w 3759159"/>
              <a:gd name="connsiteY2" fmla="*/ 622300 h 622300"/>
              <a:gd name="connsiteX3" fmla="*/ 0 w 3759159"/>
              <a:gd name="connsiteY3" fmla="*/ 622300 h 622300"/>
            </a:gdLst>
            <a:ahLst/>
            <a:cxnLst/>
            <a:rect l="l" t="t" r="r" b="b"/>
            <a:pathLst>
              <a:path w="3759159" h="622300">
                <a:moveTo>
                  <a:pt x="0" y="0"/>
                </a:moveTo>
                <a:lnTo>
                  <a:pt x="3759159" y="0"/>
                </a:lnTo>
                <a:lnTo>
                  <a:pt x="3629279" y="622300"/>
                </a:lnTo>
                <a:lnTo>
                  <a:pt x="0" y="6223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5" name="标题 1"/>
          <p:cNvSpPr txBox="1"/>
          <p:nvPr/>
        </p:nvSpPr>
        <p:spPr>
          <a:xfrm flipH="1">
            <a:off x="6510051" y="145998"/>
            <a:ext cx="2928179" cy="57202"/>
          </a:xfrm>
          <a:custGeom>
            <a:avLst/>
            <a:gdLst>
              <a:gd name="connsiteX0" fmla="*/ 2892179 w 2928179"/>
              <a:gd name="connsiteY0" fmla="*/ 0 h 57202"/>
              <a:gd name="connsiteX1" fmla="*/ 2866723 w 2928179"/>
              <a:gd name="connsiteY1" fmla="*/ 8377 h 57202"/>
              <a:gd name="connsiteX2" fmla="*/ 2864120 w 2928179"/>
              <a:gd name="connsiteY2" fmla="*/ 13371 h 57202"/>
              <a:gd name="connsiteX3" fmla="*/ 64059 w 2928179"/>
              <a:gd name="connsiteY3" fmla="*/ 13371 h 57202"/>
              <a:gd name="connsiteX4" fmla="*/ 61456 w 2928179"/>
              <a:gd name="connsiteY4" fmla="*/ 8377 h 57202"/>
              <a:gd name="connsiteX5" fmla="*/ 36000 w 2928179"/>
              <a:gd name="connsiteY5" fmla="*/ 0 h 57202"/>
              <a:gd name="connsiteX6" fmla="*/ 0 w 2928179"/>
              <a:gd name="connsiteY6" fmla="*/ 28601 h 57202"/>
              <a:gd name="connsiteX7" fmla="*/ 36000 w 2928179"/>
              <a:gd name="connsiteY7" fmla="*/ 57202 h 57202"/>
              <a:gd name="connsiteX8" fmla="*/ 72000 w 2928179"/>
              <a:gd name="connsiteY8" fmla="*/ 28601 h 57202"/>
              <a:gd name="connsiteX9" fmla="*/ 70035 w 2928179"/>
              <a:gd name="connsiteY9" fmla="*/ 24832 h 57202"/>
              <a:gd name="connsiteX10" fmla="*/ 2858144 w 2928179"/>
              <a:gd name="connsiteY10" fmla="*/ 24832 h 57202"/>
              <a:gd name="connsiteX11" fmla="*/ 2856179 w 2928179"/>
              <a:gd name="connsiteY11" fmla="*/ 28601 h 57202"/>
              <a:gd name="connsiteX12" fmla="*/ 2892179 w 2928179"/>
              <a:gd name="connsiteY12" fmla="*/ 57202 h 57202"/>
              <a:gd name="connsiteX13" fmla="*/ 2928179 w 2928179"/>
              <a:gd name="connsiteY13" fmla="*/ 28601 h 57202"/>
              <a:gd name="connsiteX14" fmla="*/ 2892179 w 2928179"/>
              <a:gd name="connsiteY14" fmla="*/ 0 h 57202"/>
            </a:gdLst>
            <a:ahLst/>
            <a:cxnLst/>
            <a:rect l="l" t="t" r="r" b="b"/>
            <a:pathLst>
              <a:path w="2928179" h="57202">
                <a:moveTo>
                  <a:pt x="2892179" y="0"/>
                </a:moveTo>
                <a:cubicBezTo>
                  <a:pt x="2882238" y="0"/>
                  <a:pt x="2873238" y="3201"/>
                  <a:pt x="2866723" y="8377"/>
                </a:cubicBezTo>
                <a:lnTo>
                  <a:pt x="2864120" y="13371"/>
                </a:lnTo>
                <a:lnTo>
                  <a:pt x="64059" y="13371"/>
                </a:lnTo>
                <a:lnTo>
                  <a:pt x="61456" y="8377"/>
                </a:lnTo>
                <a:cubicBezTo>
                  <a:pt x="54941" y="3201"/>
                  <a:pt x="45941" y="0"/>
                  <a:pt x="36000" y="0"/>
                </a:cubicBezTo>
                <a:cubicBezTo>
                  <a:pt x="16118" y="0"/>
                  <a:pt x="0" y="12805"/>
                  <a:pt x="0" y="28601"/>
                </a:cubicBezTo>
                <a:cubicBezTo>
                  <a:pt x="0" y="44397"/>
                  <a:pt x="16118" y="57202"/>
                  <a:pt x="36000" y="57202"/>
                </a:cubicBezTo>
                <a:cubicBezTo>
                  <a:pt x="55882" y="57202"/>
                  <a:pt x="72000" y="44397"/>
                  <a:pt x="72000" y="28601"/>
                </a:cubicBezTo>
                <a:lnTo>
                  <a:pt x="70035" y="24832"/>
                </a:lnTo>
                <a:lnTo>
                  <a:pt x="2858144" y="24832"/>
                </a:lnTo>
                <a:lnTo>
                  <a:pt x="2856179" y="28601"/>
                </a:lnTo>
                <a:cubicBezTo>
                  <a:pt x="2856179" y="44397"/>
                  <a:pt x="2872297" y="57202"/>
                  <a:pt x="2892179" y="57202"/>
                </a:cubicBezTo>
                <a:cubicBezTo>
                  <a:pt x="2912061" y="57202"/>
                  <a:pt x="2928179" y="44397"/>
                  <a:pt x="2928179" y="28601"/>
                </a:cubicBezTo>
                <a:cubicBezTo>
                  <a:pt x="2928179" y="12805"/>
                  <a:pt x="2912061" y="0"/>
                  <a:pt x="2892179"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6" name="标题 1"/>
          <p:cNvSpPr txBox="1"/>
          <p:nvPr/>
        </p:nvSpPr>
        <p:spPr>
          <a:xfrm>
            <a:off x="6756331" y="1105695"/>
            <a:ext cx="4646611" cy="4646611"/>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7" name="标题 1"/>
          <p:cNvSpPr txBox="1"/>
          <p:nvPr/>
        </p:nvSpPr>
        <p:spPr>
          <a:xfrm>
            <a:off x="6727095" y="1910601"/>
            <a:ext cx="2305648" cy="3393120"/>
          </a:xfrm>
          <a:custGeom>
            <a:avLst/>
            <a:gdLst>
              <a:gd name="connsiteX0" fmla="*/ 570591 w 2305648"/>
              <a:gd name="connsiteY0" fmla="*/ 0 h 3393120"/>
              <a:gd name="connsiteX1" fmla="*/ 2305648 w 2305648"/>
              <a:gd name="connsiteY1" fmla="*/ 1518400 h 3393120"/>
              <a:gd name="connsiteX2" fmla="*/ 963493 w 2305648"/>
              <a:gd name="connsiteY2" fmla="*/ 3393120 h 3393120"/>
              <a:gd name="connsiteX3" fmla="*/ 15315 w 2305648"/>
              <a:gd name="connsiteY3" fmla="*/ 1783605 h 3393120"/>
              <a:gd name="connsiteX4" fmla="*/ 570591 w 2305648"/>
              <a:gd name="connsiteY4" fmla="*/ 0 h 3393120"/>
            </a:gdLst>
            <a:ahLst/>
            <a:cxnLst/>
            <a:rect l="l" t="t" r="r" b="b"/>
            <a:pathLst>
              <a:path w="2305648" h="3393120">
                <a:moveTo>
                  <a:pt x="570591" y="0"/>
                </a:moveTo>
                <a:lnTo>
                  <a:pt x="2305648" y="1518400"/>
                </a:lnTo>
                <a:lnTo>
                  <a:pt x="963493" y="3393120"/>
                </a:lnTo>
                <a:cubicBezTo>
                  <a:pt x="434515" y="3014413"/>
                  <a:pt x="90147" y="2429854"/>
                  <a:pt x="15315" y="1783605"/>
                </a:cubicBezTo>
                <a:cubicBezTo>
                  <a:pt x="-59517" y="1137356"/>
                  <a:pt x="142154" y="489570"/>
                  <a:pt x="570591" y="0"/>
                </a:cubicBez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8" name="标题 1"/>
          <p:cNvSpPr txBox="1"/>
          <p:nvPr/>
        </p:nvSpPr>
        <p:spPr>
          <a:xfrm>
            <a:off x="6434378" y="783742"/>
            <a:ext cx="5290517" cy="5290517"/>
          </a:xfrm>
          <a:prstGeom prst="ellipse">
            <a:avLst/>
          </a:prstGeom>
          <a:noFill/>
          <a:ln w="12700" cap="sq">
            <a:solidFill>
              <a:schemeClr val="accent1">
                <a:alpha val="39000"/>
              </a:schemeClr>
            </a:solidFill>
            <a:miter/>
          </a:ln>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9" name="标题 1"/>
          <p:cNvSpPr txBox="1"/>
          <p:nvPr/>
        </p:nvSpPr>
        <p:spPr>
          <a:xfrm>
            <a:off x="8789822" y="-99392"/>
            <a:ext cx="3402179" cy="7056784"/>
          </a:xfrm>
          <a:custGeom>
            <a:avLst/>
            <a:gdLst>
              <a:gd name="connsiteX0" fmla="*/ 1191803 w 3402179"/>
              <a:gd name="connsiteY0" fmla="*/ 0 h 6858000"/>
              <a:gd name="connsiteX1" fmla="*/ 3402179 w 3402179"/>
              <a:gd name="connsiteY1" fmla="*/ 0 h 6858000"/>
              <a:gd name="connsiteX2" fmla="*/ 3402179 w 3402179"/>
              <a:gd name="connsiteY2" fmla="*/ 6858000 h 6858000"/>
              <a:gd name="connsiteX3" fmla="*/ 1191800 w 3402179"/>
              <a:gd name="connsiteY3" fmla="*/ 6858000 h 6858000"/>
              <a:gd name="connsiteX4" fmla="*/ 1179629 w 3402179"/>
              <a:gd name="connsiteY4" fmla="*/ 6843605 h 6858000"/>
              <a:gd name="connsiteX5" fmla="*/ 0 w 3402179"/>
              <a:gd name="connsiteY5" fmla="*/ 3429001 h 6858000"/>
              <a:gd name="connsiteX6" fmla="*/ 1179629 w 3402179"/>
              <a:gd name="connsiteY6" fmla="*/ 14398 h 6858000"/>
              <a:gd name="connsiteX7" fmla="*/ 1191803 w 3402179"/>
              <a:gd name="connsiteY7" fmla="*/ 0 h 6858000"/>
            </a:gdLst>
            <a:ahLst/>
            <a:cxnLst/>
            <a:rect l="l" t="t" r="r" b="b"/>
            <a:pathLst>
              <a:path w="3402179" h="6858000">
                <a:moveTo>
                  <a:pt x="1191803" y="0"/>
                </a:moveTo>
                <a:lnTo>
                  <a:pt x="3402179" y="0"/>
                </a:lnTo>
                <a:lnTo>
                  <a:pt x="3402179" y="6858000"/>
                </a:lnTo>
                <a:lnTo>
                  <a:pt x="1191800" y="6858000"/>
                </a:lnTo>
                <a:lnTo>
                  <a:pt x="1179629" y="6843605"/>
                </a:lnTo>
                <a:cubicBezTo>
                  <a:pt x="440709" y="5903336"/>
                  <a:pt x="0" y="4717635"/>
                  <a:pt x="0" y="3429001"/>
                </a:cubicBezTo>
                <a:cubicBezTo>
                  <a:pt x="0" y="2140367"/>
                  <a:pt x="440709" y="954666"/>
                  <a:pt x="1179629" y="14398"/>
                </a:cubicBezTo>
                <a:lnTo>
                  <a:pt x="1191803" y="0"/>
                </a:ln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0" name="标题 1"/>
          <p:cNvSpPr txBox="1"/>
          <p:nvPr/>
        </p:nvSpPr>
        <p:spPr>
          <a:xfrm>
            <a:off x="9558700" y="-99392"/>
            <a:ext cx="2633301" cy="7056784"/>
          </a:xfrm>
          <a:custGeom>
            <a:avLst/>
            <a:gdLst>
              <a:gd name="connsiteX0" fmla="*/ 1458819 w 2633301"/>
              <a:gd name="connsiteY0" fmla="*/ 0 h 6858000"/>
              <a:gd name="connsiteX1" fmla="*/ 2633301 w 2633301"/>
              <a:gd name="connsiteY1" fmla="*/ 0 h 6858000"/>
              <a:gd name="connsiteX2" fmla="*/ 2633301 w 2633301"/>
              <a:gd name="connsiteY2" fmla="*/ 6858000 h 6858000"/>
              <a:gd name="connsiteX3" fmla="*/ 1458819 w 2633301"/>
              <a:gd name="connsiteY3" fmla="*/ 6858000 h 6858000"/>
              <a:gd name="connsiteX4" fmla="*/ 1256321 w 2633301"/>
              <a:gd name="connsiteY4" fmla="*/ 6651847 h 6858000"/>
              <a:gd name="connsiteX5" fmla="*/ 0 w 2633301"/>
              <a:gd name="connsiteY5" fmla="*/ 3429000 h 6858000"/>
              <a:gd name="connsiteX6" fmla="*/ 1256321 w 2633301"/>
              <a:gd name="connsiteY6" fmla="*/ 206153 h 6858000"/>
              <a:gd name="connsiteX7" fmla="*/ 1458819 w 2633301"/>
              <a:gd name="connsiteY7" fmla="*/ 0 h 6858000"/>
            </a:gdLst>
            <a:ahLst/>
            <a:cxnLst/>
            <a:rect l="l" t="t" r="r" b="b"/>
            <a:pathLst>
              <a:path w="2633301" h="6858000">
                <a:moveTo>
                  <a:pt x="1458819" y="0"/>
                </a:moveTo>
                <a:lnTo>
                  <a:pt x="2633301" y="0"/>
                </a:lnTo>
                <a:lnTo>
                  <a:pt x="2633301" y="6858000"/>
                </a:lnTo>
                <a:lnTo>
                  <a:pt x="1458819" y="6858000"/>
                </a:lnTo>
                <a:lnTo>
                  <a:pt x="1256321" y="6651847"/>
                </a:lnTo>
                <a:cubicBezTo>
                  <a:pt x="476287" y="5803835"/>
                  <a:pt x="0" y="4672039"/>
                  <a:pt x="0" y="3429000"/>
                </a:cubicBezTo>
                <a:cubicBezTo>
                  <a:pt x="0" y="2185962"/>
                  <a:pt x="476287" y="1054166"/>
                  <a:pt x="1256321" y="206153"/>
                </a:cubicBezTo>
                <a:lnTo>
                  <a:pt x="1458819" y="0"/>
                </a:lnTo>
                <a:close/>
              </a:path>
            </a:pathLst>
          </a:custGeom>
          <a:gradFill>
            <a:gsLst>
              <a:gs pos="18000">
                <a:schemeClr val="accent1"/>
              </a:gs>
              <a:gs pos="100000">
                <a:schemeClr val="accent2"/>
              </a:gs>
            </a:gsLst>
            <a:lin ang="5400000" scaled="0"/>
          </a:gra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1" name="标题 1"/>
          <p:cNvSpPr txBox="1"/>
          <p:nvPr/>
        </p:nvSpPr>
        <p:spPr>
          <a:xfrm>
            <a:off x="6312057" y="719406"/>
            <a:ext cx="5419187" cy="5419188"/>
          </a:xfrm>
          <a:prstGeom prst="arc">
            <a:avLst>
              <a:gd name="adj1" fmla="val 18622828"/>
              <a:gd name="adj2" fmla="val 3194172"/>
            </a:avLst>
          </a:prstGeom>
          <a:noFill/>
          <a:ln w="25400" cap="sq">
            <a:solidFill>
              <a:schemeClr val="bg1">
                <a:alpha val="100000"/>
              </a:schemeClr>
            </a:solidFill>
            <a:miter/>
            <a:headEnd type="oval" w="lg" len="lg"/>
            <a:tailEnd type="oval" w="lg" len="lg"/>
          </a:ln>
          <a:effectLst>
            <a:outerShdw blurRad="76200" dist="50800" dir="5400000" algn="t" rotWithShape="0">
              <a:schemeClr val="accent1">
                <a:lumMod val="50000"/>
                <a:alpha val="17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2" name="标题 1"/>
          <p:cNvSpPr txBox="1"/>
          <p:nvPr/>
        </p:nvSpPr>
        <p:spPr>
          <a:xfrm>
            <a:off x="903323" y="3287686"/>
            <a:ext cx="5340459" cy="2162228"/>
          </a:xfrm>
          <a:prstGeom prst="rect">
            <a:avLst/>
          </a:prstGeom>
          <a:noFill/>
          <a:ln>
            <a:noFill/>
          </a:ln>
        </p:spPr>
        <p:txBody>
          <a:bodyPr vert="horz" wrap="square" lIns="91440" tIns="45720" rIns="91440" bIns="45720" rtlCol="0" anchor="t"/>
          <a:lstStyle/>
          <a:p>
            <a:pPr algn="l">
              <a:lnSpc>
                <a:spcPct val="130000"/>
              </a:lnSpc>
            </a:pPr>
            <a:r>
              <a:rPr kumimoji="1" lang="en-US" altLang="zh-CN" sz="4400" b="1">
                <a:ln w="12700">
                  <a:noFill/>
                </a:ln>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可再生能源金融</a:t>
            </a:r>
            <a:r>
              <a:rPr kumimoji="1" lang="zh-CN" altLang="en-US" sz="4400" b="1">
                <a:ln w="12700">
                  <a:noFill/>
                </a:ln>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工具</a:t>
            </a:r>
            <a:endParaRPr kumimoji="1" lang="zh-CN" altLang="en-US" sz="4400" b="1">
              <a:ln w="12700">
                <a:noFill/>
              </a:ln>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标题 1"/>
          <p:cNvSpPr txBox="1"/>
          <p:nvPr/>
        </p:nvSpPr>
        <p:spPr>
          <a:xfrm>
            <a:off x="705706" y="1487664"/>
            <a:ext cx="3200399" cy="1541633"/>
          </a:xfrm>
          <a:prstGeom prst="rect">
            <a:avLst/>
          </a:prstGeom>
          <a:noFill/>
          <a:ln>
            <a:noFill/>
          </a:ln>
          <a:effectLst/>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微软雅黑" panose="020B0503020204020204" pitchFamily="34" charset="-122"/>
                <a:ea typeface="微软雅黑" panose="020B0503020204020204" pitchFamily="34" charset="-122"/>
                <a:cs typeface="微软雅黑" panose="020B0503020204020204" pitchFamily="34" charset="-122"/>
              </a:rPr>
              <a:t>Part </a:t>
            </a:r>
            <a:endParaRPr kumimoji="1" lang="zh-CN" altLang="en-US">
              <a:cs typeface="微软雅黑" panose="020B0503020204020204" pitchFamily="34" charset="-122"/>
            </a:endParaRPr>
          </a:p>
        </p:txBody>
      </p:sp>
      <p:sp>
        <p:nvSpPr>
          <p:cNvPr id="14" name="标题 1"/>
          <p:cNvSpPr txBox="1"/>
          <p:nvPr/>
        </p:nvSpPr>
        <p:spPr>
          <a:xfrm>
            <a:off x="3398105" y="1468407"/>
            <a:ext cx="2616199" cy="1572032"/>
          </a:xfrm>
          <a:prstGeom prst="rect">
            <a:avLst/>
          </a:prstGeom>
          <a:noFill/>
          <a:ln>
            <a:noFill/>
          </a:ln>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微软雅黑" panose="020B0503020204020204" pitchFamily="34" charset="-122"/>
                <a:ea typeface="微软雅黑" panose="020B0503020204020204" pitchFamily="34" charset="-122"/>
                <a:cs typeface="微软雅黑" panose="020B0503020204020204" pitchFamily="34" charset="-122"/>
              </a:rPr>
              <a:t>02</a:t>
            </a:r>
            <a:endParaRPr kumimoji="1" lang="zh-CN" altLang="en-US">
              <a:cs typeface="微软雅黑" panose="020B0503020204020204" pitchFamily="34" charset="-122"/>
            </a:endParaRPr>
          </a:p>
        </p:txBody>
      </p:sp>
      <p:sp>
        <p:nvSpPr>
          <p:cNvPr id="16" name="标题 1"/>
          <p:cNvSpPr txBox="1"/>
          <p:nvPr/>
        </p:nvSpPr>
        <p:spPr>
          <a:xfrm>
            <a:off x="11277934" y="686753"/>
            <a:ext cx="240966" cy="138453"/>
          </a:xfrm>
          <a:custGeom>
            <a:avLst/>
            <a:gdLst>
              <a:gd name="connsiteX0" fmla="*/ 22860 w 333732"/>
              <a:gd name="connsiteY0" fmla="*/ 152370 h 198090"/>
              <a:gd name="connsiteX1" fmla="*/ 310872 w 333732"/>
              <a:gd name="connsiteY1" fmla="*/ 152370 h 198090"/>
              <a:gd name="connsiteX2" fmla="*/ 333732 w 333732"/>
              <a:gd name="connsiteY2" fmla="*/ 175230 h 198090"/>
              <a:gd name="connsiteX3" fmla="*/ 333731 w 333732"/>
              <a:gd name="connsiteY3" fmla="*/ 175230 h 198090"/>
              <a:gd name="connsiteX4" fmla="*/ 310871 w 333732"/>
              <a:gd name="connsiteY4" fmla="*/ 198090 h 198090"/>
              <a:gd name="connsiteX5" fmla="*/ 22860 w 333732"/>
              <a:gd name="connsiteY5" fmla="*/ 198089 h 198090"/>
              <a:gd name="connsiteX6" fmla="*/ 6696 w 333732"/>
              <a:gd name="connsiteY6" fmla="*/ 191393 h 198090"/>
              <a:gd name="connsiteX7" fmla="*/ 0 w 333732"/>
              <a:gd name="connsiteY7" fmla="*/ 175230 h 198090"/>
              <a:gd name="connsiteX8" fmla="*/ 6696 w 333732"/>
              <a:gd name="connsiteY8" fmla="*/ 159066 h 198090"/>
              <a:gd name="connsiteX9" fmla="*/ 22860 w 333732"/>
              <a:gd name="connsiteY9" fmla="*/ 152370 h 198090"/>
              <a:gd name="connsiteX10" fmla="*/ 0 w 333732"/>
              <a:gd name="connsiteY10" fmla="*/ 99044 h 198090"/>
              <a:gd name="connsiteX11" fmla="*/ 0 w 333732"/>
              <a:gd name="connsiteY11" fmla="*/ 99044 h 198090"/>
              <a:gd name="connsiteX12" fmla="*/ 0 w 333732"/>
              <a:gd name="connsiteY12" fmla="*/ 99045 h 198090"/>
              <a:gd name="connsiteX13" fmla="*/ 22860 w 333732"/>
              <a:gd name="connsiteY13" fmla="*/ 76185 h 198090"/>
              <a:gd name="connsiteX14" fmla="*/ 310872 w 333732"/>
              <a:gd name="connsiteY14" fmla="*/ 76185 h 198090"/>
              <a:gd name="connsiteX15" fmla="*/ 333732 w 333732"/>
              <a:gd name="connsiteY15" fmla="*/ 99045 h 198090"/>
              <a:gd name="connsiteX16" fmla="*/ 333731 w 333732"/>
              <a:gd name="connsiteY16" fmla="*/ 99045 h 198090"/>
              <a:gd name="connsiteX17" fmla="*/ 310871 w 333732"/>
              <a:gd name="connsiteY17" fmla="*/ 121905 h 198090"/>
              <a:gd name="connsiteX18" fmla="*/ 22860 w 333732"/>
              <a:gd name="connsiteY18" fmla="*/ 121904 h 198090"/>
              <a:gd name="connsiteX19" fmla="*/ 6696 w 333732"/>
              <a:gd name="connsiteY19" fmla="*/ 115208 h 198090"/>
              <a:gd name="connsiteX20" fmla="*/ 0 w 333732"/>
              <a:gd name="connsiteY20" fmla="*/ 99044 h 198090"/>
              <a:gd name="connsiteX21" fmla="*/ 6696 w 333732"/>
              <a:gd name="connsiteY21" fmla="*/ 82881 h 198090"/>
              <a:gd name="connsiteX22" fmla="*/ 22860 w 333732"/>
              <a:gd name="connsiteY22" fmla="*/ 76185 h 198090"/>
              <a:gd name="connsiteX23" fmla="*/ 22860 w 333732"/>
              <a:gd name="connsiteY23" fmla="*/ 0 h 198090"/>
              <a:gd name="connsiteX24" fmla="*/ 310872 w 333732"/>
              <a:gd name="connsiteY24" fmla="*/ 0 h 198090"/>
              <a:gd name="connsiteX25" fmla="*/ 333732 w 333732"/>
              <a:gd name="connsiteY25" fmla="*/ 22860 h 198090"/>
              <a:gd name="connsiteX26" fmla="*/ 333731 w 333732"/>
              <a:gd name="connsiteY26" fmla="*/ 22860 h 198090"/>
              <a:gd name="connsiteX27" fmla="*/ 310871 w 333732"/>
              <a:gd name="connsiteY27" fmla="*/ 45720 h 198090"/>
              <a:gd name="connsiteX28" fmla="*/ 22860 w 333732"/>
              <a:gd name="connsiteY28" fmla="*/ 45719 h 198090"/>
              <a:gd name="connsiteX29" fmla="*/ 6696 w 333732"/>
              <a:gd name="connsiteY29" fmla="*/ 39023 h 198090"/>
              <a:gd name="connsiteX30" fmla="*/ 0 w 333732"/>
              <a:gd name="connsiteY30" fmla="*/ 22859 h 198090"/>
              <a:gd name="connsiteX31" fmla="*/ 6696 w 333732"/>
              <a:gd name="connsiteY31" fmla="*/ 6696 h 198090"/>
              <a:gd name="connsiteX32" fmla="*/ 22860 w 333732"/>
              <a:gd name="connsiteY32" fmla="*/ 0 h 198090"/>
            </a:gdLst>
            <a:ahLst/>
            <a:cxnLst/>
            <a:rect l="l" t="t" r="r" b="b"/>
            <a:pathLst>
              <a:path w="333732" h="198090">
                <a:moveTo>
                  <a:pt x="22860" y="152370"/>
                </a:moveTo>
                <a:lnTo>
                  <a:pt x="310872" y="152370"/>
                </a:lnTo>
                <a:cubicBezTo>
                  <a:pt x="323497" y="152370"/>
                  <a:pt x="333732" y="162605"/>
                  <a:pt x="333732" y="175230"/>
                </a:cubicBezTo>
                <a:lnTo>
                  <a:pt x="333731" y="175230"/>
                </a:lnTo>
                <a:cubicBezTo>
                  <a:pt x="333731" y="187855"/>
                  <a:pt x="323496" y="198090"/>
                  <a:pt x="310871" y="198090"/>
                </a:cubicBezTo>
                <a:lnTo>
                  <a:pt x="22860" y="198089"/>
                </a:lnTo>
                <a:cubicBezTo>
                  <a:pt x="16548" y="198089"/>
                  <a:pt x="10833" y="195530"/>
                  <a:pt x="6696" y="191393"/>
                </a:cubicBezTo>
                <a:lnTo>
                  <a:pt x="0" y="175230"/>
                </a:lnTo>
                <a:lnTo>
                  <a:pt x="6696" y="159066"/>
                </a:lnTo>
                <a:cubicBezTo>
                  <a:pt x="10833" y="154929"/>
                  <a:pt x="16548" y="152370"/>
                  <a:pt x="22860" y="152370"/>
                </a:cubicBezTo>
                <a:close/>
                <a:moveTo>
                  <a:pt x="0" y="99044"/>
                </a:moveTo>
                <a:lnTo>
                  <a:pt x="0" y="99044"/>
                </a:lnTo>
                <a:lnTo>
                  <a:pt x="0" y="99045"/>
                </a:lnTo>
                <a:close/>
                <a:moveTo>
                  <a:pt x="22860" y="76185"/>
                </a:moveTo>
                <a:lnTo>
                  <a:pt x="310872" y="76185"/>
                </a:lnTo>
                <a:cubicBezTo>
                  <a:pt x="323497" y="76185"/>
                  <a:pt x="333732" y="86420"/>
                  <a:pt x="333732" y="99045"/>
                </a:cubicBezTo>
                <a:lnTo>
                  <a:pt x="333731" y="99045"/>
                </a:lnTo>
                <a:cubicBezTo>
                  <a:pt x="333731" y="111670"/>
                  <a:pt x="323496" y="121905"/>
                  <a:pt x="310871" y="121905"/>
                </a:cubicBezTo>
                <a:lnTo>
                  <a:pt x="22860" y="121904"/>
                </a:lnTo>
                <a:cubicBezTo>
                  <a:pt x="16548" y="121904"/>
                  <a:pt x="10833" y="119345"/>
                  <a:pt x="6696" y="115208"/>
                </a:cubicBezTo>
                <a:lnTo>
                  <a:pt x="0" y="99044"/>
                </a:lnTo>
                <a:lnTo>
                  <a:pt x="6696" y="82881"/>
                </a:lnTo>
                <a:cubicBezTo>
                  <a:pt x="10833" y="78744"/>
                  <a:pt x="16548" y="76185"/>
                  <a:pt x="22860" y="76185"/>
                </a:cubicBezTo>
                <a:close/>
                <a:moveTo>
                  <a:pt x="22860" y="0"/>
                </a:moveTo>
                <a:lnTo>
                  <a:pt x="310872" y="0"/>
                </a:lnTo>
                <a:cubicBezTo>
                  <a:pt x="323497" y="0"/>
                  <a:pt x="333732" y="10235"/>
                  <a:pt x="333732" y="22860"/>
                </a:cubicBezTo>
                <a:lnTo>
                  <a:pt x="333731" y="22860"/>
                </a:lnTo>
                <a:cubicBezTo>
                  <a:pt x="333731" y="35485"/>
                  <a:pt x="323496" y="45720"/>
                  <a:pt x="310871" y="45720"/>
                </a:cubicBezTo>
                <a:lnTo>
                  <a:pt x="22860" y="45719"/>
                </a:lnTo>
                <a:cubicBezTo>
                  <a:pt x="16548" y="45719"/>
                  <a:pt x="10833" y="43160"/>
                  <a:pt x="6696" y="39023"/>
                </a:cubicBezTo>
                <a:lnTo>
                  <a:pt x="0" y="22859"/>
                </a:lnTo>
                <a:lnTo>
                  <a:pt x="6696" y="6696"/>
                </a:lnTo>
                <a:cubicBezTo>
                  <a:pt x="10833" y="2559"/>
                  <a:pt x="16548" y="0"/>
                  <a:pt x="2286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7" name="标题 1"/>
          <p:cNvSpPr txBox="1"/>
          <p:nvPr/>
        </p:nvSpPr>
        <p:spPr>
          <a:xfrm>
            <a:off x="7008824" y="1358188"/>
            <a:ext cx="4141624" cy="4141624"/>
          </a:xfrm>
          <a:prstGeom prst="ellipse">
            <a:avLst/>
          </a:prstGeom>
          <a:solidFill>
            <a:schemeClr val="bg1"/>
          </a:solidFill>
          <a:ln w="12700" cap="sq">
            <a:noFill/>
            <a:miter/>
          </a:ln>
          <a:effectLst>
            <a:outerShdw blurRad="152400" sx="102000" sy="102000" algn="ctr" rotWithShape="0">
              <a:schemeClr val="accent1">
                <a:lumMod val="50000"/>
                <a:alpha val="14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pic>
        <p:nvPicPr>
          <p:cNvPr id="18" name="图片 17"/>
          <p:cNvPicPr>
            <a:picLocks noChangeAspect="1"/>
          </p:cNvPicPr>
          <p:nvPr/>
        </p:nvPicPr>
        <p:blipFill>
          <a:blip r:embed="rId2"/>
          <a:srcRect l="21978" r="21978"/>
          <a:stretch>
            <a:fillRect/>
          </a:stretch>
        </p:blipFill>
        <p:spPr>
          <a:xfrm>
            <a:off x="7160613" y="1509977"/>
            <a:ext cx="3838046" cy="3838046"/>
          </a:xfrm>
          <a:custGeom>
            <a:avLst/>
            <a:gdLst>
              <a:gd name="connsiteX0" fmla="*/ 1919023 w 3838046"/>
              <a:gd name="connsiteY0" fmla="*/ 0 h 3838046"/>
              <a:gd name="connsiteX1" fmla="*/ 3838046 w 3838046"/>
              <a:gd name="connsiteY1" fmla="*/ 1919023 h 3838046"/>
              <a:gd name="connsiteX2" fmla="*/ 1919023 w 3838046"/>
              <a:gd name="connsiteY2" fmla="*/ 3838046 h 3838046"/>
              <a:gd name="connsiteX3" fmla="*/ 0 w 3838046"/>
              <a:gd name="connsiteY3" fmla="*/ 1919023 h 3838046"/>
              <a:gd name="connsiteX4" fmla="*/ 1919023 w 3838046"/>
              <a:gd name="connsiteY4" fmla="*/ 0 h 3838046"/>
            </a:gdLst>
            <a:ahLst/>
            <a:cxnLst/>
            <a:rect l="l" t="t" r="r" b="b"/>
            <a:pathLst>
              <a:path w="3838046" h="3838046">
                <a:moveTo>
                  <a:pt x="1919023" y="0"/>
                </a:moveTo>
                <a:cubicBezTo>
                  <a:pt x="2978870" y="0"/>
                  <a:pt x="3838046" y="859176"/>
                  <a:pt x="3838046" y="1919023"/>
                </a:cubicBezTo>
                <a:cubicBezTo>
                  <a:pt x="3838046" y="2978870"/>
                  <a:pt x="2978870" y="3838046"/>
                  <a:pt x="1919023" y="3838046"/>
                </a:cubicBezTo>
                <a:cubicBezTo>
                  <a:pt x="859176" y="3838046"/>
                  <a:pt x="0" y="2978870"/>
                  <a:pt x="0" y="1919023"/>
                </a:cubicBezTo>
                <a:cubicBezTo>
                  <a:pt x="0" y="859176"/>
                  <a:pt x="859176" y="0"/>
                  <a:pt x="1919023" y="0"/>
                </a:cubicBezTo>
                <a:close/>
              </a:path>
            </a:pathLst>
          </a:custGeom>
          <a:noFill/>
          <a:ln>
            <a:noFill/>
          </a:ln>
        </p:spPr>
      </p:pic>
      <p:sp>
        <p:nvSpPr>
          <p:cNvPr id="19" name="标题 1"/>
          <p:cNvSpPr txBox="1"/>
          <p:nvPr/>
        </p:nvSpPr>
        <p:spPr>
          <a:xfrm>
            <a:off x="0" y="6527800"/>
            <a:ext cx="9486900" cy="330200"/>
          </a:xfrm>
          <a:custGeom>
            <a:avLst/>
            <a:gdLst>
              <a:gd name="connsiteX0" fmla="*/ 9229030 w 9486900"/>
              <a:gd name="connsiteY0" fmla="*/ 0 h 330200"/>
              <a:gd name="connsiteX1" fmla="*/ 9486900 w 9486900"/>
              <a:gd name="connsiteY1" fmla="*/ 0 h 330200"/>
              <a:gd name="connsiteX2" fmla="*/ 9360427 w 9486900"/>
              <a:gd name="connsiteY2" fmla="*/ 330200 h 330200"/>
              <a:gd name="connsiteX3" fmla="*/ 9102557 w 9486900"/>
              <a:gd name="connsiteY3" fmla="*/ 330200 h 330200"/>
              <a:gd name="connsiteX4" fmla="*/ 8871490 w 9486900"/>
              <a:gd name="connsiteY4" fmla="*/ 0 h 330200"/>
              <a:gd name="connsiteX5" fmla="*/ 9129360 w 9486900"/>
              <a:gd name="connsiteY5" fmla="*/ 0 h 330200"/>
              <a:gd name="connsiteX6" fmla="*/ 9002887 w 9486900"/>
              <a:gd name="connsiteY6" fmla="*/ 330200 h 330200"/>
              <a:gd name="connsiteX7" fmla="*/ 8745017 w 9486900"/>
              <a:gd name="connsiteY7" fmla="*/ 330200 h 330200"/>
              <a:gd name="connsiteX8" fmla="*/ 8513947 w 9486900"/>
              <a:gd name="connsiteY8" fmla="*/ 0 h 330200"/>
              <a:gd name="connsiteX9" fmla="*/ 8771817 w 9486900"/>
              <a:gd name="connsiteY9" fmla="*/ 0 h 330200"/>
              <a:gd name="connsiteX10" fmla="*/ 8645344 w 9486900"/>
              <a:gd name="connsiteY10" fmla="*/ 330200 h 330200"/>
              <a:gd name="connsiteX11" fmla="*/ 8387474 w 9486900"/>
              <a:gd name="connsiteY11" fmla="*/ 330200 h 330200"/>
              <a:gd name="connsiteX12" fmla="*/ 8156404 w 9486900"/>
              <a:gd name="connsiteY12" fmla="*/ 0 h 330200"/>
              <a:gd name="connsiteX13" fmla="*/ 8414274 w 9486900"/>
              <a:gd name="connsiteY13" fmla="*/ 0 h 330200"/>
              <a:gd name="connsiteX14" fmla="*/ 8287801 w 9486900"/>
              <a:gd name="connsiteY14" fmla="*/ 330200 h 330200"/>
              <a:gd name="connsiteX15" fmla="*/ 8029931 w 9486900"/>
              <a:gd name="connsiteY15" fmla="*/ 330200 h 330200"/>
              <a:gd name="connsiteX16" fmla="*/ 7798862 w 9486900"/>
              <a:gd name="connsiteY16" fmla="*/ 0 h 330200"/>
              <a:gd name="connsiteX17" fmla="*/ 8056731 w 9486900"/>
              <a:gd name="connsiteY17" fmla="*/ 0 h 330200"/>
              <a:gd name="connsiteX18" fmla="*/ 7930259 w 9486900"/>
              <a:gd name="connsiteY18" fmla="*/ 330200 h 330200"/>
              <a:gd name="connsiteX19" fmla="*/ 7672389 w 9486900"/>
              <a:gd name="connsiteY19" fmla="*/ 330200 h 330200"/>
              <a:gd name="connsiteX20" fmla="*/ 7441318 w 9486900"/>
              <a:gd name="connsiteY20" fmla="*/ 0 h 330200"/>
              <a:gd name="connsiteX21" fmla="*/ 7699189 w 9486900"/>
              <a:gd name="connsiteY21" fmla="*/ 0 h 330200"/>
              <a:gd name="connsiteX22" fmla="*/ 7572716 w 9486900"/>
              <a:gd name="connsiteY22" fmla="*/ 330200 h 330200"/>
              <a:gd name="connsiteX23" fmla="*/ 7314846 w 9486900"/>
              <a:gd name="connsiteY23" fmla="*/ 330200 h 330200"/>
              <a:gd name="connsiteX24" fmla="*/ 7083776 w 9486900"/>
              <a:gd name="connsiteY24" fmla="*/ 0 h 330200"/>
              <a:gd name="connsiteX25" fmla="*/ 7341646 w 9486900"/>
              <a:gd name="connsiteY25" fmla="*/ 0 h 330200"/>
              <a:gd name="connsiteX26" fmla="*/ 7215174 w 9486900"/>
              <a:gd name="connsiteY26" fmla="*/ 330200 h 330200"/>
              <a:gd name="connsiteX27" fmla="*/ 6957303 w 9486900"/>
              <a:gd name="connsiteY27" fmla="*/ 330200 h 330200"/>
              <a:gd name="connsiteX28" fmla="*/ 6726233 w 9486900"/>
              <a:gd name="connsiteY28" fmla="*/ 0 h 330200"/>
              <a:gd name="connsiteX29" fmla="*/ 6984103 w 9486900"/>
              <a:gd name="connsiteY29" fmla="*/ 0 h 330200"/>
              <a:gd name="connsiteX30" fmla="*/ 6857630 w 9486900"/>
              <a:gd name="connsiteY30" fmla="*/ 330200 h 330200"/>
              <a:gd name="connsiteX31" fmla="*/ 6599761 w 9486900"/>
              <a:gd name="connsiteY31" fmla="*/ 330200 h 330200"/>
              <a:gd name="connsiteX32" fmla="*/ 6368691 w 9486900"/>
              <a:gd name="connsiteY32" fmla="*/ 0 h 330200"/>
              <a:gd name="connsiteX33" fmla="*/ 6626561 w 9486900"/>
              <a:gd name="connsiteY33" fmla="*/ 0 h 330200"/>
              <a:gd name="connsiteX34" fmla="*/ 6500088 w 9486900"/>
              <a:gd name="connsiteY34" fmla="*/ 330200 h 330200"/>
              <a:gd name="connsiteX35" fmla="*/ 6242218 w 9486900"/>
              <a:gd name="connsiteY35" fmla="*/ 330200 h 330200"/>
              <a:gd name="connsiteX36" fmla="*/ 6011149 w 9486900"/>
              <a:gd name="connsiteY36" fmla="*/ 0 h 330200"/>
              <a:gd name="connsiteX37" fmla="*/ 6269019 w 9486900"/>
              <a:gd name="connsiteY37" fmla="*/ 0 h 330200"/>
              <a:gd name="connsiteX38" fmla="*/ 6142546 w 9486900"/>
              <a:gd name="connsiteY38" fmla="*/ 330200 h 330200"/>
              <a:gd name="connsiteX39" fmla="*/ 5884676 w 9486900"/>
              <a:gd name="connsiteY39" fmla="*/ 330200 h 330200"/>
              <a:gd name="connsiteX40" fmla="*/ 5653607 w 9486900"/>
              <a:gd name="connsiteY40" fmla="*/ 0 h 330200"/>
              <a:gd name="connsiteX41" fmla="*/ 5911476 w 9486900"/>
              <a:gd name="connsiteY41" fmla="*/ 0 h 330200"/>
              <a:gd name="connsiteX42" fmla="*/ 5785004 w 9486900"/>
              <a:gd name="connsiteY42" fmla="*/ 330200 h 330200"/>
              <a:gd name="connsiteX43" fmla="*/ 5527134 w 9486900"/>
              <a:gd name="connsiteY43" fmla="*/ 330200 h 330200"/>
              <a:gd name="connsiteX44" fmla="*/ 5296063 w 9486900"/>
              <a:gd name="connsiteY44" fmla="*/ 0 h 330200"/>
              <a:gd name="connsiteX45" fmla="*/ 5553934 w 9486900"/>
              <a:gd name="connsiteY45" fmla="*/ 0 h 330200"/>
              <a:gd name="connsiteX46" fmla="*/ 5427461 w 9486900"/>
              <a:gd name="connsiteY46" fmla="*/ 330200 h 330200"/>
              <a:gd name="connsiteX47" fmla="*/ 5169591 w 9486900"/>
              <a:gd name="connsiteY47" fmla="*/ 330200 h 330200"/>
              <a:gd name="connsiteX48" fmla="*/ 4958260 w 9486900"/>
              <a:gd name="connsiteY48" fmla="*/ 0 h 330200"/>
              <a:gd name="connsiteX49" fmla="*/ 5216130 w 9486900"/>
              <a:gd name="connsiteY49" fmla="*/ 0 h 330200"/>
              <a:gd name="connsiteX50" fmla="*/ 5089658 w 9486900"/>
              <a:gd name="connsiteY50" fmla="*/ 330200 h 330200"/>
              <a:gd name="connsiteX51" fmla="*/ 4831787 w 9486900"/>
              <a:gd name="connsiteY51" fmla="*/ 330200 h 330200"/>
              <a:gd name="connsiteX52" fmla="*/ 4600717 w 9486900"/>
              <a:gd name="connsiteY52" fmla="*/ 0 h 330200"/>
              <a:gd name="connsiteX53" fmla="*/ 4858587 w 9486900"/>
              <a:gd name="connsiteY53" fmla="*/ 0 h 330200"/>
              <a:gd name="connsiteX54" fmla="*/ 4732114 w 9486900"/>
              <a:gd name="connsiteY54" fmla="*/ 330200 h 330200"/>
              <a:gd name="connsiteX55" fmla="*/ 4474245 w 9486900"/>
              <a:gd name="connsiteY55" fmla="*/ 330200 h 330200"/>
              <a:gd name="connsiteX56" fmla="*/ 4243175 w 9486900"/>
              <a:gd name="connsiteY56" fmla="*/ 0 h 330200"/>
              <a:gd name="connsiteX57" fmla="*/ 4501045 w 9486900"/>
              <a:gd name="connsiteY57" fmla="*/ 0 h 330200"/>
              <a:gd name="connsiteX58" fmla="*/ 4374573 w 9486900"/>
              <a:gd name="connsiteY58" fmla="*/ 330200 h 330200"/>
              <a:gd name="connsiteX59" fmla="*/ 4116702 w 9486900"/>
              <a:gd name="connsiteY59" fmla="*/ 330200 h 330200"/>
              <a:gd name="connsiteX60" fmla="*/ 3885633 w 9486900"/>
              <a:gd name="connsiteY60" fmla="*/ 0 h 330200"/>
              <a:gd name="connsiteX61" fmla="*/ 4143502 w 9486900"/>
              <a:gd name="connsiteY61" fmla="*/ 0 h 330200"/>
              <a:gd name="connsiteX62" fmla="*/ 4017029 w 9486900"/>
              <a:gd name="connsiteY62" fmla="*/ 330200 h 330200"/>
              <a:gd name="connsiteX63" fmla="*/ 3759159 w 9486900"/>
              <a:gd name="connsiteY63" fmla="*/ 330200 h 330200"/>
              <a:gd name="connsiteX64" fmla="*/ 0 w 9486900"/>
              <a:gd name="connsiteY64" fmla="*/ 0 h 330200"/>
              <a:gd name="connsiteX65" fmla="*/ 3759159 w 9486900"/>
              <a:gd name="connsiteY65" fmla="*/ 0 h 330200"/>
              <a:gd name="connsiteX66" fmla="*/ 3629279 w 9486900"/>
              <a:gd name="connsiteY66" fmla="*/ 330200 h 330200"/>
              <a:gd name="connsiteX67" fmla="*/ 0 w 9486900"/>
              <a:gd name="connsiteY67" fmla="*/ 330200 h 330200"/>
            </a:gdLst>
            <a:ahLst/>
            <a:cxnLst/>
            <a:rect l="l" t="t" r="r" b="b"/>
            <a:pathLst>
              <a:path w="9486900" h="330200">
                <a:moveTo>
                  <a:pt x="9229030" y="0"/>
                </a:moveTo>
                <a:lnTo>
                  <a:pt x="9486900" y="0"/>
                </a:lnTo>
                <a:lnTo>
                  <a:pt x="9360427" y="330200"/>
                </a:lnTo>
                <a:lnTo>
                  <a:pt x="9102557" y="330200"/>
                </a:lnTo>
                <a:close/>
                <a:moveTo>
                  <a:pt x="8871490" y="0"/>
                </a:moveTo>
                <a:lnTo>
                  <a:pt x="9129360" y="0"/>
                </a:lnTo>
                <a:lnTo>
                  <a:pt x="9002887" y="330200"/>
                </a:lnTo>
                <a:lnTo>
                  <a:pt x="8745017" y="330200"/>
                </a:lnTo>
                <a:close/>
                <a:moveTo>
                  <a:pt x="8513947" y="0"/>
                </a:moveTo>
                <a:lnTo>
                  <a:pt x="8771817" y="0"/>
                </a:lnTo>
                <a:lnTo>
                  <a:pt x="8645344" y="330200"/>
                </a:lnTo>
                <a:lnTo>
                  <a:pt x="8387474" y="330200"/>
                </a:lnTo>
                <a:close/>
                <a:moveTo>
                  <a:pt x="8156404" y="0"/>
                </a:moveTo>
                <a:lnTo>
                  <a:pt x="8414274" y="0"/>
                </a:lnTo>
                <a:lnTo>
                  <a:pt x="8287801" y="330200"/>
                </a:lnTo>
                <a:lnTo>
                  <a:pt x="8029931" y="330200"/>
                </a:lnTo>
                <a:close/>
                <a:moveTo>
                  <a:pt x="7798862" y="0"/>
                </a:moveTo>
                <a:lnTo>
                  <a:pt x="8056731" y="0"/>
                </a:lnTo>
                <a:lnTo>
                  <a:pt x="7930259" y="330200"/>
                </a:lnTo>
                <a:lnTo>
                  <a:pt x="7672389" y="330200"/>
                </a:lnTo>
                <a:close/>
                <a:moveTo>
                  <a:pt x="7441318" y="0"/>
                </a:moveTo>
                <a:lnTo>
                  <a:pt x="7699189" y="0"/>
                </a:lnTo>
                <a:lnTo>
                  <a:pt x="7572716" y="330200"/>
                </a:lnTo>
                <a:lnTo>
                  <a:pt x="7314846" y="330200"/>
                </a:lnTo>
                <a:close/>
                <a:moveTo>
                  <a:pt x="7083776" y="0"/>
                </a:moveTo>
                <a:lnTo>
                  <a:pt x="7341646" y="0"/>
                </a:lnTo>
                <a:lnTo>
                  <a:pt x="7215174" y="330200"/>
                </a:lnTo>
                <a:lnTo>
                  <a:pt x="6957303" y="330200"/>
                </a:lnTo>
                <a:close/>
                <a:moveTo>
                  <a:pt x="6726233" y="0"/>
                </a:moveTo>
                <a:lnTo>
                  <a:pt x="6984103" y="0"/>
                </a:lnTo>
                <a:lnTo>
                  <a:pt x="6857630" y="330200"/>
                </a:lnTo>
                <a:lnTo>
                  <a:pt x="6599761" y="330200"/>
                </a:lnTo>
                <a:close/>
                <a:moveTo>
                  <a:pt x="6368691" y="0"/>
                </a:moveTo>
                <a:lnTo>
                  <a:pt x="6626561" y="0"/>
                </a:lnTo>
                <a:lnTo>
                  <a:pt x="6500088" y="330200"/>
                </a:lnTo>
                <a:lnTo>
                  <a:pt x="6242218" y="330200"/>
                </a:lnTo>
                <a:close/>
                <a:moveTo>
                  <a:pt x="6011149" y="0"/>
                </a:moveTo>
                <a:lnTo>
                  <a:pt x="6269019" y="0"/>
                </a:lnTo>
                <a:lnTo>
                  <a:pt x="6142546" y="330200"/>
                </a:lnTo>
                <a:lnTo>
                  <a:pt x="5884676" y="330200"/>
                </a:lnTo>
                <a:close/>
                <a:moveTo>
                  <a:pt x="5653607" y="0"/>
                </a:moveTo>
                <a:lnTo>
                  <a:pt x="5911476" y="0"/>
                </a:lnTo>
                <a:lnTo>
                  <a:pt x="5785004" y="330200"/>
                </a:lnTo>
                <a:lnTo>
                  <a:pt x="5527134" y="330200"/>
                </a:lnTo>
                <a:close/>
                <a:moveTo>
                  <a:pt x="5296063" y="0"/>
                </a:moveTo>
                <a:lnTo>
                  <a:pt x="5553934" y="0"/>
                </a:lnTo>
                <a:lnTo>
                  <a:pt x="5427461" y="330200"/>
                </a:lnTo>
                <a:lnTo>
                  <a:pt x="5169591" y="330200"/>
                </a:lnTo>
                <a:close/>
                <a:moveTo>
                  <a:pt x="4958260" y="0"/>
                </a:moveTo>
                <a:lnTo>
                  <a:pt x="5216130" y="0"/>
                </a:lnTo>
                <a:lnTo>
                  <a:pt x="5089658" y="330200"/>
                </a:lnTo>
                <a:lnTo>
                  <a:pt x="4831787" y="330200"/>
                </a:lnTo>
                <a:close/>
                <a:moveTo>
                  <a:pt x="4600717" y="0"/>
                </a:moveTo>
                <a:lnTo>
                  <a:pt x="4858587" y="0"/>
                </a:lnTo>
                <a:lnTo>
                  <a:pt x="4732114" y="330200"/>
                </a:lnTo>
                <a:lnTo>
                  <a:pt x="4474245" y="330200"/>
                </a:lnTo>
                <a:close/>
                <a:moveTo>
                  <a:pt x="4243175" y="0"/>
                </a:moveTo>
                <a:lnTo>
                  <a:pt x="4501045" y="0"/>
                </a:lnTo>
                <a:lnTo>
                  <a:pt x="4374573" y="330200"/>
                </a:lnTo>
                <a:lnTo>
                  <a:pt x="4116702" y="330200"/>
                </a:lnTo>
                <a:close/>
                <a:moveTo>
                  <a:pt x="3885633" y="0"/>
                </a:moveTo>
                <a:lnTo>
                  <a:pt x="4143502" y="0"/>
                </a:lnTo>
                <a:lnTo>
                  <a:pt x="4017029" y="330200"/>
                </a:lnTo>
                <a:lnTo>
                  <a:pt x="3759159" y="330200"/>
                </a:lnTo>
                <a:close/>
                <a:moveTo>
                  <a:pt x="0" y="0"/>
                </a:moveTo>
                <a:lnTo>
                  <a:pt x="3759159" y="0"/>
                </a:lnTo>
                <a:lnTo>
                  <a:pt x="3629279" y="330200"/>
                </a:lnTo>
                <a:lnTo>
                  <a:pt x="0" y="3302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20" name="标题 1"/>
          <p:cNvSpPr txBox="1"/>
          <p:nvPr/>
        </p:nvSpPr>
        <p:spPr>
          <a:xfrm>
            <a:off x="416931" y="6667500"/>
            <a:ext cx="2928179" cy="69902"/>
          </a:xfrm>
          <a:custGeom>
            <a:avLst/>
            <a:gdLst>
              <a:gd name="connsiteX0" fmla="*/ 36000 w 2928179"/>
              <a:gd name="connsiteY0" fmla="*/ 0 h 69902"/>
              <a:gd name="connsiteX1" fmla="*/ 61456 w 2928179"/>
              <a:gd name="connsiteY1" fmla="*/ 10237 h 69902"/>
              <a:gd name="connsiteX2" fmla="*/ 65480 w 2928179"/>
              <a:gd name="connsiteY2" fmla="*/ 19669 h 69902"/>
              <a:gd name="connsiteX3" fmla="*/ 2862699 w 2928179"/>
              <a:gd name="connsiteY3" fmla="*/ 19669 h 69902"/>
              <a:gd name="connsiteX4" fmla="*/ 2866723 w 2928179"/>
              <a:gd name="connsiteY4" fmla="*/ 10237 h 69902"/>
              <a:gd name="connsiteX5" fmla="*/ 2892179 w 2928179"/>
              <a:gd name="connsiteY5" fmla="*/ 0 h 69902"/>
              <a:gd name="connsiteX6" fmla="*/ 2928179 w 2928179"/>
              <a:gd name="connsiteY6" fmla="*/ 34951 h 69902"/>
              <a:gd name="connsiteX7" fmla="*/ 2892179 w 2928179"/>
              <a:gd name="connsiteY7" fmla="*/ 69902 h 69902"/>
              <a:gd name="connsiteX8" fmla="*/ 2856179 w 2928179"/>
              <a:gd name="connsiteY8" fmla="*/ 34951 h 69902"/>
              <a:gd name="connsiteX9" fmla="*/ 2857809 w 2928179"/>
              <a:gd name="connsiteY9" fmla="*/ 31130 h 69902"/>
              <a:gd name="connsiteX10" fmla="*/ 70370 w 2928179"/>
              <a:gd name="connsiteY10" fmla="*/ 31130 h 69902"/>
              <a:gd name="connsiteX11" fmla="*/ 72000 w 2928179"/>
              <a:gd name="connsiteY11" fmla="*/ 34951 h 69902"/>
              <a:gd name="connsiteX12" fmla="*/ 36000 w 2928179"/>
              <a:gd name="connsiteY12" fmla="*/ 69902 h 69902"/>
              <a:gd name="connsiteX13" fmla="*/ 0 w 2928179"/>
              <a:gd name="connsiteY13" fmla="*/ 34951 h 69902"/>
              <a:gd name="connsiteX14" fmla="*/ 36000 w 2928179"/>
              <a:gd name="connsiteY14" fmla="*/ 0 h 69902"/>
            </a:gdLst>
            <a:ahLst/>
            <a:cxnLst/>
            <a:rect l="l" t="t" r="r" b="b"/>
            <a:pathLst>
              <a:path w="2928179" h="69902">
                <a:moveTo>
                  <a:pt x="36000" y="0"/>
                </a:moveTo>
                <a:cubicBezTo>
                  <a:pt x="45941" y="0"/>
                  <a:pt x="54941" y="3912"/>
                  <a:pt x="61456" y="10237"/>
                </a:cubicBezTo>
                <a:lnTo>
                  <a:pt x="65480" y="19669"/>
                </a:lnTo>
                <a:lnTo>
                  <a:pt x="2862699" y="19669"/>
                </a:lnTo>
                <a:lnTo>
                  <a:pt x="2866723" y="10237"/>
                </a:lnTo>
                <a:cubicBezTo>
                  <a:pt x="2873238" y="3912"/>
                  <a:pt x="2882238" y="0"/>
                  <a:pt x="2892179" y="0"/>
                </a:cubicBezTo>
                <a:cubicBezTo>
                  <a:pt x="2912061" y="0"/>
                  <a:pt x="2928179" y="15648"/>
                  <a:pt x="2928179" y="34951"/>
                </a:cubicBezTo>
                <a:cubicBezTo>
                  <a:pt x="2928179" y="54254"/>
                  <a:pt x="2912061" y="69902"/>
                  <a:pt x="2892179" y="69902"/>
                </a:cubicBezTo>
                <a:cubicBezTo>
                  <a:pt x="2872297" y="69902"/>
                  <a:pt x="2856179" y="54254"/>
                  <a:pt x="2856179" y="34951"/>
                </a:cubicBezTo>
                <a:lnTo>
                  <a:pt x="2857809" y="31130"/>
                </a:lnTo>
                <a:lnTo>
                  <a:pt x="70370" y="31130"/>
                </a:lnTo>
                <a:lnTo>
                  <a:pt x="72000" y="34951"/>
                </a:lnTo>
                <a:cubicBezTo>
                  <a:pt x="72000" y="54254"/>
                  <a:pt x="55882" y="69902"/>
                  <a:pt x="36000" y="69902"/>
                </a:cubicBezTo>
                <a:cubicBezTo>
                  <a:pt x="16118" y="69902"/>
                  <a:pt x="0" y="54254"/>
                  <a:pt x="0" y="34951"/>
                </a:cubicBezTo>
                <a:cubicBezTo>
                  <a:pt x="0" y="15648"/>
                  <a:pt x="16118" y="0"/>
                  <a:pt x="3600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21" name="标题 1"/>
          <p:cNvSpPr txBox="1"/>
          <p:nvPr/>
        </p:nvSpPr>
        <p:spPr>
          <a:xfrm>
            <a:off x="818444" y="3441956"/>
            <a:ext cx="80818" cy="129655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标题 1"/>
          <p:cNvSpPr txBox="1"/>
          <p:nvPr/>
        </p:nvSpPr>
        <p:spPr>
          <a:xfrm>
            <a:off x="660400" y="1581724"/>
            <a:ext cx="720001" cy="720000"/>
          </a:xfrm>
          <a:prstGeom prst="ellipse">
            <a:avLst/>
          </a:prstGeom>
          <a:gradFill>
            <a:gsLst>
              <a:gs pos="6000">
                <a:schemeClr val="accent1">
                  <a:lumMod val="60000"/>
                  <a:lumOff val="40000"/>
                </a:schemeClr>
              </a:gs>
              <a:gs pos="100000">
                <a:schemeClr val="accent1"/>
              </a:gs>
            </a:gsLst>
            <a:lin ang="2700000" scaled="0"/>
          </a:gradFill>
          <a:ln w="12700" cap="sq">
            <a:noFill/>
            <a:miter/>
          </a:ln>
          <a:effectLst>
            <a:outerShdw blurRad="190500" dist="101600" dir="2700000" algn="tl" rotWithShape="0">
              <a:schemeClr val="accent1">
                <a:alpha val="20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5" name="标题 1"/>
          <p:cNvSpPr txBox="1"/>
          <p:nvPr/>
        </p:nvSpPr>
        <p:spPr>
          <a:xfrm>
            <a:off x="1448898" y="2602234"/>
            <a:ext cx="9492151" cy="2041260"/>
          </a:xfrm>
          <a:prstGeom prst="rect">
            <a:avLst/>
          </a:prstGeom>
          <a:noFill/>
          <a:ln>
            <a:noFill/>
          </a:ln>
        </p:spPr>
        <p:txBody>
          <a:bodyPr vert="horz" wrap="square" lIns="0" tIns="0" rIns="0" bIns="0" rtlCol="0" anchor="t"/>
          <a:lstStyle/>
          <a:p>
            <a:pPr algn="l">
              <a:lnSpc>
                <a:spcPct val="150000"/>
              </a:lnSpc>
            </a:pPr>
            <a:r>
              <a:rPr kumimoji="1" lang="zh-CN" altLang="en-US" sz="2000" dirty="0">
                <a:cs typeface="微软雅黑" panose="020B0503020204020204" pitchFamily="34" charset="-122"/>
              </a:rPr>
              <a:t>信贷市场是最重要的金融市场之一，其市场主体可以划分为信贷资金的供给者（主要是商业银行）和信贷资金的需求者（主要是企业）两大类。</a:t>
            </a:r>
            <a:endParaRPr kumimoji="1" lang="en-US" altLang="zh-CN" sz="2000" dirty="0">
              <a:cs typeface="微软雅黑" panose="020B0503020204020204" pitchFamily="34" charset="-122"/>
            </a:endParaRPr>
          </a:p>
          <a:p>
            <a:pPr algn="l">
              <a:lnSpc>
                <a:spcPct val="150000"/>
              </a:lnSpc>
            </a:pPr>
            <a:endParaRPr kumimoji="1" lang="en-US" altLang="zh-CN" sz="2000" dirty="0">
              <a:cs typeface="微软雅黑" panose="020B0503020204020204" pitchFamily="34" charset="-122"/>
            </a:endParaRPr>
          </a:p>
          <a:p>
            <a:pPr algn="l">
              <a:lnSpc>
                <a:spcPct val="150000"/>
              </a:lnSpc>
            </a:pPr>
            <a:r>
              <a:rPr kumimoji="1" lang="zh-CN" altLang="en-US" sz="2000" dirty="0">
                <a:cs typeface="微软雅黑" panose="020B0503020204020204" pitchFamily="34" charset="-122"/>
              </a:rPr>
              <a:t>信贷市场在社会经济活动中起着集聚巨额资金、调剂资金余缺、优化资源配置和产业结构、提高经济效益的重要作用，可再生能源产业的发展离不开信贷市场的参与。</a:t>
            </a:r>
            <a:endParaRPr kumimoji="1" lang="zh-CN" altLang="en-US" sz="2000" dirty="0">
              <a:cs typeface="微软雅黑" panose="020B0503020204020204" pitchFamily="34" charset="-122"/>
            </a:endParaRPr>
          </a:p>
        </p:txBody>
      </p:sp>
      <p:sp>
        <p:nvSpPr>
          <p:cNvPr id="6" name="标题 1"/>
          <p:cNvSpPr txBox="1"/>
          <p:nvPr/>
        </p:nvSpPr>
        <p:spPr>
          <a:xfrm>
            <a:off x="1569548" y="1566507"/>
            <a:ext cx="4176000" cy="648000"/>
          </a:xfrm>
          <a:prstGeom prst="rect">
            <a:avLst/>
          </a:prstGeom>
          <a:noFill/>
          <a:ln>
            <a:noFill/>
          </a:ln>
        </p:spPr>
        <p:txBody>
          <a:bodyPr vert="horz" wrap="square" lIns="0" tIns="0" rIns="0" bIns="0" rtlCol="0" anchor="ctr"/>
          <a:lstStyle/>
          <a:p>
            <a:pPr algn="l">
              <a:lnSpc>
                <a:spcPct val="130000"/>
              </a:lnSpc>
            </a:pPr>
            <a:r>
              <a:rPr kumimoji="1" lang="en-US" altLang="zh-CN" sz="24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信贷市场</a:t>
            </a:r>
            <a:r>
              <a:rPr kumimoji="1" lang="zh-CN" altLang="en-US" sz="24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介绍</a:t>
            </a:r>
            <a:endParaRPr kumimoji="1" lang="zh-CN" altLang="en-US" sz="24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标题 1"/>
          <p:cNvSpPr txBox="1"/>
          <p:nvPr/>
        </p:nvSpPr>
        <p:spPr>
          <a:xfrm>
            <a:off x="858400" y="1807727"/>
            <a:ext cx="324000" cy="267994"/>
          </a:xfrm>
          <a:custGeom>
            <a:avLst/>
            <a:gdLst>
              <a:gd name="connsiteX0" fmla="*/ 114387 w 870468"/>
              <a:gd name="connsiteY0" fmla="*/ 394297 h 720000"/>
              <a:gd name="connsiteX1" fmla="*/ 125598 w 870468"/>
              <a:gd name="connsiteY1" fmla="*/ 421319 h 720000"/>
              <a:gd name="connsiteX2" fmla="*/ 153878 w 870468"/>
              <a:gd name="connsiteY2" fmla="*/ 433051 h 720000"/>
              <a:gd name="connsiteX3" fmla="*/ 449972 w 870468"/>
              <a:gd name="connsiteY3" fmla="*/ 433051 h 720000"/>
              <a:gd name="connsiteX4" fmla="*/ 478295 w 870468"/>
              <a:gd name="connsiteY4" fmla="*/ 421319 h 720000"/>
              <a:gd name="connsiteX5" fmla="*/ 489465 w 870468"/>
              <a:gd name="connsiteY5" fmla="*/ 394297 h 720000"/>
              <a:gd name="connsiteX6" fmla="*/ 116266 w 870468"/>
              <a:gd name="connsiteY6" fmla="*/ 68594 h 720000"/>
              <a:gd name="connsiteX7" fmla="*/ 68708 w 870468"/>
              <a:gd name="connsiteY7" fmla="*/ 116152 h 720000"/>
              <a:gd name="connsiteX8" fmla="*/ 68708 w 870468"/>
              <a:gd name="connsiteY8" fmla="*/ 241561 h 720000"/>
              <a:gd name="connsiteX9" fmla="*/ 801875 w 870468"/>
              <a:gd name="connsiteY9" fmla="*/ 241561 h 720000"/>
              <a:gd name="connsiteX10" fmla="*/ 801875 w 870468"/>
              <a:gd name="connsiteY10" fmla="*/ 116152 h 720000"/>
              <a:gd name="connsiteX11" fmla="*/ 754317 w 870468"/>
              <a:gd name="connsiteY11" fmla="*/ 68594 h 720000"/>
              <a:gd name="connsiteX12" fmla="*/ 598821 w 870468"/>
              <a:gd name="connsiteY12" fmla="*/ 68594 h 720000"/>
              <a:gd name="connsiteX13" fmla="*/ 116266 w 870468"/>
              <a:gd name="connsiteY13" fmla="*/ 0 h 720000"/>
              <a:gd name="connsiteX14" fmla="*/ 598821 w 870468"/>
              <a:gd name="connsiteY14" fmla="*/ 0 h 720000"/>
              <a:gd name="connsiteX15" fmla="*/ 754317 w 870468"/>
              <a:gd name="connsiteY15" fmla="*/ 0 h 720000"/>
              <a:gd name="connsiteX16" fmla="*/ 870468 w 870468"/>
              <a:gd name="connsiteY16" fmla="*/ 116152 h 720000"/>
              <a:gd name="connsiteX17" fmla="*/ 870468 w 870468"/>
              <a:gd name="connsiteY17" fmla="*/ 360001 h 720000"/>
              <a:gd name="connsiteX18" fmla="*/ 870468 w 870468"/>
              <a:gd name="connsiteY18" fmla="*/ 603736 h 720000"/>
              <a:gd name="connsiteX19" fmla="*/ 754317 w 870468"/>
              <a:gd name="connsiteY19" fmla="*/ 720000 h 720000"/>
              <a:gd name="connsiteX20" fmla="*/ 598821 w 870468"/>
              <a:gd name="connsiteY20" fmla="*/ 720000 h 720000"/>
              <a:gd name="connsiteX21" fmla="*/ 116266 w 870468"/>
              <a:gd name="connsiteY21" fmla="*/ 720000 h 720000"/>
              <a:gd name="connsiteX22" fmla="*/ 115 w 870468"/>
              <a:gd name="connsiteY22" fmla="*/ 603850 h 720000"/>
              <a:gd name="connsiteX23" fmla="*/ 115 w 870468"/>
              <a:gd name="connsiteY23" fmla="*/ 360279 h 720000"/>
              <a:gd name="connsiteX24" fmla="*/ 0 w 870468"/>
              <a:gd name="connsiteY24" fmla="*/ 360001 h 720000"/>
              <a:gd name="connsiteX25" fmla="*/ 115 w 870468"/>
              <a:gd name="connsiteY25" fmla="*/ 359723 h 720000"/>
              <a:gd name="connsiteX26" fmla="*/ 115 w 870468"/>
              <a:gd name="connsiteY26" fmla="*/ 116152 h 720000"/>
              <a:gd name="connsiteX27" fmla="*/ 116266 w 870468"/>
              <a:gd name="connsiteY27" fmla="*/ 0 h 720000"/>
            </a:gdLst>
            <a:ahLst/>
            <a:cxnLst/>
            <a:rect l="l" t="t" r="r" b="b"/>
            <a:pathLst>
              <a:path w="870468" h="720000">
                <a:moveTo>
                  <a:pt x="114387" y="394297"/>
                </a:moveTo>
                <a:lnTo>
                  <a:pt x="125598" y="421319"/>
                </a:lnTo>
                <a:cubicBezTo>
                  <a:pt x="132843" y="428564"/>
                  <a:pt x="142846" y="433051"/>
                  <a:pt x="153878" y="433051"/>
                </a:cubicBezTo>
                <a:lnTo>
                  <a:pt x="449972" y="433051"/>
                </a:lnTo>
                <a:cubicBezTo>
                  <a:pt x="461061" y="433051"/>
                  <a:pt x="471064" y="428564"/>
                  <a:pt x="478295" y="421319"/>
                </a:cubicBezTo>
                <a:lnTo>
                  <a:pt x="489465" y="394297"/>
                </a:lnTo>
                <a:close/>
                <a:moveTo>
                  <a:pt x="116266" y="68594"/>
                </a:moveTo>
                <a:cubicBezTo>
                  <a:pt x="89972" y="68594"/>
                  <a:pt x="68708" y="89972"/>
                  <a:pt x="68708" y="116152"/>
                </a:cubicBezTo>
                <a:lnTo>
                  <a:pt x="68708" y="241561"/>
                </a:lnTo>
                <a:lnTo>
                  <a:pt x="801875" y="241561"/>
                </a:lnTo>
                <a:lnTo>
                  <a:pt x="801875" y="116152"/>
                </a:lnTo>
                <a:cubicBezTo>
                  <a:pt x="801875" y="89858"/>
                  <a:pt x="780497" y="68594"/>
                  <a:pt x="754317" y="68594"/>
                </a:cubicBezTo>
                <a:lnTo>
                  <a:pt x="598821" y="68594"/>
                </a:lnTo>
                <a:close/>
                <a:moveTo>
                  <a:pt x="116266" y="0"/>
                </a:moveTo>
                <a:lnTo>
                  <a:pt x="598821" y="0"/>
                </a:lnTo>
                <a:lnTo>
                  <a:pt x="754317" y="0"/>
                </a:lnTo>
                <a:cubicBezTo>
                  <a:pt x="818338" y="0"/>
                  <a:pt x="870468" y="52131"/>
                  <a:pt x="870468" y="116152"/>
                </a:cubicBezTo>
                <a:lnTo>
                  <a:pt x="870468" y="360001"/>
                </a:lnTo>
                <a:lnTo>
                  <a:pt x="870468" y="603736"/>
                </a:lnTo>
                <a:cubicBezTo>
                  <a:pt x="870468" y="667870"/>
                  <a:pt x="818338" y="720000"/>
                  <a:pt x="754317" y="720000"/>
                </a:cubicBezTo>
                <a:lnTo>
                  <a:pt x="598821" y="720000"/>
                </a:lnTo>
                <a:lnTo>
                  <a:pt x="116266" y="720000"/>
                </a:lnTo>
                <a:cubicBezTo>
                  <a:pt x="52246" y="720000"/>
                  <a:pt x="115" y="667870"/>
                  <a:pt x="115" y="603850"/>
                </a:cubicBezTo>
                <a:lnTo>
                  <a:pt x="115" y="360279"/>
                </a:lnTo>
                <a:lnTo>
                  <a:pt x="0" y="360001"/>
                </a:lnTo>
                <a:lnTo>
                  <a:pt x="115" y="359723"/>
                </a:lnTo>
                <a:lnTo>
                  <a:pt x="115" y="116152"/>
                </a:lnTo>
                <a:cubicBezTo>
                  <a:pt x="115" y="52131"/>
                  <a:pt x="52246" y="0"/>
                  <a:pt x="116266"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cs typeface="微软雅黑" panose="020B0503020204020204" pitchFamily="34" charset="-122"/>
            </a:endParaRPr>
          </a:p>
        </p:txBody>
      </p:sp>
      <p:sp>
        <p:nvSpPr>
          <p:cNvPr id="11"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2"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信贷市场</a:t>
            </a:r>
            <a:endPar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p:nvPr/>
        </p:nvSpPr>
        <p:spPr>
          <a:xfrm>
            <a:off x="858400" y="1502927"/>
            <a:ext cx="324000" cy="267994"/>
          </a:xfrm>
          <a:custGeom>
            <a:avLst/>
            <a:gdLst>
              <a:gd name="connsiteX0" fmla="*/ 114387 w 870468"/>
              <a:gd name="connsiteY0" fmla="*/ 394297 h 720000"/>
              <a:gd name="connsiteX1" fmla="*/ 125598 w 870468"/>
              <a:gd name="connsiteY1" fmla="*/ 421319 h 720000"/>
              <a:gd name="connsiteX2" fmla="*/ 153878 w 870468"/>
              <a:gd name="connsiteY2" fmla="*/ 433051 h 720000"/>
              <a:gd name="connsiteX3" fmla="*/ 449972 w 870468"/>
              <a:gd name="connsiteY3" fmla="*/ 433051 h 720000"/>
              <a:gd name="connsiteX4" fmla="*/ 478295 w 870468"/>
              <a:gd name="connsiteY4" fmla="*/ 421319 h 720000"/>
              <a:gd name="connsiteX5" fmla="*/ 489465 w 870468"/>
              <a:gd name="connsiteY5" fmla="*/ 394297 h 720000"/>
              <a:gd name="connsiteX6" fmla="*/ 116266 w 870468"/>
              <a:gd name="connsiteY6" fmla="*/ 68594 h 720000"/>
              <a:gd name="connsiteX7" fmla="*/ 68708 w 870468"/>
              <a:gd name="connsiteY7" fmla="*/ 116152 h 720000"/>
              <a:gd name="connsiteX8" fmla="*/ 68708 w 870468"/>
              <a:gd name="connsiteY8" fmla="*/ 241561 h 720000"/>
              <a:gd name="connsiteX9" fmla="*/ 801875 w 870468"/>
              <a:gd name="connsiteY9" fmla="*/ 241561 h 720000"/>
              <a:gd name="connsiteX10" fmla="*/ 801875 w 870468"/>
              <a:gd name="connsiteY10" fmla="*/ 116152 h 720000"/>
              <a:gd name="connsiteX11" fmla="*/ 754317 w 870468"/>
              <a:gd name="connsiteY11" fmla="*/ 68594 h 720000"/>
              <a:gd name="connsiteX12" fmla="*/ 598821 w 870468"/>
              <a:gd name="connsiteY12" fmla="*/ 68594 h 720000"/>
              <a:gd name="connsiteX13" fmla="*/ 116266 w 870468"/>
              <a:gd name="connsiteY13" fmla="*/ 0 h 720000"/>
              <a:gd name="connsiteX14" fmla="*/ 598821 w 870468"/>
              <a:gd name="connsiteY14" fmla="*/ 0 h 720000"/>
              <a:gd name="connsiteX15" fmla="*/ 754317 w 870468"/>
              <a:gd name="connsiteY15" fmla="*/ 0 h 720000"/>
              <a:gd name="connsiteX16" fmla="*/ 870468 w 870468"/>
              <a:gd name="connsiteY16" fmla="*/ 116152 h 720000"/>
              <a:gd name="connsiteX17" fmla="*/ 870468 w 870468"/>
              <a:gd name="connsiteY17" fmla="*/ 360001 h 720000"/>
              <a:gd name="connsiteX18" fmla="*/ 870468 w 870468"/>
              <a:gd name="connsiteY18" fmla="*/ 603736 h 720000"/>
              <a:gd name="connsiteX19" fmla="*/ 754317 w 870468"/>
              <a:gd name="connsiteY19" fmla="*/ 720000 h 720000"/>
              <a:gd name="connsiteX20" fmla="*/ 598821 w 870468"/>
              <a:gd name="connsiteY20" fmla="*/ 720000 h 720000"/>
              <a:gd name="connsiteX21" fmla="*/ 116266 w 870468"/>
              <a:gd name="connsiteY21" fmla="*/ 720000 h 720000"/>
              <a:gd name="connsiteX22" fmla="*/ 115 w 870468"/>
              <a:gd name="connsiteY22" fmla="*/ 603850 h 720000"/>
              <a:gd name="connsiteX23" fmla="*/ 115 w 870468"/>
              <a:gd name="connsiteY23" fmla="*/ 360279 h 720000"/>
              <a:gd name="connsiteX24" fmla="*/ 0 w 870468"/>
              <a:gd name="connsiteY24" fmla="*/ 360001 h 720000"/>
              <a:gd name="connsiteX25" fmla="*/ 115 w 870468"/>
              <a:gd name="connsiteY25" fmla="*/ 359723 h 720000"/>
              <a:gd name="connsiteX26" fmla="*/ 115 w 870468"/>
              <a:gd name="connsiteY26" fmla="*/ 116152 h 720000"/>
              <a:gd name="connsiteX27" fmla="*/ 116266 w 870468"/>
              <a:gd name="connsiteY27" fmla="*/ 0 h 720000"/>
            </a:gdLst>
            <a:ahLst/>
            <a:cxnLst/>
            <a:rect l="l" t="t" r="r" b="b"/>
            <a:pathLst>
              <a:path w="870468" h="720000">
                <a:moveTo>
                  <a:pt x="114387" y="394297"/>
                </a:moveTo>
                <a:lnTo>
                  <a:pt x="125598" y="421319"/>
                </a:lnTo>
                <a:cubicBezTo>
                  <a:pt x="132843" y="428564"/>
                  <a:pt x="142846" y="433051"/>
                  <a:pt x="153878" y="433051"/>
                </a:cubicBezTo>
                <a:lnTo>
                  <a:pt x="449972" y="433051"/>
                </a:lnTo>
                <a:cubicBezTo>
                  <a:pt x="461061" y="433051"/>
                  <a:pt x="471064" y="428564"/>
                  <a:pt x="478295" y="421319"/>
                </a:cubicBezTo>
                <a:lnTo>
                  <a:pt x="489465" y="394297"/>
                </a:lnTo>
                <a:close/>
                <a:moveTo>
                  <a:pt x="116266" y="68594"/>
                </a:moveTo>
                <a:cubicBezTo>
                  <a:pt x="89972" y="68594"/>
                  <a:pt x="68708" y="89972"/>
                  <a:pt x="68708" y="116152"/>
                </a:cubicBezTo>
                <a:lnTo>
                  <a:pt x="68708" y="241561"/>
                </a:lnTo>
                <a:lnTo>
                  <a:pt x="801875" y="241561"/>
                </a:lnTo>
                <a:lnTo>
                  <a:pt x="801875" y="116152"/>
                </a:lnTo>
                <a:cubicBezTo>
                  <a:pt x="801875" y="89858"/>
                  <a:pt x="780497" y="68594"/>
                  <a:pt x="754317" y="68594"/>
                </a:cubicBezTo>
                <a:lnTo>
                  <a:pt x="598821" y="68594"/>
                </a:lnTo>
                <a:close/>
                <a:moveTo>
                  <a:pt x="116266" y="0"/>
                </a:moveTo>
                <a:lnTo>
                  <a:pt x="598821" y="0"/>
                </a:lnTo>
                <a:lnTo>
                  <a:pt x="754317" y="0"/>
                </a:lnTo>
                <a:cubicBezTo>
                  <a:pt x="818338" y="0"/>
                  <a:pt x="870468" y="52131"/>
                  <a:pt x="870468" y="116152"/>
                </a:cubicBezTo>
                <a:lnTo>
                  <a:pt x="870468" y="360001"/>
                </a:lnTo>
                <a:lnTo>
                  <a:pt x="870468" y="603736"/>
                </a:lnTo>
                <a:cubicBezTo>
                  <a:pt x="870468" y="667870"/>
                  <a:pt x="818338" y="720000"/>
                  <a:pt x="754317" y="720000"/>
                </a:cubicBezTo>
                <a:lnTo>
                  <a:pt x="598821" y="720000"/>
                </a:lnTo>
                <a:lnTo>
                  <a:pt x="116266" y="720000"/>
                </a:lnTo>
                <a:cubicBezTo>
                  <a:pt x="52246" y="720000"/>
                  <a:pt x="115" y="667870"/>
                  <a:pt x="115" y="603850"/>
                </a:cubicBezTo>
                <a:lnTo>
                  <a:pt x="115" y="360279"/>
                </a:lnTo>
                <a:lnTo>
                  <a:pt x="0" y="360001"/>
                </a:lnTo>
                <a:lnTo>
                  <a:pt x="115" y="359723"/>
                </a:lnTo>
                <a:lnTo>
                  <a:pt x="115" y="116152"/>
                </a:lnTo>
                <a:cubicBezTo>
                  <a:pt x="115" y="52131"/>
                  <a:pt x="52246" y="0"/>
                  <a:pt x="116266"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cs typeface="微软雅黑" panose="020B0503020204020204" pitchFamily="34" charset="-122"/>
            </a:endParaRPr>
          </a:p>
        </p:txBody>
      </p:sp>
      <p:sp>
        <p:nvSpPr>
          <p:cNvPr id="11"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2"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信贷市场</a:t>
            </a:r>
            <a:endPar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标题 1"/>
          <p:cNvSpPr txBox="1"/>
          <p:nvPr/>
        </p:nvSpPr>
        <p:spPr>
          <a:xfrm>
            <a:off x="512956" y="1006443"/>
            <a:ext cx="720001" cy="720000"/>
          </a:xfrm>
          <a:prstGeom prst="ellipse">
            <a:avLst/>
          </a:prstGeom>
          <a:gradFill>
            <a:gsLst>
              <a:gs pos="6000">
                <a:schemeClr val="accent1">
                  <a:lumMod val="60000"/>
                  <a:lumOff val="40000"/>
                </a:schemeClr>
              </a:gs>
              <a:gs pos="100000">
                <a:schemeClr val="accent1"/>
              </a:gs>
            </a:gsLst>
            <a:lin ang="2700000" scaled="0"/>
          </a:gradFill>
          <a:ln w="12700" cap="sq">
            <a:noFill/>
            <a:miter/>
          </a:ln>
          <a:effectLst>
            <a:outerShdw blurRad="190500" dist="101600" dir="2700000" algn="tl" rotWithShape="0">
              <a:schemeClr val="accent1">
                <a:alpha val="20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5" name="标题 1"/>
          <p:cNvSpPr txBox="1"/>
          <p:nvPr/>
        </p:nvSpPr>
        <p:spPr>
          <a:xfrm>
            <a:off x="1422105" y="986867"/>
            <a:ext cx="4176000" cy="648000"/>
          </a:xfrm>
          <a:prstGeom prst="rect">
            <a:avLst/>
          </a:prstGeom>
          <a:noFill/>
          <a:ln>
            <a:noFill/>
          </a:ln>
        </p:spPr>
        <p:txBody>
          <a:bodyPr vert="horz" wrap="square" lIns="0" tIns="0" rIns="0" bIns="0" rtlCol="0" anchor="ctr"/>
          <a:lstStyle/>
          <a:p>
            <a:pPr algn="l">
              <a:lnSpc>
                <a:spcPct val="130000"/>
              </a:lnSpc>
            </a:pPr>
            <a:r>
              <a:rPr kumimoji="1" lang="en-US" altLang="zh-CN" sz="24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信贷市场</a:t>
            </a:r>
            <a:r>
              <a:rPr kumimoji="1" lang="zh-CN" altLang="en-US" sz="24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产品</a:t>
            </a:r>
            <a:endParaRPr kumimoji="1" lang="zh-CN" altLang="en-US" sz="24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标题 1"/>
          <p:cNvSpPr txBox="1"/>
          <p:nvPr/>
        </p:nvSpPr>
        <p:spPr>
          <a:xfrm>
            <a:off x="710956" y="1232446"/>
            <a:ext cx="324000" cy="267994"/>
          </a:xfrm>
          <a:custGeom>
            <a:avLst/>
            <a:gdLst>
              <a:gd name="connsiteX0" fmla="*/ 114387 w 870468"/>
              <a:gd name="connsiteY0" fmla="*/ 394297 h 720000"/>
              <a:gd name="connsiteX1" fmla="*/ 125598 w 870468"/>
              <a:gd name="connsiteY1" fmla="*/ 421319 h 720000"/>
              <a:gd name="connsiteX2" fmla="*/ 153878 w 870468"/>
              <a:gd name="connsiteY2" fmla="*/ 433051 h 720000"/>
              <a:gd name="connsiteX3" fmla="*/ 449972 w 870468"/>
              <a:gd name="connsiteY3" fmla="*/ 433051 h 720000"/>
              <a:gd name="connsiteX4" fmla="*/ 478295 w 870468"/>
              <a:gd name="connsiteY4" fmla="*/ 421319 h 720000"/>
              <a:gd name="connsiteX5" fmla="*/ 489465 w 870468"/>
              <a:gd name="connsiteY5" fmla="*/ 394297 h 720000"/>
              <a:gd name="connsiteX6" fmla="*/ 116266 w 870468"/>
              <a:gd name="connsiteY6" fmla="*/ 68594 h 720000"/>
              <a:gd name="connsiteX7" fmla="*/ 68708 w 870468"/>
              <a:gd name="connsiteY7" fmla="*/ 116152 h 720000"/>
              <a:gd name="connsiteX8" fmla="*/ 68708 w 870468"/>
              <a:gd name="connsiteY8" fmla="*/ 241561 h 720000"/>
              <a:gd name="connsiteX9" fmla="*/ 801875 w 870468"/>
              <a:gd name="connsiteY9" fmla="*/ 241561 h 720000"/>
              <a:gd name="connsiteX10" fmla="*/ 801875 w 870468"/>
              <a:gd name="connsiteY10" fmla="*/ 116152 h 720000"/>
              <a:gd name="connsiteX11" fmla="*/ 754317 w 870468"/>
              <a:gd name="connsiteY11" fmla="*/ 68594 h 720000"/>
              <a:gd name="connsiteX12" fmla="*/ 598821 w 870468"/>
              <a:gd name="connsiteY12" fmla="*/ 68594 h 720000"/>
              <a:gd name="connsiteX13" fmla="*/ 116266 w 870468"/>
              <a:gd name="connsiteY13" fmla="*/ 0 h 720000"/>
              <a:gd name="connsiteX14" fmla="*/ 598821 w 870468"/>
              <a:gd name="connsiteY14" fmla="*/ 0 h 720000"/>
              <a:gd name="connsiteX15" fmla="*/ 754317 w 870468"/>
              <a:gd name="connsiteY15" fmla="*/ 0 h 720000"/>
              <a:gd name="connsiteX16" fmla="*/ 870468 w 870468"/>
              <a:gd name="connsiteY16" fmla="*/ 116152 h 720000"/>
              <a:gd name="connsiteX17" fmla="*/ 870468 w 870468"/>
              <a:gd name="connsiteY17" fmla="*/ 360001 h 720000"/>
              <a:gd name="connsiteX18" fmla="*/ 870468 w 870468"/>
              <a:gd name="connsiteY18" fmla="*/ 603736 h 720000"/>
              <a:gd name="connsiteX19" fmla="*/ 754317 w 870468"/>
              <a:gd name="connsiteY19" fmla="*/ 720000 h 720000"/>
              <a:gd name="connsiteX20" fmla="*/ 598821 w 870468"/>
              <a:gd name="connsiteY20" fmla="*/ 720000 h 720000"/>
              <a:gd name="connsiteX21" fmla="*/ 116266 w 870468"/>
              <a:gd name="connsiteY21" fmla="*/ 720000 h 720000"/>
              <a:gd name="connsiteX22" fmla="*/ 115 w 870468"/>
              <a:gd name="connsiteY22" fmla="*/ 603850 h 720000"/>
              <a:gd name="connsiteX23" fmla="*/ 115 w 870468"/>
              <a:gd name="connsiteY23" fmla="*/ 360279 h 720000"/>
              <a:gd name="connsiteX24" fmla="*/ 0 w 870468"/>
              <a:gd name="connsiteY24" fmla="*/ 360001 h 720000"/>
              <a:gd name="connsiteX25" fmla="*/ 115 w 870468"/>
              <a:gd name="connsiteY25" fmla="*/ 359723 h 720000"/>
              <a:gd name="connsiteX26" fmla="*/ 115 w 870468"/>
              <a:gd name="connsiteY26" fmla="*/ 116152 h 720000"/>
              <a:gd name="connsiteX27" fmla="*/ 116266 w 870468"/>
              <a:gd name="connsiteY27" fmla="*/ 0 h 720000"/>
            </a:gdLst>
            <a:ahLst/>
            <a:cxnLst/>
            <a:rect l="l" t="t" r="r" b="b"/>
            <a:pathLst>
              <a:path w="870468" h="720000">
                <a:moveTo>
                  <a:pt x="114387" y="394297"/>
                </a:moveTo>
                <a:lnTo>
                  <a:pt x="125598" y="421319"/>
                </a:lnTo>
                <a:cubicBezTo>
                  <a:pt x="132843" y="428564"/>
                  <a:pt x="142846" y="433051"/>
                  <a:pt x="153878" y="433051"/>
                </a:cubicBezTo>
                <a:lnTo>
                  <a:pt x="449972" y="433051"/>
                </a:lnTo>
                <a:cubicBezTo>
                  <a:pt x="461061" y="433051"/>
                  <a:pt x="471064" y="428564"/>
                  <a:pt x="478295" y="421319"/>
                </a:cubicBezTo>
                <a:lnTo>
                  <a:pt x="489465" y="394297"/>
                </a:lnTo>
                <a:close/>
                <a:moveTo>
                  <a:pt x="116266" y="68594"/>
                </a:moveTo>
                <a:cubicBezTo>
                  <a:pt x="89972" y="68594"/>
                  <a:pt x="68708" y="89972"/>
                  <a:pt x="68708" y="116152"/>
                </a:cubicBezTo>
                <a:lnTo>
                  <a:pt x="68708" y="241561"/>
                </a:lnTo>
                <a:lnTo>
                  <a:pt x="801875" y="241561"/>
                </a:lnTo>
                <a:lnTo>
                  <a:pt x="801875" y="116152"/>
                </a:lnTo>
                <a:cubicBezTo>
                  <a:pt x="801875" y="89858"/>
                  <a:pt x="780497" y="68594"/>
                  <a:pt x="754317" y="68594"/>
                </a:cubicBezTo>
                <a:lnTo>
                  <a:pt x="598821" y="68594"/>
                </a:lnTo>
                <a:close/>
                <a:moveTo>
                  <a:pt x="116266" y="0"/>
                </a:moveTo>
                <a:lnTo>
                  <a:pt x="598821" y="0"/>
                </a:lnTo>
                <a:lnTo>
                  <a:pt x="754317" y="0"/>
                </a:lnTo>
                <a:cubicBezTo>
                  <a:pt x="818338" y="0"/>
                  <a:pt x="870468" y="52131"/>
                  <a:pt x="870468" y="116152"/>
                </a:cubicBezTo>
                <a:lnTo>
                  <a:pt x="870468" y="360001"/>
                </a:lnTo>
                <a:lnTo>
                  <a:pt x="870468" y="603736"/>
                </a:lnTo>
                <a:cubicBezTo>
                  <a:pt x="870468" y="667870"/>
                  <a:pt x="818338" y="720000"/>
                  <a:pt x="754317" y="720000"/>
                </a:cubicBezTo>
                <a:lnTo>
                  <a:pt x="598821" y="720000"/>
                </a:lnTo>
                <a:lnTo>
                  <a:pt x="116266" y="720000"/>
                </a:lnTo>
                <a:cubicBezTo>
                  <a:pt x="52246" y="720000"/>
                  <a:pt x="115" y="667870"/>
                  <a:pt x="115" y="603850"/>
                </a:cubicBezTo>
                <a:lnTo>
                  <a:pt x="115" y="360279"/>
                </a:lnTo>
                <a:lnTo>
                  <a:pt x="0" y="360001"/>
                </a:lnTo>
                <a:lnTo>
                  <a:pt x="115" y="359723"/>
                </a:lnTo>
                <a:lnTo>
                  <a:pt x="115" y="116152"/>
                </a:lnTo>
                <a:cubicBezTo>
                  <a:pt x="115" y="52131"/>
                  <a:pt x="52246" y="0"/>
                  <a:pt x="116266"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cs typeface="微软雅黑" panose="020B0503020204020204" pitchFamily="34" charset="-122"/>
            </a:endParaRPr>
          </a:p>
        </p:txBody>
      </p:sp>
      <p:sp>
        <p:nvSpPr>
          <p:cNvPr id="17" name="标题 1"/>
          <p:cNvSpPr txBox="1"/>
          <p:nvPr/>
        </p:nvSpPr>
        <p:spPr>
          <a:xfrm>
            <a:off x="375285" y="1726443"/>
            <a:ext cx="11441430" cy="4613275"/>
          </a:xfrm>
          <a:prstGeom prst="rect">
            <a:avLst/>
          </a:prstGeom>
          <a:noFill/>
          <a:ln>
            <a:noFill/>
          </a:ln>
        </p:spPr>
        <p:txBody>
          <a:bodyPr vert="horz" wrap="square" lIns="0" tIns="0" rIns="0" bIns="0" rtlCol="0" anchor="t"/>
          <a:lstStyle/>
          <a:p>
            <a:pPr marL="0" marR="0" indent="306070" algn="just">
              <a:lnSpc>
                <a:spcPct val="150000"/>
              </a:lnSpc>
              <a:buNone/>
            </a:pPr>
            <a:r>
              <a:rPr lang="en-US" altLang="zh-CN" sz="2000" b="1" kern="100" dirty="0">
                <a:effectLst/>
                <a:latin typeface="+mn-ea"/>
                <a:cs typeface="Times New Roman" panose="02020603050405020304" pitchFamily="18" charset="0"/>
              </a:rPr>
              <a:t>1.</a:t>
            </a:r>
            <a:r>
              <a:rPr lang="zh-CN" altLang="en-US" sz="2000" b="1" kern="100" dirty="0">
                <a:effectLst/>
                <a:latin typeface="+mn-ea"/>
                <a:cs typeface="Times New Roman" panose="02020603050405020304" pitchFamily="18" charset="0"/>
              </a:rPr>
              <a:t>国际</a:t>
            </a:r>
            <a:r>
              <a:rPr lang="zh-CN" altLang="en-US" sz="2000" b="1" kern="100" dirty="0">
                <a:latin typeface="+mn-ea"/>
                <a:cs typeface="Times New Roman" panose="02020603050405020304" pitchFamily="18" charset="0"/>
              </a:rPr>
              <a:t>：</a:t>
            </a:r>
            <a:endParaRPr lang="en-US" altLang="zh-CN" sz="2000" b="1" kern="100" dirty="0">
              <a:latin typeface="+mn-ea"/>
              <a:cs typeface="Times New Roman" panose="02020603050405020304" pitchFamily="18" charset="0"/>
            </a:endParaRPr>
          </a:p>
          <a:p>
            <a:pPr marL="0" marR="0" indent="306070" algn="just">
              <a:lnSpc>
                <a:spcPct val="150000"/>
              </a:lnSpc>
              <a:buNone/>
            </a:pPr>
            <a:endParaRPr lang="en-US" altLang="zh-CN" sz="2000" b="1" kern="100" dirty="0">
              <a:latin typeface="+mn-ea"/>
              <a:cs typeface="Times New Roman" panose="02020603050405020304" pitchFamily="18" charset="0"/>
            </a:endParaRPr>
          </a:p>
          <a:p>
            <a:pPr marL="0" marR="0" indent="306070" algn="just">
              <a:lnSpc>
                <a:spcPct val="150000"/>
              </a:lnSpc>
              <a:buNone/>
            </a:pPr>
            <a:r>
              <a:rPr lang="zh-CN" altLang="en-US" sz="2000" kern="100" dirty="0">
                <a:effectLst/>
                <a:latin typeface="+mn-ea"/>
                <a:cs typeface="Times New Roman" panose="02020603050405020304" pitchFamily="18" charset="0"/>
              </a:rPr>
              <a:t>第一，</a:t>
            </a:r>
            <a:r>
              <a:rPr lang="zh-CN" altLang="en-US" sz="2000" b="1" kern="100" dirty="0">
                <a:effectLst/>
                <a:latin typeface="+mn-ea"/>
                <a:cs typeface="Times New Roman" panose="02020603050405020304" pitchFamily="18" charset="0"/>
              </a:rPr>
              <a:t>绿色信用卡</a:t>
            </a:r>
            <a:r>
              <a:rPr lang="zh-CN" altLang="en-US" sz="2000" kern="100" dirty="0">
                <a:effectLst/>
                <a:latin typeface="+mn-ea"/>
                <a:cs typeface="Times New Roman" panose="02020603050405020304" pitchFamily="18" charset="0"/>
              </a:rPr>
              <a:t>，向该卡用户购买绿色产品和服务提供折扣及较低的借款利率，卡利润的</a:t>
            </a:r>
            <a:r>
              <a:rPr lang="en-US" altLang="zh-CN" sz="2000" kern="100" dirty="0">
                <a:effectLst/>
                <a:latin typeface="+mn-ea"/>
                <a:cs typeface="Times New Roman" panose="02020603050405020304" pitchFamily="18" charset="0"/>
              </a:rPr>
              <a:t>50%</a:t>
            </a:r>
            <a:r>
              <a:rPr lang="zh-CN" altLang="en-US" sz="2000" kern="100" dirty="0">
                <a:effectLst/>
                <a:latin typeface="+mn-ea"/>
                <a:cs typeface="Times New Roman" panose="02020603050405020304" pitchFamily="18" charset="0"/>
              </a:rPr>
              <a:t>用于世界范围内的碳减排项目；</a:t>
            </a:r>
            <a:endParaRPr lang="en-US" altLang="zh-CN" sz="2000" kern="100" dirty="0">
              <a:effectLst/>
              <a:latin typeface="+mn-ea"/>
              <a:cs typeface="Times New Roman" panose="02020603050405020304" pitchFamily="18" charset="0"/>
            </a:endParaRPr>
          </a:p>
          <a:p>
            <a:pPr marL="0" marR="0" indent="306070" algn="just">
              <a:lnSpc>
                <a:spcPct val="150000"/>
              </a:lnSpc>
              <a:buNone/>
            </a:pPr>
            <a:r>
              <a:rPr lang="zh-CN" altLang="en-US" sz="2000" kern="100" dirty="0">
                <a:effectLst/>
                <a:latin typeface="+mn-ea"/>
                <a:cs typeface="Times New Roman" panose="02020603050405020304" pitchFamily="18" charset="0"/>
              </a:rPr>
              <a:t>第二</a:t>
            </a:r>
            <a:r>
              <a:rPr lang="zh-CN" altLang="en-US" sz="2000" b="1" kern="100" dirty="0">
                <a:effectLst/>
                <a:latin typeface="+mn-ea"/>
                <a:cs typeface="Times New Roman" panose="02020603050405020304" pitchFamily="18" charset="0"/>
              </a:rPr>
              <a:t>，汽车贷款</a:t>
            </a:r>
            <a:r>
              <a:rPr lang="zh-CN" altLang="en-US" sz="2000" kern="100" dirty="0">
                <a:effectLst/>
                <a:latin typeface="+mn-ea"/>
                <a:cs typeface="Times New Roman" panose="02020603050405020304" pitchFamily="18" charset="0"/>
              </a:rPr>
              <a:t>，清洁空气汽车贷款（</a:t>
            </a:r>
            <a:r>
              <a:rPr lang="en-US" altLang="zh-CN" sz="2000" kern="100" dirty="0">
                <a:effectLst/>
                <a:latin typeface="+mn-ea"/>
                <a:cs typeface="Times New Roman" panose="02020603050405020304" pitchFamily="18" charset="0"/>
              </a:rPr>
              <a:t>clean air auto loan</a:t>
            </a:r>
            <a:r>
              <a:rPr lang="zh-CN" altLang="en-US" sz="2000" kern="100" dirty="0">
                <a:effectLst/>
                <a:latin typeface="+mn-ea"/>
                <a:cs typeface="Times New Roman" panose="02020603050405020304" pitchFamily="18" charset="0"/>
              </a:rPr>
              <a:t>）向所有低排放的车型提供优惠利率；</a:t>
            </a:r>
            <a:endParaRPr lang="en-US" altLang="zh-CN" sz="2000" kern="100" dirty="0">
              <a:effectLst/>
              <a:latin typeface="+mn-ea"/>
              <a:cs typeface="Times New Roman" panose="02020603050405020304" pitchFamily="18" charset="0"/>
            </a:endParaRPr>
          </a:p>
          <a:p>
            <a:pPr marL="0" marR="0" indent="306070" algn="just">
              <a:lnSpc>
                <a:spcPct val="150000"/>
              </a:lnSpc>
              <a:buNone/>
            </a:pPr>
            <a:r>
              <a:rPr lang="zh-CN" altLang="en-US" sz="2000" kern="100" dirty="0">
                <a:effectLst/>
                <a:latin typeface="+mn-ea"/>
                <a:cs typeface="Times New Roman" panose="02020603050405020304" pitchFamily="18" charset="0"/>
              </a:rPr>
              <a:t>第三，</a:t>
            </a:r>
            <a:r>
              <a:rPr lang="zh-CN" altLang="en-US" sz="2000" b="1" kern="100" dirty="0">
                <a:effectLst/>
                <a:latin typeface="+mn-ea"/>
                <a:cs typeface="Times New Roman" panose="02020603050405020304" pitchFamily="18" charset="0"/>
              </a:rPr>
              <a:t>房屋净值贷款，</a:t>
            </a:r>
            <a:r>
              <a:rPr lang="zh-CN" altLang="en-US" sz="2000" kern="100" dirty="0">
                <a:effectLst/>
                <a:latin typeface="+mn-ea"/>
                <a:cs typeface="Times New Roman" panose="02020603050405020304" pitchFamily="18" charset="0"/>
              </a:rPr>
              <a:t>与夏普（</a:t>
            </a:r>
            <a:r>
              <a:rPr lang="en-US" altLang="zh-CN" sz="2000" kern="100" dirty="0">
                <a:effectLst/>
                <a:latin typeface="+mn-ea"/>
                <a:cs typeface="Times New Roman" panose="02020603050405020304" pitchFamily="18" charset="0"/>
              </a:rPr>
              <a:t>Sharp</a:t>
            </a:r>
            <a:r>
              <a:rPr lang="zh-CN" altLang="en-US" sz="2000" kern="100" dirty="0">
                <a:effectLst/>
                <a:latin typeface="+mn-ea"/>
                <a:cs typeface="Times New Roman" panose="02020603050405020304" pitchFamily="18" charset="0"/>
              </a:rPr>
              <a:t>）电气公司签订联合营销协议，向购置民用太阳能技术的客户提供便捷的融资；</a:t>
            </a:r>
            <a:endParaRPr lang="en-US" altLang="zh-CN" sz="2000" kern="100" dirty="0">
              <a:effectLst/>
              <a:latin typeface="+mn-ea"/>
              <a:cs typeface="Times New Roman" panose="02020603050405020304" pitchFamily="18" charset="0"/>
            </a:endParaRPr>
          </a:p>
          <a:p>
            <a:pPr marL="0" marR="0" indent="306070" algn="just">
              <a:lnSpc>
                <a:spcPct val="150000"/>
              </a:lnSpc>
              <a:buNone/>
            </a:pPr>
            <a:r>
              <a:rPr lang="zh-CN" altLang="en-US" sz="2000" kern="100" dirty="0">
                <a:effectLst/>
                <a:latin typeface="+mn-ea"/>
                <a:cs typeface="Times New Roman" panose="02020603050405020304" pitchFamily="18" charset="0"/>
              </a:rPr>
              <a:t>第四，</a:t>
            </a:r>
            <a:r>
              <a:rPr lang="zh-CN" altLang="en-US" sz="2000" b="1" kern="100" dirty="0">
                <a:effectLst/>
                <a:latin typeface="+mn-ea"/>
                <a:cs typeface="Times New Roman" panose="02020603050405020304" pitchFamily="18" charset="0"/>
              </a:rPr>
              <a:t>住房抵押贷款</a:t>
            </a:r>
            <a:r>
              <a:rPr lang="zh-CN" altLang="en-US" sz="2000" kern="100" dirty="0">
                <a:effectLst/>
                <a:latin typeface="+mn-ea"/>
                <a:cs typeface="Times New Roman" panose="02020603050405020304" pitchFamily="18" charset="0"/>
              </a:rPr>
              <a:t>，生态家庭贷款（</a:t>
            </a:r>
            <a:r>
              <a:rPr lang="en-US" altLang="zh-CN" sz="2000" kern="100" dirty="0">
                <a:effectLst/>
                <a:latin typeface="+mn-ea"/>
                <a:cs typeface="Times New Roman" panose="02020603050405020304" pitchFamily="18" charset="0"/>
              </a:rPr>
              <a:t>eco-home loan</a:t>
            </a:r>
            <a:r>
              <a:rPr lang="zh-CN" altLang="en-US" sz="2000" kern="100" dirty="0">
                <a:effectLst/>
                <a:latin typeface="+mn-ea"/>
                <a:cs typeface="Times New Roman" panose="02020603050405020304" pitchFamily="18" charset="0"/>
              </a:rPr>
              <a:t>）为所有房屋购买交易提供免费家用能源评估及二氧化碳抵消服务，仅</a:t>
            </a:r>
            <a:r>
              <a:rPr lang="en-US" altLang="zh-CN" sz="2000" kern="100" dirty="0">
                <a:effectLst/>
                <a:latin typeface="+mn-ea"/>
                <a:cs typeface="Times New Roman" panose="02020603050405020304" pitchFamily="18" charset="0"/>
              </a:rPr>
              <a:t>2005</a:t>
            </a:r>
            <a:r>
              <a:rPr lang="zh-CN" altLang="en-US" sz="2000" kern="100" dirty="0">
                <a:effectLst/>
                <a:latin typeface="+mn-ea"/>
                <a:cs typeface="Times New Roman" panose="02020603050405020304" pitchFamily="18" charset="0"/>
              </a:rPr>
              <a:t>年，就成功地抵消了</a:t>
            </a:r>
            <a:r>
              <a:rPr lang="en-US" altLang="zh-CN" sz="2000" kern="100" dirty="0">
                <a:effectLst/>
                <a:latin typeface="+mn-ea"/>
                <a:cs typeface="Times New Roman" panose="02020603050405020304" pitchFamily="18" charset="0"/>
              </a:rPr>
              <a:t>5</a:t>
            </a:r>
            <a:r>
              <a:rPr lang="zh-CN" altLang="en-US" sz="2000" kern="100" dirty="0">
                <a:effectLst/>
                <a:latin typeface="+mn-ea"/>
                <a:cs typeface="Times New Roman" panose="02020603050405020304" pitchFamily="18" charset="0"/>
              </a:rPr>
              <a:t>万吨二氧化碳排放。</a:t>
            </a:r>
            <a:endParaRPr lang="zh-CN" altLang="en-US" sz="2000" kern="100" dirty="0">
              <a:effectLst/>
              <a:latin typeface="+mn-ea"/>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p:nvPr/>
        </p:nvSpPr>
        <p:spPr>
          <a:xfrm>
            <a:off x="858400" y="1502927"/>
            <a:ext cx="324000" cy="267994"/>
          </a:xfrm>
          <a:custGeom>
            <a:avLst/>
            <a:gdLst>
              <a:gd name="connsiteX0" fmla="*/ 114387 w 870468"/>
              <a:gd name="connsiteY0" fmla="*/ 394297 h 720000"/>
              <a:gd name="connsiteX1" fmla="*/ 125598 w 870468"/>
              <a:gd name="connsiteY1" fmla="*/ 421319 h 720000"/>
              <a:gd name="connsiteX2" fmla="*/ 153878 w 870468"/>
              <a:gd name="connsiteY2" fmla="*/ 433051 h 720000"/>
              <a:gd name="connsiteX3" fmla="*/ 449972 w 870468"/>
              <a:gd name="connsiteY3" fmla="*/ 433051 h 720000"/>
              <a:gd name="connsiteX4" fmla="*/ 478295 w 870468"/>
              <a:gd name="connsiteY4" fmla="*/ 421319 h 720000"/>
              <a:gd name="connsiteX5" fmla="*/ 489465 w 870468"/>
              <a:gd name="connsiteY5" fmla="*/ 394297 h 720000"/>
              <a:gd name="connsiteX6" fmla="*/ 116266 w 870468"/>
              <a:gd name="connsiteY6" fmla="*/ 68594 h 720000"/>
              <a:gd name="connsiteX7" fmla="*/ 68708 w 870468"/>
              <a:gd name="connsiteY7" fmla="*/ 116152 h 720000"/>
              <a:gd name="connsiteX8" fmla="*/ 68708 w 870468"/>
              <a:gd name="connsiteY8" fmla="*/ 241561 h 720000"/>
              <a:gd name="connsiteX9" fmla="*/ 801875 w 870468"/>
              <a:gd name="connsiteY9" fmla="*/ 241561 h 720000"/>
              <a:gd name="connsiteX10" fmla="*/ 801875 w 870468"/>
              <a:gd name="connsiteY10" fmla="*/ 116152 h 720000"/>
              <a:gd name="connsiteX11" fmla="*/ 754317 w 870468"/>
              <a:gd name="connsiteY11" fmla="*/ 68594 h 720000"/>
              <a:gd name="connsiteX12" fmla="*/ 598821 w 870468"/>
              <a:gd name="connsiteY12" fmla="*/ 68594 h 720000"/>
              <a:gd name="connsiteX13" fmla="*/ 116266 w 870468"/>
              <a:gd name="connsiteY13" fmla="*/ 0 h 720000"/>
              <a:gd name="connsiteX14" fmla="*/ 598821 w 870468"/>
              <a:gd name="connsiteY14" fmla="*/ 0 h 720000"/>
              <a:gd name="connsiteX15" fmla="*/ 754317 w 870468"/>
              <a:gd name="connsiteY15" fmla="*/ 0 h 720000"/>
              <a:gd name="connsiteX16" fmla="*/ 870468 w 870468"/>
              <a:gd name="connsiteY16" fmla="*/ 116152 h 720000"/>
              <a:gd name="connsiteX17" fmla="*/ 870468 w 870468"/>
              <a:gd name="connsiteY17" fmla="*/ 360001 h 720000"/>
              <a:gd name="connsiteX18" fmla="*/ 870468 w 870468"/>
              <a:gd name="connsiteY18" fmla="*/ 603736 h 720000"/>
              <a:gd name="connsiteX19" fmla="*/ 754317 w 870468"/>
              <a:gd name="connsiteY19" fmla="*/ 720000 h 720000"/>
              <a:gd name="connsiteX20" fmla="*/ 598821 w 870468"/>
              <a:gd name="connsiteY20" fmla="*/ 720000 h 720000"/>
              <a:gd name="connsiteX21" fmla="*/ 116266 w 870468"/>
              <a:gd name="connsiteY21" fmla="*/ 720000 h 720000"/>
              <a:gd name="connsiteX22" fmla="*/ 115 w 870468"/>
              <a:gd name="connsiteY22" fmla="*/ 603850 h 720000"/>
              <a:gd name="connsiteX23" fmla="*/ 115 w 870468"/>
              <a:gd name="connsiteY23" fmla="*/ 360279 h 720000"/>
              <a:gd name="connsiteX24" fmla="*/ 0 w 870468"/>
              <a:gd name="connsiteY24" fmla="*/ 360001 h 720000"/>
              <a:gd name="connsiteX25" fmla="*/ 115 w 870468"/>
              <a:gd name="connsiteY25" fmla="*/ 359723 h 720000"/>
              <a:gd name="connsiteX26" fmla="*/ 115 w 870468"/>
              <a:gd name="connsiteY26" fmla="*/ 116152 h 720000"/>
              <a:gd name="connsiteX27" fmla="*/ 116266 w 870468"/>
              <a:gd name="connsiteY27" fmla="*/ 0 h 720000"/>
            </a:gdLst>
            <a:ahLst/>
            <a:cxnLst/>
            <a:rect l="l" t="t" r="r" b="b"/>
            <a:pathLst>
              <a:path w="870468" h="720000">
                <a:moveTo>
                  <a:pt x="114387" y="394297"/>
                </a:moveTo>
                <a:lnTo>
                  <a:pt x="125598" y="421319"/>
                </a:lnTo>
                <a:cubicBezTo>
                  <a:pt x="132843" y="428564"/>
                  <a:pt x="142846" y="433051"/>
                  <a:pt x="153878" y="433051"/>
                </a:cubicBezTo>
                <a:lnTo>
                  <a:pt x="449972" y="433051"/>
                </a:lnTo>
                <a:cubicBezTo>
                  <a:pt x="461061" y="433051"/>
                  <a:pt x="471064" y="428564"/>
                  <a:pt x="478295" y="421319"/>
                </a:cubicBezTo>
                <a:lnTo>
                  <a:pt x="489465" y="394297"/>
                </a:lnTo>
                <a:close/>
                <a:moveTo>
                  <a:pt x="116266" y="68594"/>
                </a:moveTo>
                <a:cubicBezTo>
                  <a:pt x="89972" y="68594"/>
                  <a:pt x="68708" y="89972"/>
                  <a:pt x="68708" y="116152"/>
                </a:cubicBezTo>
                <a:lnTo>
                  <a:pt x="68708" y="241561"/>
                </a:lnTo>
                <a:lnTo>
                  <a:pt x="801875" y="241561"/>
                </a:lnTo>
                <a:lnTo>
                  <a:pt x="801875" y="116152"/>
                </a:lnTo>
                <a:cubicBezTo>
                  <a:pt x="801875" y="89858"/>
                  <a:pt x="780497" y="68594"/>
                  <a:pt x="754317" y="68594"/>
                </a:cubicBezTo>
                <a:lnTo>
                  <a:pt x="598821" y="68594"/>
                </a:lnTo>
                <a:close/>
                <a:moveTo>
                  <a:pt x="116266" y="0"/>
                </a:moveTo>
                <a:lnTo>
                  <a:pt x="598821" y="0"/>
                </a:lnTo>
                <a:lnTo>
                  <a:pt x="754317" y="0"/>
                </a:lnTo>
                <a:cubicBezTo>
                  <a:pt x="818338" y="0"/>
                  <a:pt x="870468" y="52131"/>
                  <a:pt x="870468" y="116152"/>
                </a:cubicBezTo>
                <a:lnTo>
                  <a:pt x="870468" y="360001"/>
                </a:lnTo>
                <a:lnTo>
                  <a:pt x="870468" y="603736"/>
                </a:lnTo>
                <a:cubicBezTo>
                  <a:pt x="870468" y="667870"/>
                  <a:pt x="818338" y="720000"/>
                  <a:pt x="754317" y="720000"/>
                </a:cubicBezTo>
                <a:lnTo>
                  <a:pt x="598821" y="720000"/>
                </a:lnTo>
                <a:lnTo>
                  <a:pt x="116266" y="720000"/>
                </a:lnTo>
                <a:cubicBezTo>
                  <a:pt x="52246" y="720000"/>
                  <a:pt x="115" y="667870"/>
                  <a:pt x="115" y="603850"/>
                </a:cubicBezTo>
                <a:lnTo>
                  <a:pt x="115" y="360279"/>
                </a:lnTo>
                <a:lnTo>
                  <a:pt x="0" y="360001"/>
                </a:lnTo>
                <a:lnTo>
                  <a:pt x="115" y="359723"/>
                </a:lnTo>
                <a:lnTo>
                  <a:pt x="115" y="116152"/>
                </a:lnTo>
                <a:cubicBezTo>
                  <a:pt x="115" y="52131"/>
                  <a:pt x="52246" y="0"/>
                  <a:pt x="116266"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cs typeface="微软雅黑" panose="020B0503020204020204" pitchFamily="34" charset="-122"/>
            </a:endParaRPr>
          </a:p>
        </p:txBody>
      </p:sp>
      <p:sp>
        <p:nvSpPr>
          <p:cNvPr id="11"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2"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信贷市场</a:t>
            </a:r>
            <a:endPar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标题 1"/>
          <p:cNvSpPr txBox="1"/>
          <p:nvPr/>
        </p:nvSpPr>
        <p:spPr>
          <a:xfrm>
            <a:off x="512956" y="1006443"/>
            <a:ext cx="720001" cy="720000"/>
          </a:xfrm>
          <a:prstGeom prst="ellipse">
            <a:avLst/>
          </a:prstGeom>
          <a:gradFill>
            <a:gsLst>
              <a:gs pos="6000">
                <a:schemeClr val="accent1">
                  <a:lumMod val="60000"/>
                  <a:lumOff val="40000"/>
                </a:schemeClr>
              </a:gs>
              <a:gs pos="100000">
                <a:schemeClr val="accent1"/>
              </a:gs>
            </a:gsLst>
            <a:lin ang="2700000" scaled="0"/>
          </a:gradFill>
          <a:ln w="12700" cap="sq">
            <a:noFill/>
            <a:miter/>
          </a:ln>
          <a:effectLst>
            <a:outerShdw blurRad="190500" dist="101600" dir="2700000" algn="tl" rotWithShape="0">
              <a:schemeClr val="accent1">
                <a:alpha val="20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5" name="标题 1"/>
          <p:cNvSpPr txBox="1"/>
          <p:nvPr/>
        </p:nvSpPr>
        <p:spPr>
          <a:xfrm>
            <a:off x="1422105" y="986867"/>
            <a:ext cx="4176000" cy="648000"/>
          </a:xfrm>
          <a:prstGeom prst="rect">
            <a:avLst/>
          </a:prstGeom>
          <a:noFill/>
          <a:ln>
            <a:noFill/>
          </a:ln>
        </p:spPr>
        <p:txBody>
          <a:bodyPr vert="horz" wrap="square" lIns="0" tIns="0" rIns="0" bIns="0" rtlCol="0" anchor="ctr"/>
          <a:lstStyle/>
          <a:p>
            <a:pPr algn="l">
              <a:lnSpc>
                <a:spcPct val="130000"/>
              </a:lnSpc>
            </a:pPr>
            <a:r>
              <a:rPr kumimoji="1" lang="en-US" altLang="zh-CN" sz="24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信贷市场</a:t>
            </a:r>
            <a:r>
              <a:rPr kumimoji="1" lang="zh-CN" altLang="en-US" sz="24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产品</a:t>
            </a:r>
            <a:endParaRPr kumimoji="1" lang="zh-CN" altLang="en-US" sz="24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标题 1"/>
          <p:cNvSpPr txBox="1"/>
          <p:nvPr/>
        </p:nvSpPr>
        <p:spPr>
          <a:xfrm>
            <a:off x="710956" y="1232446"/>
            <a:ext cx="324000" cy="267994"/>
          </a:xfrm>
          <a:custGeom>
            <a:avLst/>
            <a:gdLst>
              <a:gd name="connsiteX0" fmla="*/ 114387 w 870468"/>
              <a:gd name="connsiteY0" fmla="*/ 394297 h 720000"/>
              <a:gd name="connsiteX1" fmla="*/ 125598 w 870468"/>
              <a:gd name="connsiteY1" fmla="*/ 421319 h 720000"/>
              <a:gd name="connsiteX2" fmla="*/ 153878 w 870468"/>
              <a:gd name="connsiteY2" fmla="*/ 433051 h 720000"/>
              <a:gd name="connsiteX3" fmla="*/ 449972 w 870468"/>
              <a:gd name="connsiteY3" fmla="*/ 433051 h 720000"/>
              <a:gd name="connsiteX4" fmla="*/ 478295 w 870468"/>
              <a:gd name="connsiteY4" fmla="*/ 421319 h 720000"/>
              <a:gd name="connsiteX5" fmla="*/ 489465 w 870468"/>
              <a:gd name="connsiteY5" fmla="*/ 394297 h 720000"/>
              <a:gd name="connsiteX6" fmla="*/ 116266 w 870468"/>
              <a:gd name="connsiteY6" fmla="*/ 68594 h 720000"/>
              <a:gd name="connsiteX7" fmla="*/ 68708 w 870468"/>
              <a:gd name="connsiteY7" fmla="*/ 116152 h 720000"/>
              <a:gd name="connsiteX8" fmla="*/ 68708 w 870468"/>
              <a:gd name="connsiteY8" fmla="*/ 241561 h 720000"/>
              <a:gd name="connsiteX9" fmla="*/ 801875 w 870468"/>
              <a:gd name="connsiteY9" fmla="*/ 241561 h 720000"/>
              <a:gd name="connsiteX10" fmla="*/ 801875 w 870468"/>
              <a:gd name="connsiteY10" fmla="*/ 116152 h 720000"/>
              <a:gd name="connsiteX11" fmla="*/ 754317 w 870468"/>
              <a:gd name="connsiteY11" fmla="*/ 68594 h 720000"/>
              <a:gd name="connsiteX12" fmla="*/ 598821 w 870468"/>
              <a:gd name="connsiteY12" fmla="*/ 68594 h 720000"/>
              <a:gd name="connsiteX13" fmla="*/ 116266 w 870468"/>
              <a:gd name="connsiteY13" fmla="*/ 0 h 720000"/>
              <a:gd name="connsiteX14" fmla="*/ 598821 w 870468"/>
              <a:gd name="connsiteY14" fmla="*/ 0 h 720000"/>
              <a:gd name="connsiteX15" fmla="*/ 754317 w 870468"/>
              <a:gd name="connsiteY15" fmla="*/ 0 h 720000"/>
              <a:gd name="connsiteX16" fmla="*/ 870468 w 870468"/>
              <a:gd name="connsiteY16" fmla="*/ 116152 h 720000"/>
              <a:gd name="connsiteX17" fmla="*/ 870468 w 870468"/>
              <a:gd name="connsiteY17" fmla="*/ 360001 h 720000"/>
              <a:gd name="connsiteX18" fmla="*/ 870468 w 870468"/>
              <a:gd name="connsiteY18" fmla="*/ 603736 h 720000"/>
              <a:gd name="connsiteX19" fmla="*/ 754317 w 870468"/>
              <a:gd name="connsiteY19" fmla="*/ 720000 h 720000"/>
              <a:gd name="connsiteX20" fmla="*/ 598821 w 870468"/>
              <a:gd name="connsiteY20" fmla="*/ 720000 h 720000"/>
              <a:gd name="connsiteX21" fmla="*/ 116266 w 870468"/>
              <a:gd name="connsiteY21" fmla="*/ 720000 h 720000"/>
              <a:gd name="connsiteX22" fmla="*/ 115 w 870468"/>
              <a:gd name="connsiteY22" fmla="*/ 603850 h 720000"/>
              <a:gd name="connsiteX23" fmla="*/ 115 w 870468"/>
              <a:gd name="connsiteY23" fmla="*/ 360279 h 720000"/>
              <a:gd name="connsiteX24" fmla="*/ 0 w 870468"/>
              <a:gd name="connsiteY24" fmla="*/ 360001 h 720000"/>
              <a:gd name="connsiteX25" fmla="*/ 115 w 870468"/>
              <a:gd name="connsiteY25" fmla="*/ 359723 h 720000"/>
              <a:gd name="connsiteX26" fmla="*/ 115 w 870468"/>
              <a:gd name="connsiteY26" fmla="*/ 116152 h 720000"/>
              <a:gd name="connsiteX27" fmla="*/ 116266 w 870468"/>
              <a:gd name="connsiteY27" fmla="*/ 0 h 720000"/>
            </a:gdLst>
            <a:ahLst/>
            <a:cxnLst/>
            <a:rect l="l" t="t" r="r" b="b"/>
            <a:pathLst>
              <a:path w="870468" h="720000">
                <a:moveTo>
                  <a:pt x="114387" y="394297"/>
                </a:moveTo>
                <a:lnTo>
                  <a:pt x="125598" y="421319"/>
                </a:lnTo>
                <a:cubicBezTo>
                  <a:pt x="132843" y="428564"/>
                  <a:pt x="142846" y="433051"/>
                  <a:pt x="153878" y="433051"/>
                </a:cubicBezTo>
                <a:lnTo>
                  <a:pt x="449972" y="433051"/>
                </a:lnTo>
                <a:cubicBezTo>
                  <a:pt x="461061" y="433051"/>
                  <a:pt x="471064" y="428564"/>
                  <a:pt x="478295" y="421319"/>
                </a:cubicBezTo>
                <a:lnTo>
                  <a:pt x="489465" y="394297"/>
                </a:lnTo>
                <a:close/>
                <a:moveTo>
                  <a:pt x="116266" y="68594"/>
                </a:moveTo>
                <a:cubicBezTo>
                  <a:pt x="89972" y="68594"/>
                  <a:pt x="68708" y="89972"/>
                  <a:pt x="68708" y="116152"/>
                </a:cubicBezTo>
                <a:lnTo>
                  <a:pt x="68708" y="241561"/>
                </a:lnTo>
                <a:lnTo>
                  <a:pt x="801875" y="241561"/>
                </a:lnTo>
                <a:lnTo>
                  <a:pt x="801875" y="116152"/>
                </a:lnTo>
                <a:cubicBezTo>
                  <a:pt x="801875" y="89858"/>
                  <a:pt x="780497" y="68594"/>
                  <a:pt x="754317" y="68594"/>
                </a:cubicBezTo>
                <a:lnTo>
                  <a:pt x="598821" y="68594"/>
                </a:lnTo>
                <a:close/>
                <a:moveTo>
                  <a:pt x="116266" y="0"/>
                </a:moveTo>
                <a:lnTo>
                  <a:pt x="598821" y="0"/>
                </a:lnTo>
                <a:lnTo>
                  <a:pt x="754317" y="0"/>
                </a:lnTo>
                <a:cubicBezTo>
                  <a:pt x="818338" y="0"/>
                  <a:pt x="870468" y="52131"/>
                  <a:pt x="870468" y="116152"/>
                </a:cubicBezTo>
                <a:lnTo>
                  <a:pt x="870468" y="360001"/>
                </a:lnTo>
                <a:lnTo>
                  <a:pt x="870468" y="603736"/>
                </a:lnTo>
                <a:cubicBezTo>
                  <a:pt x="870468" y="667870"/>
                  <a:pt x="818338" y="720000"/>
                  <a:pt x="754317" y="720000"/>
                </a:cubicBezTo>
                <a:lnTo>
                  <a:pt x="598821" y="720000"/>
                </a:lnTo>
                <a:lnTo>
                  <a:pt x="116266" y="720000"/>
                </a:lnTo>
                <a:cubicBezTo>
                  <a:pt x="52246" y="720000"/>
                  <a:pt x="115" y="667870"/>
                  <a:pt x="115" y="603850"/>
                </a:cubicBezTo>
                <a:lnTo>
                  <a:pt x="115" y="360279"/>
                </a:lnTo>
                <a:lnTo>
                  <a:pt x="0" y="360001"/>
                </a:lnTo>
                <a:lnTo>
                  <a:pt x="115" y="359723"/>
                </a:lnTo>
                <a:lnTo>
                  <a:pt x="115" y="116152"/>
                </a:lnTo>
                <a:cubicBezTo>
                  <a:pt x="115" y="52131"/>
                  <a:pt x="52246" y="0"/>
                  <a:pt x="116266"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cs typeface="微软雅黑" panose="020B0503020204020204" pitchFamily="34" charset="-122"/>
            </a:endParaRPr>
          </a:p>
        </p:txBody>
      </p:sp>
      <p:sp>
        <p:nvSpPr>
          <p:cNvPr id="17" name="标题 1"/>
          <p:cNvSpPr txBox="1"/>
          <p:nvPr/>
        </p:nvSpPr>
        <p:spPr>
          <a:xfrm>
            <a:off x="512956" y="1500440"/>
            <a:ext cx="11441430" cy="4613275"/>
          </a:xfrm>
          <a:prstGeom prst="rect">
            <a:avLst/>
          </a:prstGeom>
          <a:noFill/>
          <a:ln>
            <a:noFill/>
          </a:ln>
        </p:spPr>
        <p:txBody>
          <a:bodyPr vert="horz" wrap="square" lIns="0" tIns="0" rIns="0" bIns="0" rtlCol="0" anchor="t"/>
          <a:lstStyle/>
          <a:p>
            <a:pPr marL="0" marR="0" indent="306070" algn="just">
              <a:lnSpc>
                <a:spcPct val="150000"/>
              </a:lnSpc>
              <a:buNone/>
            </a:pPr>
            <a:endParaRPr lang="en-US" altLang="zh-CN" sz="1800" b="1" kern="100" dirty="0">
              <a:effectLst/>
              <a:latin typeface="+mn-ea"/>
              <a:cs typeface="Times New Roman" panose="02020603050405020304" pitchFamily="18" charset="0"/>
            </a:endParaRPr>
          </a:p>
          <a:p>
            <a:pPr marL="0" marR="0" indent="306070" algn="just">
              <a:lnSpc>
                <a:spcPct val="150000"/>
              </a:lnSpc>
              <a:buNone/>
            </a:pPr>
            <a:r>
              <a:rPr lang="en-US" altLang="zh-CN" sz="1800" b="1" kern="100" dirty="0">
                <a:effectLst/>
                <a:latin typeface="+mn-ea"/>
                <a:cs typeface="Times New Roman" panose="02020603050405020304" pitchFamily="18" charset="0"/>
              </a:rPr>
              <a:t>2.</a:t>
            </a:r>
            <a:r>
              <a:rPr lang="zh-CN" altLang="en-US" sz="1800" b="1" kern="100" dirty="0">
                <a:effectLst/>
                <a:latin typeface="+mn-ea"/>
                <a:cs typeface="Times New Roman" panose="02020603050405020304" pitchFamily="18" charset="0"/>
              </a:rPr>
              <a:t>国内</a:t>
            </a:r>
            <a:r>
              <a:rPr lang="zh-CN" altLang="en-US" b="1" kern="100" dirty="0">
                <a:latin typeface="+mn-ea"/>
                <a:cs typeface="Times New Roman" panose="02020603050405020304" pitchFamily="18" charset="0"/>
              </a:rPr>
              <a:t>：</a:t>
            </a:r>
            <a:endParaRPr lang="en-US" altLang="zh-CN" b="1" kern="100" dirty="0">
              <a:latin typeface="+mn-ea"/>
              <a:cs typeface="Times New Roman" panose="02020603050405020304" pitchFamily="18" charset="0"/>
            </a:endParaRPr>
          </a:p>
          <a:p>
            <a:pPr marL="0" marR="0" indent="306070" algn="just">
              <a:lnSpc>
                <a:spcPct val="150000"/>
              </a:lnSpc>
              <a:buNone/>
            </a:pPr>
            <a:r>
              <a:rPr lang="zh-CN" altLang="en-US" sz="1800" kern="100" dirty="0">
                <a:effectLst/>
                <a:latin typeface="+mn-ea"/>
                <a:cs typeface="Times New Roman" panose="02020603050405020304" pitchFamily="18" charset="0"/>
              </a:rPr>
              <a:t>第一，</a:t>
            </a:r>
            <a:r>
              <a:rPr lang="zh-CN" altLang="en-US" sz="1800" b="1" kern="100" dirty="0">
                <a:effectLst/>
                <a:latin typeface="+mn-ea"/>
                <a:cs typeface="Times New Roman" panose="02020603050405020304" pitchFamily="18" charset="0"/>
              </a:rPr>
              <a:t>国际发展性金融机构支持的绿色信贷</a:t>
            </a:r>
            <a:r>
              <a:rPr lang="zh-CN" altLang="en-US" sz="1800" kern="100" dirty="0">
                <a:effectLst/>
                <a:latin typeface="+mn-ea"/>
                <a:cs typeface="Times New Roman" panose="02020603050405020304" pitchFamily="18" charset="0"/>
              </a:rPr>
              <a:t>。财政部与德国复兴银行（</a:t>
            </a:r>
            <a:r>
              <a:rPr lang="en-US" altLang="zh-CN" sz="1800" kern="100" dirty="0" err="1">
                <a:effectLst/>
                <a:latin typeface="+mn-ea"/>
                <a:cs typeface="Times New Roman" panose="02020603050405020304" pitchFamily="18" charset="0"/>
              </a:rPr>
              <a:t>Kreditanstalt</a:t>
            </a:r>
            <a:r>
              <a:rPr lang="en-US" altLang="zh-CN" sz="1800" kern="100" dirty="0">
                <a:effectLst/>
                <a:latin typeface="+mn-ea"/>
                <a:cs typeface="Times New Roman" panose="02020603050405020304" pitchFamily="18" charset="0"/>
              </a:rPr>
              <a:t> für </a:t>
            </a:r>
            <a:r>
              <a:rPr lang="en-US" altLang="zh-CN" sz="1800" kern="100" dirty="0" err="1">
                <a:effectLst/>
                <a:latin typeface="+mn-ea"/>
                <a:cs typeface="Times New Roman" panose="02020603050405020304" pitchFamily="18" charset="0"/>
              </a:rPr>
              <a:t>Wiederaufbau</a:t>
            </a:r>
            <a:r>
              <a:rPr lang="zh-CN" altLang="en-US" sz="1800" kern="100" dirty="0">
                <a:effectLst/>
                <a:latin typeface="+mn-ea"/>
                <a:cs typeface="Times New Roman" panose="02020603050405020304" pitchFamily="18" charset="0"/>
              </a:rPr>
              <a:t>，</a:t>
            </a:r>
            <a:r>
              <a:rPr lang="en-US" altLang="zh-CN" sz="1800" kern="100" dirty="0">
                <a:effectLst/>
                <a:latin typeface="+mn-ea"/>
                <a:cs typeface="Times New Roman" panose="02020603050405020304" pitchFamily="18" charset="0"/>
              </a:rPr>
              <a:t>KFW</a:t>
            </a:r>
            <a:r>
              <a:rPr lang="zh-CN" altLang="en-US" sz="1800" kern="100" dirty="0">
                <a:effectLst/>
                <a:latin typeface="+mn-ea"/>
                <a:cs typeface="Times New Roman" panose="02020603050405020304" pitchFamily="18" charset="0"/>
              </a:rPr>
              <a:t>）签订贷款协议，中方银行转贷。例如中德合作国际气候保护项下的能效／可再生能源贷款，由中国进出口银行作为中方转贷行。</a:t>
            </a:r>
            <a:r>
              <a:rPr lang="en-US" altLang="zh-CN" sz="1800" kern="100" dirty="0">
                <a:effectLst/>
                <a:latin typeface="+mn-ea"/>
                <a:cs typeface="Times New Roman" panose="02020603050405020304" pitchFamily="18" charset="0"/>
              </a:rPr>
              <a:t>2012</a:t>
            </a:r>
            <a:r>
              <a:rPr lang="zh-CN" altLang="en-US" sz="1800" kern="100" dirty="0">
                <a:effectLst/>
                <a:latin typeface="+mn-ea"/>
                <a:cs typeface="Times New Roman" panose="02020603050405020304" pitchFamily="18" charset="0"/>
              </a:rPr>
              <a:t>年，</a:t>
            </a:r>
            <a:r>
              <a:rPr lang="en-US" altLang="zh-CN" sz="1800" kern="100" dirty="0">
                <a:effectLst/>
                <a:latin typeface="+mn-ea"/>
                <a:cs typeface="Times New Roman" panose="02020603050405020304" pitchFamily="18" charset="0"/>
              </a:rPr>
              <a:t>KFW</a:t>
            </a:r>
            <a:r>
              <a:rPr lang="zh-CN" altLang="en-US" sz="1800" kern="100" dirty="0">
                <a:effectLst/>
                <a:latin typeface="+mn-ea"/>
                <a:cs typeface="Times New Roman" panose="02020603050405020304" pitchFamily="18" charset="0"/>
              </a:rPr>
              <a:t>提供了新一期</a:t>
            </a:r>
            <a:r>
              <a:rPr lang="en-US" altLang="zh-CN" sz="1800" kern="100" dirty="0">
                <a:effectLst/>
                <a:latin typeface="+mn-ea"/>
                <a:cs typeface="Times New Roman" panose="02020603050405020304" pitchFamily="18" charset="0"/>
              </a:rPr>
              <a:t>4200</a:t>
            </a:r>
            <a:r>
              <a:rPr lang="zh-CN" altLang="en-US" sz="1800" kern="100" dirty="0">
                <a:effectLst/>
                <a:latin typeface="+mn-ea"/>
                <a:cs typeface="Times New Roman" panose="02020603050405020304" pitchFamily="18" charset="0"/>
              </a:rPr>
              <a:t>万欧元资金开展绿色中间信贷项目，专门用于支持我国中小企业节能减排项目，转贷行为中信银行和长安银行。</a:t>
            </a:r>
            <a:endParaRPr lang="en-US" altLang="zh-CN" sz="1800" kern="100" dirty="0">
              <a:effectLst/>
              <a:latin typeface="+mn-ea"/>
              <a:cs typeface="Times New Roman" panose="02020603050405020304" pitchFamily="18" charset="0"/>
            </a:endParaRPr>
          </a:p>
          <a:p>
            <a:pPr marL="0" marR="0" indent="306070" algn="just">
              <a:lnSpc>
                <a:spcPct val="150000"/>
              </a:lnSpc>
              <a:buNone/>
            </a:pPr>
            <a:endParaRPr lang="en-US" altLang="zh-CN" sz="1800" kern="100" dirty="0">
              <a:effectLst/>
              <a:latin typeface="+mn-ea"/>
              <a:cs typeface="Times New Roman" panose="02020603050405020304" pitchFamily="18" charset="0"/>
            </a:endParaRPr>
          </a:p>
          <a:p>
            <a:pPr marL="0" marR="0" indent="306070" algn="just">
              <a:lnSpc>
                <a:spcPct val="150000"/>
              </a:lnSpc>
              <a:buNone/>
            </a:pPr>
            <a:r>
              <a:rPr lang="zh-CN" altLang="en-US" sz="1800" kern="100" dirty="0">
                <a:effectLst/>
                <a:latin typeface="+mn-ea"/>
                <a:cs typeface="Times New Roman" panose="02020603050405020304" pitchFamily="18" charset="0"/>
              </a:rPr>
              <a:t>第二，</a:t>
            </a:r>
            <a:r>
              <a:rPr lang="zh-CN" altLang="en-US" sz="1800" b="1" kern="100" dirty="0">
                <a:effectLst/>
                <a:latin typeface="+mn-ea"/>
                <a:cs typeface="Times New Roman" panose="02020603050405020304" pitchFamily="18" charset="0"/>
              </a:rPr>
              <a:t>合同能源管理融资业务</a:t>
            </a:r>
            <a:r>
              <a:rPr lang="zh-CN" altLang="en-US" sz="1800" kern="100" dirty="0">
                <a:effectLst/>
                <a:latin typeface="+mn-ea"/>
                <a:cs typeface="Times New Roman" panose="02020603050405020304" pitchFamily="18" charset="0"/>
              </a:rPr>
              <a:t>，节能服务公司向银行申请融资用于合同能源管理项目建设与运营，以其分享的节能效益作为主要还款来源，以项目未来收益权质押或采用其他担保方式。</a:t>
            </a:r>
            <a:endParaRPr lang="en-US" altLang="zh-CN" sz="1800" kern="100" dirty="0">
              <a:effectLst/>
              <a:latin typeface="+mn-ea"/>
              <a:cs typeface="Times New Roman" panose="02020603050405020304" pitchFamily="18" charset="0"/>
            </a:endParaRPr>
          </a:p>
          <a:p>
            <a:pPr marL="0" marR="0" indent="306070" algn="just">
              <a:lnSpc>
                <a:spcPct val="150000"/>
              </a:lnSpc>
              <a:buNone/>
            </a:pPr>
            <a:endParaRPr lang="en-US" altLang="zh-CN" kern="100" dirty="0">
              <a:latin typeface="+mn-ea"/>
              <a:cs typeface="Times New Roman" panose="02020603050405020304" pitchFamily="18" charset="0"/>
            </a:endParaRPr>
          </a:p>
          <a:p>
            <a:pPr marL="0" marR="0" indent="306070" algn="just">
              <a:lnSpc>
                <a:spcPct val="150000"/>
              </a:lnSpc>
              <a:buNone/>
            </a:pPr>
            <a:r>
              <a:rPr lang="zh-CN" altLang="en-US" sz="1800" kern="100" dirty="0">
                <a:effectLst/>
                <a:latin typeface="+mn-ea"/>
                <a:cs typeface="Times New Roman" panose="02020603050405020304" pitchFamily="18" charset="0"/>
              </a:rPr>
              <a:t>第三，</a:t>
            </a:r>
            <a:r>
              <a:rPr lang="zh-CN" altLang="en-US" sz="1800" b="1" kern="100" dirty="0">
                <a:effectLst/>
                <a:latin typeface="+mn-ea"/>
                <a:cs typeface="Times New Roman" panose="02020603050405020304" pitchFamily="18" charset="0"/>
              </a:rPr>
              <a:t>碳资产质押授信业务，</a:t>
            </a:r>
            <a:r>
              <a:rPr lang="zh-CN" altLang="en-US" sz="1800" kern="100" dirty="0">
                <a:effectLst/>
                <a:latin typeface="+mn-ea"/>
                <a:cs typeface="Times New Roman" panose="02020603050405020304" pitchFamily="18" charset="0"/>
              </a:rPr>
              <a:t>福州市闽侯县兴源水力发电有限公司向兴业银行申请了第一笔碳资产质押贷款。</a:t>
            </a:r>
            <a:endParaRPr lang="zh-CN" altLang="en-US" sz="1800" kern="100" dirty="0">
              <a:effectLst/>
              <a:latin typeface="+mn-ea"/>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标题 1"/>
          <p:cNvSpPr txBox="1"/>
          <p:nvPr/>
        </p:nvSpPr>
        <p:spPr>
          <a:xfrm>
            <a:off x="660400" y="1581724"/>
            <a:ext cx="720001" cy="720000"/>
          </a:xfrm>
          <a:prstGeom prst="ellipse">
            <a:avLst/>
          </a:prstGeom>
          <a:gradFill>
            <a:gsLst>
              <a:gs pos="6000">
                <a:schemeClr val="accent1">
                  <a:lumMod val="60000"/>
                  <a:lumOff val="40000"/>
                </a:schemeClr>
              </a:gs>
              <a:gs pos="100000">
                <a:schemeClr val="accent1"/>
              </a:gs>
            </a:gsLst>
            <a:lin ang="2700000" scaled="0"/>
          </a:gradFill>
          <a:ln w="12700" cap="sq">
            <a:noFill/>
            <a:miter/>
          </a:ln>
          <a:effectLst>
            <a:outerShdw blurRad="190500" dist="101600" dir="2700000" algn="tl" rotWithShape="0">
              <a:schemeClr val="accent1">
                <a:alpha val="20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5" name="标题 1"/>
          <p:cNvSpPr txBox="1"/>
          <p:nvPr/>
        </p:nvSpPr>
        <p:spPr>
          <a:xfrm>
            <a:off x="1569549" y="2214507"/>
            <a:ext cx="4176000" cy="2041260"/>
          </a:xfrm>
          <a:prstGeom prst="rect">
            <a:avLst/>
          </a:prstGeom>
          <a:noFill/>
          <a:ln>
            <a:noFill/>
          </a:ln>
        </p:spPr>
        <p:txBody>
          <a:bodyPr vert="horz" wrap="square" lIns="0" tIns="0" rIns="0" bIns="0" rtlCol="0" anchor="t"/>
          <a:lstStyle/>
          <a:p>
            <a:pPr algn="l">
              <a:lnSpc>
                <a:spcPct val="150000"/>
              </a:lnSpc>
            </a:pPr>
            <a:r>
              <a:rPr kumimoji="1" lang="zh-CN" altLang="en-US" sz="2000">
                <a:cs typeface="微软雅黑" panose="020B0503020204020204" pitchFamily="34" charset="-122"/>
              </a:rPr>
              <a:t>上市的可再生能源企业可以通过股票进行融资。尽管在世界范围内有越来越多的投资于可再生能源产业的股票基金，但是在发展中国家，公司股票只占这些投资的很小比例。所以，股票融资的作用有限，只能服务于已上市的公司和在发达、透明、流动性好的资本市场运作的公司。</a:t>
            </a:r>
            <a:endParaRPr kumimoji="1" lang="zh-CN" altLang="en-US" sz="2000">
              <a:cs typeface="微软雅黑" panose="020B0503020204020204" pitchFamily="34" charset="-122"/>
            </a:endParaRPr>
          </a:p>
          <a:p>
            <a:pPr algn="l">
              <a:lnSpc>
                <a:spcPct val="150000"/>
              </a:lnSpc>
            </a:pPr>
            <a:endParaRPr kumimoji="1" lang="zh-CN" altLang="en-US" sz="2000">
              <a:cs typeface="微软雅黑" panose="020B0503020204020204" pitchFamily="34" charset="-122"/>
            </a:endParaRPr>
          </a:p>
        </p:txBody>
      </p:sp>
      <p:sp>
        <p:nvSpPr>
          <p:cNvPr id="6" name="标题 1"/>
          <p:cNvSpPr txBox="1"/>
          <p:nvPr/>
        </p:nvSpPr>
        <p:spPr>
          <a:xfrm>
            <a:off x="1569549" y="1543098"/>
            <a:ext cx="4176000" cy="648000"/>
          </a:xfrm>
          <a:prstGeom prst="rect">
            <a:avLst/>
          </a:prstGeom>
          <a:noFill/>
          <a:ln>
            <a:noFill/>
          </a:ln>
        </p:spPr>
        <p:txBody>
          <a:bodyPr vert="horz" wrap="square" lIns="0" tIns="0" rIns="0" bIns="0" rtlCol="0" anchor="ctr"/>
          <a:lstStyle/>
          <a:p>
            <a:pPr algn="l">
              <a:lnSpc>
                <a:spcPct val="150000"/>
              </a:lnSpc>
            </a:pPr>
            <a:r>
              <a:rPr kumimoji="1" lang="zh-CN" altLang="en-US" sz="2400" b="1">
                <a:cs typeface="微软雅黑" panose="020B0503020204020204" pitchFamily="34" charset="-122"/>
                <a:sym typeface="+mn-ea"/>
              </a:rPr>
              <a:t>股票</a:t>
            </a:r>
            <a:endParaRPr kumimoji="1" lang="zh-CN" altLang="en-US" sz="24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标题 1"/>
          <p:cNvSpPr txBox="1"/>
          <p:nvPr/>
        </p:nvSpPr>
        <p:spPr>
          <a:xfrm>
            <a:off x="858400" y="1807727"/>
            <a:ext cx="324000" cy="267994"/>
          </a:xfrm>
          <a:custGeom>
            <a:avLst/>
            <a:gdLst>
              <a:gd name="connsiteX0" fmla="*/ 114387 w 870468"/>
              <a:gd name="connsiteY0" fmla="*/ 394297 h 720000"/>
              <a:gd name="connsiteX1" fmla="*/ 125598 w 870468"/>
              <a:gd name="connsiteY1" fmla="*/ 421319 h 720000"/>
              <a:gd name="connsiteX2" fmla="*/ 153878 w 870468"/>
              <a:gd name="connsiteY2" fmla="*/ 433051 h 720000"/>
              <a:gd name="connsiteX3" fmla="*/ 449972 w 870468"/>
              <a:gd name="connsiteY3" fmla="*/ 433051 h 720000"/>
              <a:gd name="connsiteX4" fmla="*/ 478295 w 870468"/>
              <a:gd name="connsiteY4" fmla="*/ 421319 h 720000"/>
              <a:gd name="connsiteX5" fmla="*/ 489465 w 870468"/>
              <a:gd name="connsiteY5" fmla="*/ 394297 h 720000"/>
              <a:gd name="connsiteX6" fmla="*/ 116266 w 870468"/>
              <a:gd name="connsiteY6" fmla="*/ 68594 h 720000"/>
              <a:gd name="connsiteX7" fmla="*/ 68708 w 870468"/>
              <a:gd name="connsiteY7" fmla="*/ 116152 h 720000"/>
              <a:gd name="connsiteX8" fmla="*/ 68708 w 870468"/>
              <a:gd name="connsiteY8" fmla="*/ 241561 h 720000"/>
              <a:gd name="connsiteX9" fmla="*/ 801875 w 870468"/>
              <a:gd name="connsiteY9" fmla="*/ 241561 h 720000"/>
              <a:gd name="connsiteX10" fmla="*/ 801875 w 870468"/>
              <a:gd name="connsiteY10" fmla="*/ 116152 h 720000"/>
              <a:gd name="connsiteX11" fmla="*/ 754317 w 870468"/>
              <a:gd name="connsiteY11" fmla="*/ 68594 h 720000"/>
              <a:gd name="connsiteX12" fmla="*/ 598821 w 870468"/>
              <a:gd name="connsiteY12" fmla="*/ 68594 h 720000"/>
              <a:gd name="connsiteX13" fmla="*/ 116266 w 870468"/>
              <a:gd name="connsiteY13" fmla="*/ 0 h 720000"/>
              <a:gd name="connsiteX14" fmla="*/ 598821 w 870468"/>
              <a:gd name="connsiteY14" fmla="*/ 0 h 720000"/>
              <a:gd name="connsiteX15" fmla="*/ 754317 w 870468"/>
              <a:gd name="connsiteY15" fmla="*/ 0 h 720000"/>
              <a:gd name="connsiteX16" fmla="*/ 870468 w 870468"/>
              <a:gd name="connsiteY16" fmla="*/ 116152 h 720000"/>
              <a:gd name="connsiteX17" fmla="*/ 870468 w 870468"/>
              <a:gd name="connsiteY17" fmla="*/ 360001 h 720000"/>
              <a:gd name="connsiteX18" fmla="*/ 870468 w 870468"/>
              <a:gd name="connsiteY18" fmla="*/ 603736 h 720000"/>
              <a:gd name="connsiteX19" fmla="*/ 754317 w 870468"/>
              <a:gd name="connsiteY19" fmla="*/ 720000 h 720000"/>
              <a:gd name="connsiteX20" fmla="*/ 598821 w 870468"/>
              <a:gd name="connsiteY20" fmla="*/ 720000 h 720000"/>
              <a:gd name="connsiteX21" fmla="*/ 116266 w 870468"/>
              <a:gd name="connsiteY21" fmla="*/ 720000 h 720000"/>
              <a:gd name="connsiteX22" fmla="*/ 115 w 870468"/>
              <a:gd name="connsiteY22" fmla="*/ 603850 h 720000"/>
              <a:gd name="connsiteX23" fmla="*/ 115 w 870468"/>
              <a:gd name="connsiteY23" fmla="*/ 360279 h 720000"/>
              <a:gd name="connsiteX24" fmla="*/ 0 w 870468"/>
              <a:gd name="connsiteY24" fmla="*/ 360001 h 720000"/>
              <a:gd name="connsiteX25" fmla="*/ 115 w 870468"/>
              <a:gd name="connsiteY25" fmla="*/ 359723 h 720000"/>
              <a:gd name="connsiteX26" fmla="*/ 115 w 870468"/>
              <a:gd name="connsiteY26" fmla="*/ 116152 h 720000"/>
              <a:gd name="connsiteX27" fmla="*/ 116266 w 870468"/>
              <a:gd name="connsiteY27" fmla="*/ 0 h 720000"/>
            </a:gdLst>
            <a:ahLst/>
            <a:cxnLst/>
            <a:rect l="l" t="t" r="r" b="b"/>
            <a:pathLst>
              <a:path w="870468" h="720000">
                <a:moveTo>
                  <a:pt x="114387" y="394297"/>
                </a:moveTo>
                <a:lnTo>
                  <a:pt x="125598" y="421319"/>
                </a:lnTo>
                <a:cubicBezTo>
                  <a:pt x="132843" y="428564"/>
                  <a:pt x="142846" y="433051"/>
                  <a:pt x="153878" y="433051"/>
                </a:cubicBezTo>
                <a:lnTo>
                  <a:pt x="449972" y="433051"/>
                </a:lnTo>
                <a:cubicBezTo>
                  <a:pt x="461061" y="433051"/>
                  <a:pt x="471064" y="428564"/>
                  <a:pt x="478295" y="421319"/>
                </a:cubicBezTo>
                <a:lnTo>
                  <a:pt x="489465" y="394297"/>
                </a:lnTo>
                <a:close/>
                <a:moveTo>
                  <a:pt x="116266" y="68594"/>
                </a:moveTo>
                <a:cubicBezTo>
                  <a:pt x="89972" y="68594"/>
                  <a:pt x="68708" y="89972"/>
                  <a:pt x="68708" y="116152"/>
                </a:cubicBezTo>
                <a:lnTo>
                  <a:pt x="68708" y="241561"/>
                </a:lnTo>
                <a:lnTo>
                  <a:pt x="801875" y="241561"/>
                </a:lnTo>
                <a:lnTo>
                  <a:pt x="801875" y="116152"/>
                </a:lnTo>
                <a:cubicBezTo>
                  <a:pt x="801875" y="89858"/>
                  <a:pt x="780497" y="68594"/>
                  <a:pt x="754317" y="68594"/>
                </a:cubicBezTo>
                <a:lnTo>
                  <a:pt x="598821" y="68594"/>
                </a:lnTo>
                <a:close/>
                <a:moveTo>
                  <a:pt x="116266" y="0"/>
                </a:moveTo>
                <a:lnTo>
                  <a:pt x="598821" y="0"/>
                </a:lnTo>
                <a:lnTo>
                  <a:pt x="754317" y="0"/>
                </a:lnTo>
                <a:cubicBezTo>
                  <a:pt x="818338" y="0"/>
                  <a:pt x="870468" y="52131"/>
                  <a:pt x="870468" y="116152"/>
                </a:cubicBezTo>
                <a:lnTo>
                  <a:pt x="870468" y="360001"/>
                </a:lnTo>
                <a:lnTo>
                  <a:pt x="870468" y="603736"/>
                </a:lnTo>
                <a:cubicBezTo>
                  <a:pt x="870468" y="667870"/>
                  <a:pt x="818338" y="720000"/>
                  <a:pt x="754317" y="720000"/>
                </a:cubicBezTo>
                <a:lnTo>
                  <a:pt x="598821" y="720000"/>
                </a:lnTo>
                <a:lnTo>
                  <a:pt x="116266" y="720000"/>
                </a:lnTo>
                <a:cubicBezTo>
                  <a:pt x="52246" y="720000"/>
                  <a:pt x="115" y="667870"/>
                  <a:pt x="115" y="603850"/>
                </a:cubicBezTo>
                <a:lnTo>
                  <a:pt x="115" y="360279"/>
                </a:lnTo>
                <a:lnTo>
                  <a:pt x="0" y="360001"/>
                </a:lnTo>
                <a:lnTo>
                  <a:pt x="115" y="359723"/>
                </a:lnTo>
                <a:lnTo>
                  <a:pt x="115" y="116152"/>
                </a:lnTo>
                <a:cubicBezTo>
                  <a:pt x="115" y="52131"/>
                  <a:pt x="52246" y="0"/>
                  <a:pt x="116266"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cs typeface="微软雅黑" panose="020B0503020204020204" pitchFamily="34" charset="-122"/>
            </a:endParaRPr>
          </a:p>
        </p:txBody>
      </p:sp>
      <p:sp>
        <p:nvSpPr>
          <p:cNvPr id="11"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2"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股权类市场</a:t>
            </a:r>
            <a:endPar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标题 1"/>
          <p:cNvSpPr txBox="1"/>
          <p:nvPr/>
        </p:nvSpPr>
        <p:spPr>
          <a:xfrm>
            <a:off x="6197600" y="1558864"/>
            <a:ext cx="720001" cy="720000"/>
          </a:xfrm>
          <a:prstGeom prst="ellipse">
            <a:avLst/>
          </a:prstGeom>
          <a:gradFill>
            <a:gsLst>
              <a:gs pos="6000">
                <a:schemeClr val="accent1">
                  <a:lumMod val="60000"/>
                  <a:lumOff val="40000"/>
                </a:schemeClr>
              </a:gs>
              <a:gs pos="100000">
                <a:schemeClr val="accent1"/>
              </a:gs>
            </a:gsLst>
            <a:lin ang="2700000" scaled="0"/>
          </a:gradFill>
          <a:ln w="12700" cap="sq">
            <a:noFill/>
            <a:miter/>
          </a:ln>
          <a:effectLst>
            <a:outerShdw blurRad="190500" dist="101600" dir="2700000" algn="tl" rotWithShape="0">
              <a:schemeClr val="accent1">
                <a:alpha val="20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5" name="标题 1"/>
          <p:cNvSpPr txBox="1"/>
          <p:nvPr/>
        </p:nvSpPr>
        <p:spPr>
          <a:xfrm>
            <a:off x="7106749" y="1539288"/>
            <a:ext cx="4176000" cy="648000"/>
          </a:xfrm>
          <a:prstGeom prst="rect">
            <a:avLst/>
          </a:prstGeom>
          <a:noFill/>
          <a:ln>
            <a:noFill/>
          </a:ln>
        </p:spPr>
        <p:txBody>
          <a:bodyPr vert="horz" wrap="square" lIns="0" tIns="0" rIns="0" bIns="0" rtlCol="0" anchor="ctr"/>
          <a:lstStyle/>
          <a:p>
            <a:pPr algn="l">
              <a:lnSpc>
                <a:spcPct val="150000"/>
              </a:lnSpc>
            </a:pPr>
            <a:r>
              <a:rPr kumimoji="1" lang="zh-CN" altLang="en-US" sz="2400" b="1">
                <a:cs typeface="微软雅黑" panose="020B0503020204020204" pitchFamily="34" charset="-122"/>
                <a:sym typeface="+mn-ea"/>
              </a:rPr>
              <a:t>低碳指数</a:t>
            </a:r>
            <a:endParaRPr kumimoji="1" lang="zh-CN" altLang="en-US" sz="24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标题 1"/>
          <p:cNvSpPr txBox="1"/>
          <p:nvPr/>
        </p:nvSpPr>
        <p:spPr>
          <a:xfrm>
            <a:off x="6395600" y="1784867"/>
            <a:ext cx="324000" cy="267994"/>
          </a:xfrm>
          <a:custGeom>
            <a:avLst/>
            <a:gdLst>
              <a:gd name="connsiteX0" fmla="*/ 114387 w 870468"/>
              <a:gd name="connsiteY0" fmla="*/ 394297 h 720000"/>
              <a:gd name="connsiteX1" fmla="*/ 125598 w 870468"/>
              <a:gd name="connsiteY1" fmla="*/ 421319 h 720000"/>
              <a:gd name="connsiteX2" fmla="*/ 153878 w 870468"/>
              <a:gd name="connsiteY2" fmla="*/ 433051 h 720000"/>
              <a:gd name="connsiteX3" fmla="*/ 449972 w 870468"/>
              <a:gd name="connsiteY3" fmla="*/ 433051 h 720000"/>
              <a:gd name="connsiteX4" fmla="*/ 478295 w 870468"/>
              <a:gd name="connsiteY4" fmla="*/ 421319 h 720000"/>
              <a:gd name="connsiteX5" fmla="*/ 489465 w 870468"/>
              <a:gd name="connsiteY5" fmla="*/ 394297 h 720000"/>
              <a:gd name="connsiteX6" fmla="*/ 116266 w 870468"/>
              <a:gd name="connsiteY6" fmla="*/ 68594 h 720000"/>
              <a:gd name="connsiteX7" fmla="*/ 68708 w 870468"/>
              <a:gd name="connsiteY7" fmla="*/ 116152 h 720000"/>
              <a:gd name="connsiteX8" fmla="*/ 68708 w 870468"/>
              <a:gd name="connsiteY8" fmla="*/ 241561 h 720000"/>
              <a:gd name="connsiteX9" fmla="*/ 801875 w 870468"/>
              <a:gd name="connsiteY9" fmla="*/ 241561 h 720000"/>
              <a:gd name="connsiteX10" fmla="*/ 801875 w 870468"/>
              <a:gd name="connsiteY10" fmla="*/ 116152 h 720000"/>
              <a:gd name="connsiteX11" fmla="*/ 754317 w 870468"/>
              <a:gd name="connsiteY11" fmla="*/ 68594 h 720000"/>
              <a:gd name="connsiteX12" fmla="*/ 598821 w 870468"/>
              <a:gd name="connsiteY12" fmla="*/ 68594 h 720000"/>
              <a:gd name="connsiteX13" fmla="*/ 116266 w 870468"/>
              <a:gd name="connsiteY13" fmla="*/ 0 h 720000"/>
              <a:gd name="connsiteX14" fmla="*/ 598821 w 870468"/>
              <a:gd name="connsiteY14" fmla="*/ 0 h 720000"/>
              <a:gd name="connsiteX15" fmla="*/ 754317 w 870468"/>
              <a:gd name="connsiteY15" fmla="*/ 0 h 720000"/>
              <a:gd name="connsiteX16" fmla="*/ 870468 w 870468"/>
              <a:gd name="connsiteY16" fmla="*/ 116152 h 720000"/>
              <a:gd name="connsiteX17" fmla="*/ 870468 w 870468"/>
              <a:gd name="connsiteY17" fmla="*/ 360001 h 720000"/>
              <a:gd name="connsiteX18" fmla="*/ 870468 w 870468"/>
              <a:gd name="connsiteY18" fmla="*/ 603736 h 720000"/>
              <a:gd name="connsiteX19" fmla="*/ 754317 w 870468"/>
              <a:gd name="connsiteY19" fmla="*/ 720000 h 720000"/>
              <a:gd name="connsiteX20" fmla="*/ 598821 w 870468"/>
              <a:gd name="connsiteY20" fmla="*/ 720000 h 720000"/>
              <a:gd name="connsiteX21" fmla="*/ 116266 w 870468"/>
              <a:gd name="connsiteY21" fmla="*/ 720000 h 720000"/>
              <a:gd name="connsiteX22" fmla="*/ 115 w 870468"/>
              <a:gd name="connsiteY22" fmla="*/ 603850 h 720000"/>
              <a:gd name="connsiteX23" fmla="*/ 115 w 870468"/>
              <a:gd name="connsiteY23" fmla="*/ 360279 h 720000"/>
              <a:gd name="connsiteX24" fmla="*/ 0 w 870468"/>
              <a:gd name="connsiteY24" fmla="*/ 360001 h 720000"/>
              <a:gd name="connsiteX25" fmla="*/ 115 w 870468"/>
              <a:gd name="connsiteY25" fmla="*/ 359723 h 720000"/>
              <a:gd name="connsiteX26" fmla="*/ 115 w 870468"/>
              <a:gd name="connsiteY26" fmla="*/ 116152 h 720000"/>
              <a:gd name="connsiteX27" fmla="*/ 116266 w 870468"/>
              <a:gd name="connsiteY27" fmla="*/ 0 h 720000"/>
            </a:gdLst>
            <a:ahLst/>
            <a:cxnLst/>
            <a:rect l="l" t="t" r="r" b="b"/>
            <a:pathLst>
              <a:path w="870468" h="720000">
                <a:moveTo>
                  <a:pt x="114387" y="394297"/>
                </a:moveTo>
                <a:lnTo>
                  <a:pt x="125598" y="421319"/>
                </a:lnTo>
                <a:cubicBezTo>
                  <a:pt x="132843" y="428564"/>
                  <a:pt x="142846" y="433051"/>
                  <a:pt x="153878" y="433051"/>
                </a:cubicBezTo>
                <a:lnTo>
                  <a:pt x="449972" y="433051"/>
                </a:lnTo>
                <a:cubicBezTo>
                  <a:pt x="461061" y="433051"/>
                  <a:pt x="471064" y="428564"/>
                  <a:pt x="478295" y="421319"/>
                </a:cubicBezTo>
                <a:lnTo>
                  <a:pt x="489465" y="394297"/>
                </a:lnTo>
                <a:close/>
                <a:moveTo>
                  <a:pt x="116266" y="68594"/>
                </a:moveTo>
                <a:cubicBezTo>
                  <a:pt x="89972" y="68594"/>
                  <a:pt x="68708" y="89972"/>
                  <a:pt x="68708" y="116152"/>
                </a:cubicBezTo>
                <a:lnTo>
                  <a:pt x="68708" y="241561"/>
                </a:lnTo>
                <a:lnTo>
                  <a:pt x="801875" y="241561"/>
                </a:lnTo>
                <a:lnTo>
                  <a:pt x="801875" y="116152"/>
                </a:lnTo>
                <a:cubicBezTo>
                  <a:pt x="801875" y="89858"/>
                  <a:pt x="780497" y="68594"/>
                  <a:pt x="754317" y="68594"/>
                </a:cubicBezTo>
                <a:lnTo>
                  <a:pt x="598821" y="68594"/>
                </a:lnTo>
                <a:close/>
                <a:moveTo>
                  <a:pt x="116266" y="0"/>
                </a:moveTo>
                <a:lnTo>
                  <a:pt x="598821" y="0"/>
                </a:lnTo>
                <a:lnTo>
                  <a:pt x="754317" y="0"/>
                </a:lnTo>
                <a:cubicBezTo>
                  <a:pt x="818338" y="0"/>
                  <a:pt x="870468" y="52131"/>
                  <a:pt x="870468" y="116152"/>
                </a:cubicBezTo>
                <a:lnTo>
                  <a:pt x="870468" y="360001"/>
                </a:lnTo>
                <a:lnTo>
                  <a:pt x="870468" y="603736"/>
                </a:lnTo>
                <a:cubicBezTo>
                  <a:pt x="870468" y="667870"/>
                  <a:pt x="818338" y="720000"/>
                  <a:pt x="754317" y="720000"/>
                </a:cubicBezTo>
                <a:lnTo>
                  <a:pt x="598821" y="720000"/>
                </a:lnTo>
                <a:lnTo>
                  <a:pt x="116266" y="720000"/>
                </a:lnTo>
                <a:cubicBezTo>
                  <a:pt x="52246" y="720000"/>
                  <a:pt x="115" y="667870"/>
                  <a:pt x="115" y="603850"/>
                </a:cubicBezTo>
                <a:lnTo>
                  <a:pt x="115" y="360279"/>
                </a:lnTo>
                <a:lnTo>
                  <a:pt x="0" y="360001"/>
                </a:lnTo>
                <a:lnTo>
                  <a:pt x="115" y="359723"/>
                </a:lnTo>
                <a:lnTo>
                  <a:pt x="115" y="116152"/>
                </a:lnTo>
                <a:cubicBezTo>
                  <a:pt x="115" y="52131"/>
                  <a:pt x="52246" y="0"/>
                  <a:pt x="116266"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cs typeface="微软雅黑" panose="020B0503020204020204" pitchFamily="34" charset="-122"/>
            </a:endParaRPr>
          </a:p>
        </p:txBody>
      </p:sp>
      <p:sp>
        <p:nvSpPr>
          <p:cNvPr id="17" name="标题 1"/>
          <p:cNvSpPr txBox="1"/>
          <p:nvPr/>
        </p:nvSpPr>
        <p:spPr>
          <a:xfrm>
            <a:off x="6478270" y="2301875"/>
            <a:ext cx="5299710" cy="4613275"/>
          </a:xfrm>
          <a:prstGeom prst="rect">
            <a:avLst/>
          </a:prstGeom>
          <a:noFill/>
          <a:ln>
            <a:noFill/>
          </a:ln>
        </p:spPr>
        <p:txBody>
          <a:bodyPr vert="horz" wrap="square" lIns="0" tIns="0" rIns="0" bIns="0" rtlCol="0" anchor="t"/>
          <a:lstStyle/>
          <a:p>
            <a:pPr algn="l">
              <a:lnSpc>
                <a:spcPct val="150000"/>
              </a:lnSpc>
            </a:pPr>
            <a:r>
              <a:rPr kumimoji="1" lang="zh-CN" altLang="en-US" sz="2000">
                <a:cs typeface="微软雅黑" panose="020B0503020204020204" pitchFamily="34" charset="-122"/>
                <a:sym typeface="+mn-ea"/>
              </a:rPr>
              <a:t>为了适应市场和投资者需要，一些金融服务机构利用自己的专业知识和熟悉市场的优势，编制出股票价格指数，公开发布，作为反映市场价格变动的指标。编制股票价格指数，是将可再生能源类上市公司的股价指数化，用于进行投资者的组合投资和环境绩效评估。</a:t>
            </a:r>
            <a:endParaRPr kumimoji="1" lang="zh-CN" altLang="en-US" sz="2000">
              <a:cs typeface="微软雅黑" panose="020B0503020204020204" pitchFamily="3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2"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3200" b="1" dirty="0">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股权类市场</a:t>
            </a:r>
            <a:r>
              <a:rPr kumimoji="1" lang="en-US" altLang="zh-CN" sz="3200" b="1" dirty="0">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a:t>
            </a:r>
            <a:r>
              <a:rPr kumimoji="1" lang="zh-CN" altLang="en-US" sz="3200" b="1" dirty="0">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低碳指数</a:t>
            </a:r>
            <a:endParaRPr kumimoji="1" lang="zh-CN" altLang="en-US" sz="3200" b="1" dirty="0">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2" name="表格 1"/>
          <p:cNvGraphicFramePr/>
          <p:nvPr>
            <p:custDataLst>
              <p:tags r:id="rId1"/>
            </p:custDataLst>
          </p:nvPr>
        </p:nvGraphicFramePr>
        <p:xfrm>
          <a:off x="321310" y="1783080"/>
          <a:ext cx="11586845" cy="4556760"/>
        </p:xfrm>
        <a:graphic>
          <a:graphicData uri="http://schemas.openxmlformats.org/drawingml/2006/table">
            <a:tbl>
              <a:tblPr/>
              <a:tblGrid>
                <a:gridCol w="4385310"/>
                <a:gridCol w="7201535"/>
              </a:tblGrid>
              <a:tr h="320040">
                <a:tc>
                  <a:txBody>
                    <a:bodyPr/>
                    <a:lstStyle/>
                    <a:p>
                      <a:pPr marL="0" indent="0" algn="just">
                        <a:lnSpc>
                          <a:spcPct val="150000"/>
                        </a:lnSpc>
                        <a:spcBef>
                          <a:spcPct val="0"/>
                        </a:spcBef>
                        <a:spcAft>
                          <a:spcPct val="0"/>
                        </a:spcAft>
                      </a:pPr>
                      <a:r>
                        <a:rPr lang="zh-CN" sz="1400">
                          <a:solidFill>
                            <a:srgbClr val="000000"/>
                          </a:solidFill>
                          <a:latin typeface="Times New Roman" panose="02020603050405020304"/>
                          <a:ea typeface="微软雅黑" panose="020B0503020204020204" pitchFamily="34" charset="-122"/>
                          <a:cs typeface="微软雅黑" panose="020B0503020204020204" pitchFamily="34" charset="-122"/>
                        </a:rPr>
                        <a:t>指数名称</a:t>
                      </a:r>
                      <a:endParaRPr lang="zh-CN" sz="1400">
                        <a:solidFill>
                          <a:srgbClr val="000000"/>
                        </a:solidFill>
                        <a:latin typeface="Times New Roman" panose="02020603050405020304"/>
                        <a:ea typeface="微软雅黑" panose="020B0503020204020204" pitchFamily="34" charset="-122"/>
                        <a:cs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lstStyle/>
                    <a:p>
                      <a:pPr marL="0" indent="0" algn="just">
                        <a:lnSpc>
                          <a:spcPct val="150000"/>
                        </a:lnSpc>
                        <a:spcBef>
                          <a:spcPct val="0"/>
                        </a:spcBef>
                        <a:spcAft>
                          <a:spcPct val="0"/>
                        </a:spcAft>
                      </a:pPr>
                      <a:r>
                        <a:rPr lang="zh-CN" sz="1400">
                          <a:solidFill>
                            <a:srgbClr val="000000"/>
                          </a:solidFill>
                          <a:latin typeface="Times New Roman" panose="02020603050405020304"/>
                          <a:ea typeface="微软雅黑" panose="020B0503020204020204" pitchFamily="34" charset="-122"/>
                          <a:cs typeface="微软雅黑" panose="020B0503020204020204" pitchFamily="34" charset="-122"/>
                        </a:rPr>
                        <a:t>具体内容</a:t>
                      </a:r>
                      <a:endParaRPr lang="zh-CN" sz="1400">
                        <a:solidFill>
                          <a:srgbClr val="000000"/>
                        </a:solidFill>
                        <a:latin typeface="Times New Roman" panose="02020603050405020304"/>
                        <a:ea typeface="微软雅黑" panose="020B0503020204020204" pitchFamily="34" charset="-122"/>
                        <a:cs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r>
              <a:tr h="2560320">
                <a:tc>
                  <a:txBody>
                    <a:bodyPr/>
                    <a:lstStyle/>
                    <a:p>
                      <a:pPr marL="0" indent="0" algn="just">
                        <a:lnSpc>
                          <a:spcPct val="150000"/>
                        </a:lnSpc>
                        <a:spcBef>
                          <a:spcPct val="0"/>
                        </a:spcBef>
                        <a:spcAft>
                          <a:spcPct val="0"/>
                        </a:spcAft>
                      </a:pPr>
                      <a:r>
                        <a:rPr lang="zh-CN" sz="1400">
                          <a:solidFill>
                            <a:srgbClr val="000000"/>
                          </a:solidFill>
                          <a:latin typeface="Times New Roman" panose="02020603050405020304"/>
                          <a:ea typeface="微软雅黑" panose="020B0503020204020204" pitchFamily="34" charset="-122"/>
                          <a:cs typeface="微软雅黑" panose="020B0503020204020204" pitchFamily="34" charset="-122"/>
                        </a:rPr>
                        <a:t>可持续发展指数</a:t>
                      </a:r>
                      <a:endParaRPr lang="zh-CN" sz="1400">
                        <a:solidFill>
                          <a:srgbClr val="000000"/>
                        </a:solidFill>
                        <a:latin typeface="Times New Roman" panose="02020603050405020304"/>
                        <a:ea typeface="微软雅黑" panose="020B0503020204020204" pitchFamily="34" charset="-122"/>
                        <a:cs typeface="微软雅黑" panose="020B0503020204020204" pitchFamily="34" charset="-122"/>
                      </a:endParaRPr>
                    </a:p>
                    <a:p>
                      <a:pPr marL="0" indent="0" algn="just">
                        <a:lnSpc>
                          <a:spcPct val="150000"/>
                        </a:lnSpc>
                        <a:spcBef>
                          <a:spcPct val="0"/>
                        </a:spcBef>
                        <a:spcAft>
                          <a:spcPct val="0"/>
                        </a:spcAft>
                      </a:pPr>
                      <a:r>
                        <a:rPr lang="zh-CN" sz="1400">
                          <a:solidFill>
                            <a:srgbClr val="000000"/>
                          </a:solidFill>
                          <a:latin typeface="Times New Roman" panose="02020603050405020304"/>
                          <a:ea typeface="微软雅黑" panose="020B0503020204020204" pitchFamily="34" charset="-122"/>
                          <a:cs typeface="微软雅黑" panose="020B0503020204020204" pitchFamily="34" charset="-122"/>
                        </a:rPr>
                        <a:t>（</a:t>
                      </a:r>
                      <a:r>
                        <a:rPr lang="en-US" altLang="zh-CN" sz="1400">
                          <a:solidFill>
                            <a:srgbClr val="000000"/>
                          </a:solidFill>
                          <a:latin typeface="Times New Roman" panose="02020603050405020304"/>
                          <a:ea typeface="Times New Roman" panose="02020603050405020304"/>
                          <a:cs typeface="微软雅黑" panose="020B0503020204020204" pitchFamily="34" charset="-122"/>
                        </a:rPr>
                        <a:t>Sustainability</a:t>
                      </a:r>
                      <a:r>
                        <a:rPr lang="en-US" altLang="zh-CN" sz="1400">
                          <a:solidFill>
                            <a:srgbClr val="000000"/>
                          </a:solidFill>
                          <a:latin typeface="Times New Roman" panose="02020603050405020304"/>
                          <a:ea typeface="微软雅黑" panose="020B0503020204020204" pitchFamily="34" charset="-122"/>
                          <a:cs typeface="微软雅黑" panose="020B0503020204020204" pitchFamily="34" charset="-122"/>
                        </a:rPr>
                        <a:t> </a:t>
                      </a:r>
                      <a:r>
                        <a:rPr lang="en-US" altLang="zh-CN" sz="1400">
                          <a:solidFill>
                            <a:srgbClr val="000000"/>
                          </a:solidFill>
                          <a:latin typeface="Times New Roman" panose="02020603050405020304"/>
                          <a:ea typeface="Times New Roman" panose="02020603050405020304"/>
                          <a:cs typeface="微软雅黑" panose="020B0503020204020204" pitchFamily="34" charset="-122"/>
                        </a:rPr>
                        <a:t>Indexes</a:t>
                      </a:r>
                      <a:r>
                        <a:rPr lang="zh-CN" sz="1400">
                          <a:solidFill>
                            <a:srgbClr val="000000"/>
                          </a:solidFill>
                          <a:latin typeface="Times New Roman" panose="02020603050405020304"/>
                          <a:ea typeface="微软雅黑" panose="020B0503020204020204" pitchFamily="34" charset="-122"/>
                          <a:cs typeface="微软雅黑" panose="020B0503020204020204" pitchFamily="34" charset="-122"/>
                        </a:rPr>
                        <a:t>）</a:t>
                      </a:r>
                      <a:endParaRPr lang="zh-CN" sz="1400">
                        <a:solidFill>
                          <a:srgbClr val="000000"/>
                        </a:solidFill>
                        <a:latin typeface="Times New Roman" panose="02020603050405020304"/>
                        <a:ea typeface="微软雅黑" panose="020B0503020204020204" pitchFamily="34" charset="-122"/>
                        <a:cs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lstStyle/>
                    <a:p>
                      <a:pPr marL="533400" indent="-266700" algn="just">
                        <a:lnSpc>
                          <a:spcPct val="150000"/>
                        </a:lnSpc>
                        <a:spcBef>
                          <a:spcPct val="0"/>
                        </a:spcBef>
                        <a:spcAft>
                          <a:spcPct val="0"/>
                        </a:spcAft>
                        <a:buFont typeface="Wingdings" panose="05000000000000000000"/>
                        <a:buChar char=""/>
                      </a:pPr>
                      <a:r>
                        <a:rPr lang="zh-CN" sz="1400">
                          <a:solidFill>
                            <a:srgbClr val="000000"/>
                          </a:solidFill>
                          <a:latin typeface="Times New Roman" panose="02020603050405020304"/>
                          <a:ea typeface="微软雅黑" panose="020B0503020204020204" pitchFamily="34" charset="-122"/>
                          <a:cs typeface="微软雅黑" panose="020B0503020204020204" pitchFamily="34" charset="-122"/>
                        </a:rPr>
                        <a:t>衡量企业可持续发展行情变化的指标参数</a:t>
                      </a:r>
                      <a:r>
                        <a:rPr lang="zh-CN" altLang="en-US" sz="1400">
                          <a:solidFill>
                            <a:srgbClr val="000000"/>
                          </a:solidFill>
                          <a:latin typeface="Times New Roman" panose="02020603050405020304"/>
                          <a:ea typeface="微软雅黑" panose="020B0503020204020204" pitchFamily="34" charset="-122"/>
                          <a:cs typeface="微软雅黑" panose="020B0503020204020204" pitchFamily="34" charset="-122"/>
                        </a:rPr>
                        <a:t> </a:t>
                      </a:r>
                      <a:r>
                        <a:rPr lang="en-US" altLang="zh-CN" sz="1400">
                          <a:solidFill>
                            <a:srgbClr val="000000"/>
                          </a:solidFill>
                          <a:latin typeface="Times New Roman" panose="02020603050405020304"/>
                          <a:ea typeface="微软雅黑" panose="020B0503020204020204" pitchFamily="34" charset="-122"/>
                          <a:cs typeface="微软雅黑" panose="020B0503020204020204" pitchFamily="34" charset="-122"/>
                        </a:rPr>
                        <a:t>S&amp;P</a:t>
                      </a:r>
                      <a:r>
                        <a:rPr lang="en-US" altLang="zh-CN" sz="1400">
                          <a:solidFill>
                            <a:srgbClr val="000000"/>
                          </a:solidFill>
                          <a:latin typeface="Times New Roman" panose="02020603050405020304"/>
                          <a:ea typeface="Times New Roman" panose="02020603050405020304"/>
                          <a:cs typeface="微软雅黑" panose="020B0503020204020204" pitchFamily="34" charset="-122"/>
                        </a:rPr>
                        <a:t> (Standard &amp; Poor's)</a:t>
                      </a:r>
                      <a:r>
                        <a:rPr lang="en-US" altLang="zh-CN" sz="1400">
                          <a:solidFill>
                            <a:srgbClr val="000000"/>
                          </a:solidFill>
                          <a:latin typeface="Times New Roman" panose="02020603050405020304"/>
                          <a:ea typeface="微软雅黑" panose="020B0503020204020204" pitchFamily="34" charset="-122"/>
                          <a:cs typeface="微软雅黑" panose="020B0503020204020204" pitchFamily="34" charset="-122"/>
                        </a:rPr>
                        <a:t> Gobal Environment Index</a:t>
                      </a:r>
                      <a:endParaRPr lang="en-US" altLang="zh-CN" sz="1400">
                        <a:solidFill>
                          <a:srgbClr val="000000"/>
                        </a:solidFill>
                        <a:latin typeface="Times New Roman" panose="02020603050405020304"/>
                        <a:ea typeface="微软雅黑" panose="020B0503020204020204" pitchFamily="34" charset="-122"/>
                        <a:cs typeface="微软雅黑" panose="020B0503020204020204" pitchFamily="34" charset="-122"/>
                      </a:endParaRPr>
                    </a:p>
                    <a:p>
                      <a:pPr marL="533400" indent="-266700" algn="just">
                        <a:lnSpc>
                          <a:spcPct val="150000"/>
                        </a:lnSpc>
                        <a:spcBef>
                          <a:spcPct val="0"/>
                        </a:spcBef>
                        <a:spcAft>
                          <a:spcPct val="0"/>
                        </a:spcAft>
                        <a:buFont typeface="Wingdings" panose="05000000000000000000"/>
                        <a:buChar char=""/>
                      </a:pPr>
                      <a:r>
                        <a:rPr lang="zh-CN" sz="1400">
                          <a:solidFill>
                            <a:srgbClr val="000000"/>
                          </a:solidFill>
                          <a:latin typeface="Times New Roman" panose="02020603050405020304"/>
                          <a:ea typeface="微软雅黑" panose="020B0503020204020204" pitchFamily="34" charset="-122"/>
                          <a:cs typeface="微软雅黑" panose="020B0503020204020204" pitchFamily="34" charset="-122"/>
                        </a:rPr>
                        <a:t>它和其他股票市场指数的编制基本相同，不同点是在样本股的选择上，可持续发展指数综合考虑了经济、社会和环境</a:t>
                      </a:r>
                      <a:r>
                        <a:rPr lang="en-US" altLang="zh-CN" sz="1400">
                          <a:solidFill>
                            <a:srgbClr val="000000"/>
                          </a:solidFill>
                          <a:latin typeface="Times New Roman" panose="02020603050405020304"/>
                          <a:ea typeface="Times New Roman" panose="02020603050405020304"/>
                          <a:cs typeface="微软雅黑" panose="020B0503020204020204" pitchFamily="34" charset="-122"/>
                        </a:rPr>
                        <a:t>3</a:t>
                      </a:r>
                      <a:r>
                        <a:rPr lang="zh-CN" sz="1400">
                          <a:solidFill>
                            <a:srgbClr val="000000"/>
                          </a:solidFill>
                          <a:latin typeface="Times New Roman" panose="02020603050405020304"/>
                          <a:ea typeface="微软雅黑" panose="020B0503020204020204" pitchFamily="34" charset="-122"/>
                          <a:cs typeface="微软雅黑" panose="020B0503020204020204" pitchFamily="34" charset="-122"/>
                        </a:rPr>
                        <a:t>个方面来选择上市公司</a:t>
                      </a:r>
                      <a:endParaRPr lang="zh-CN" sz="1400">
                        <a:solidFill>
                          <a:srgbClr val="000000"/>
                        </a:solidFill>
                        <a:latin typeface="Times New Roman" panose="02020603050405020304"/>
                        <a:ea typeface="微软雅黑" panose="020B0503020204020204" pitchFamily="34" charset="-122"/>
                        <a:cs typeface="微软雅黑" panose="020B0503020204020204" pitchFamily="34" charset="-122"/>
                      </a:endParaRPr>
                    </a:p>
                    <a:p>
                      <a:pPr marL="533400" indent="-266700" algn="just">
                        <a:lnSpc>
                          <a:spcPct val="150000"/>
                        </a:lnSpc>
                        <a:spcBef>
                          <a:spcPct val="0"/>
                        </a:spcBef>
                        <a:spcAft>
                          <a:spcPct val="0"/>
                        </a:spcAft>
                        <a:buFont typeface="Wingdings" panose="05000000000000000000"/>
                        <a:buChar char=""/>
                      </a:pPr>
                      <a:r>
                        <a:rPr lang="zh-CN" sz="1400">
                          <a:solidFill>
                            <a:srgbClr val="000000"/>
                          </a:solidFill>
                          <a:latin typeface="Times New Roman" panose="02020603050405020304"/>
                          <a:ea typeface="微软雅黑" panose="020B0503020204020204" pitchFamily="34" charset="-122"/>
                          <a:cs typeface="微软雅黑" panose="020B0503020204020204" pitchFamily="34" charset="-122"/>
                        </a:rPr>
                        <a:t>在可持续发展股指的编制过程中，有两种类型的筛选上市公司的方法，一种是正面指标筛选方法，另一种是负面指标筛选方法。使用正面指标筛选的公司表示在可持续发展的实践具有领先地位。相反，负面（排除）筛选方法是排除那些特殊经营的公司，如赌博、武器制造等。</a:t>
                      </a:r>
                      <a:endParaRPr lang="zh-CN" sz="1400">
                        <a:solidFill>
                          <a:srgbClr val="000000"/>
                        </a:solidFill>
                        <a:latin typeface="Times New Roman" panose="02020603050405020304"/>
                        <a:ea typeface="微软雅黑" panose="020B0503020204020204" pitchFamily="34" charset="-122"/>
                        <a:cs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r>
              <a:tr h="1036320">
                <a:tc>
                  <a:txBody>
                    <a:bodyPr/>
                    <a:lstStyle/>
                    <a:p>
                      <a:pPr marL="0" indent="0" algn="just">
                        <a:lnSpc>
                          <a:spcPct val="150000"/>
                        </a:lnSpc>
                        <a:spcBef>
                          <a:spcPct val="0"/>
                        </a:spcBef>
                        <a:spcAft>
                          <a:spcPct val="0"/>
                        </a:spcAft>
                      </a:pPr>
                      <a:r>
                        <a:rPr lang="zh-CN" sz="1400">
                          <a:solidFill>
                            <a:srgbClr val="000000"/>
                          </a:solidFill>
                          <a:latin typeface="Times New Roman" panose="02020603050405020304"/>
                          <a:ea typeface="微软雅黑" panose="020B0503020204020204" pitchFamily="34" charset="-122"/>
                          <a:cs typeface="微软雅黑" panose="020B0503020204020204" pitchFamily="34" charset="-122"/>
                        </a:rPr>
                        <a:t>道琼斯可持续发展指数</a:t>
                      </a:r>
                      <a:endParaRPr lang="zh-CN" sz="1400">
                        <a:solidFill>
                          <a:srgbClr val="000000"/>
                        </a:solidFill>
                        <a:latin typeface="Times New Roman" panose="02020603050405020304"/>
                        <a:ea typeface="微软雅黑" panose="020B0503020204020204" pitchFamily="34" charset="-122"/>
                        <a:cs typeface="微软雅黑" panose="020B0503020204020204" pitchFamily="34" charset="-122"/>
                      </a:endParaRPr>
                    </a:p>
                    <a:p>
                      <a:pPr marL="0" indent="0" algn="just">
                        <a:lnSpc>
                          <a:spcPct val="150000"/>
                        </a:lnSpc>
                        <a:spcBef>
                          <a:spcPct val="0"/>
                        </a:spcBef>
                        <a:spcAft>
                          <a:spcPct val="0"/>
                        </a:spcAft>
                      </a:pPr>
                      <a:r>
                        <a:rPr lang="zh-CN" sz="1400">
                          <a:solidFill>
                            <a:srgbClr val="000000"/>
                          </a:solidFill>
                          <a:latin typeface="Times New Roman" panose="02020603050405020304"/>
                          <a:ea typeface="微软雅黑" panose="020B0503020204020204" pitchFamily="34" charset="-122"/>
                          <a:cs typeface="微软雅黑" panose="020B0503020204020204" pitchFamily="34" charset="-122"/>
                        </a:rPr>
                        <a:t>（</a:t>
                      </a:r>
                      <a:r>
                        <a:rPr lang="en-US" altLang="zh-CN" sz="1400">
                          <a:solidFill>
                            <a:srgbClr val="000000"/>
                          </a:solidFill>
                          <a:latin typeface="Times New Roman" panose="02020603050405020304"/>
                          <a:ea typeface="Times New Roman" panose="02020603050405020304"/>
                          <a:cs typeface="微软雅黑" panose="020B0503020204020204" pitchFamily="34" charset="-122"/>
                        </a:rPr>
                        <a:t>the</a:t>
                      </a:r>
                      <a:r>
                        <a:rPr lang="en-US" altLang="zh-CN" sz="1400">
                          <a:solidFill>
                            <a:srgbClr val="000000"/>
                          </a:solidFill>
                          <a:latin typeface="Times New Roman" panose="02020603050405020304"/>
                          <a:ea typeface="微软雅黑" panose="020B0503020204020204" pitchFamily="34" charset="-122"/>
                          <a:cs typeface="微软雅黑" panose="020B0503020204020204" pitchFamily="34" charset="-122"/>
                        </a:rPr>
                        <a:t> Dow Jones </a:t>
                      </a:r>
                      <a:r>
                        <a:rPr lang="en-US" altLang="zh-CN" sz="1400">
                          <a:solidFill>
                            <a:srgbClr val="000000"/>
                          </a:solidFill>
                          <a:latin typeface="Times New Roman" panose="02020603050405020304"/>
                          <a:ea typeface="Times New Roman" panose="02020603050405020304"/>
                          <a:cs typeface="微软雅黑" panose="020B0503020204020204" pitchFamily="34" charset="-122"/>
                        </a:rPr>
                        <a:t>Sustainability, DJSI</a:t>
                      </a:r>
                      <a:r>
                        <a:rPr lang="zh-CN" sz="1400">
                          <a:solidFill>
                            <a:srgbClr val="000000"/>
                          </a:solidFill>
                          <a:latin typeface="Times New Roman" panose="02020603050405020304"/>
                          <a:ea typeface="微软雅黑" panose="020B0503020204020204" pitchFamily="34" charset="-122"/>
                          <a:cs typeface="微软雅黑" panose="020B0503020204020204" pitchFamily="34" charset="-122"/>
                        </a:rPr>
                        <a:t>）</a:t>
                      </a:r>
                      <a:endParaRPr lang="zh-CN" sz="1400">
                        <a:solidFill>
                          <a:srgbClr val="000000"/>
                        </a:solidFill>
                        <a:latin typeface="Times New Roman" panose="02020603050405020304"/>
                        <a:ea typeface="微软雅黑" panose="020B0503020204020204" pitchFamily="34" charset="-122"/>
                        <a:cs typeface="微软雅黑" panose="020B0503020204020204" pitchFamily="34" charset="-122"/>
                      </a:endParaRPr>
                    </a:p>
                  </a:txBody>
                  <a:tcPr marL="68580" marR="68580" marT="0" marB="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lstStyle/>
                    <a:p>
                      <a:pPr marL="533400" indent="-266700" algn="just">
                        <a:lnSpc>
                          <a:spcPct val="150000"/>
                        </a:lnSpc>
                        <a:spcBef>
                          <a:spcPct val="0"/>
                        </a:spcBef>
                        <a:spcAft>
                          <a:spcPct val="0"/>
                        </a:spcAft>
                        <a:buFont typeface="Wingdings" panose="05000000000000000000"/>
                        <a:buChar char=""/>
                      </a:pPr>
                      <a:r>
                        <a:rPr lang="zh-CN" sz="1400">
                          <a:solidFill>
                            <a:srgbClr val="000000"/>
                          </a:solidFill>
                          <a:latin typeface="Times New Roman" panose="02020603050405020304"/>
                          <a:ea typeface="微软雅黑" panose="020B0503020204020204" pitchFamily="34" charset="-122"/>
                          <a:cs typeface="微软雅黑" panose="020B0503020204020204" pitchFamily="34" charset="-122"/>
                        </a:rPr>
                        <a:t>该指数设立是为了跟踪领先的可持续发展公司的财务业绩</a:t>
                      </a:r>
                      <a:endParaRPr lang="zh-CN" sz="1400">
                        <a:solidFill>
                          <a:srgbClr val="000000"/>
                        </a:solidFill>
                        <a:latin typeface="Times New Roman" panose="02020603050405020304"/>
                        <a:ea typeface="微软雅黑" panose="020B0503020204020204" pitchFamily="34" charset="-122"/>
                        <a:cs typeface="微软雅黑" panose="020B0503020204020204" pitchFamily="34" charset="-122"/>
                      </a:endParaRPr>
                    </a:p>
                    <a:p>
                      <a:pPr marL="533400" indent="-266700" algn="just">
                        <a:lnSpc>
                          <a:spcPct val="150000"/>
                        </a:lnSpc>
                        <a:spcBef>
                          <a:spcPct val="0"/>
                        </a:spcBef>
                        <a:spcAft>
                          <a:spcPct val="0"/>
                        </a:spcAft>
                        <a:buFont typeface="Wingdings" panose="05000000000000000000"/>
                        <a:buChar char=""/>
                      </a:pPr>
                      <a:r>
                        <a:rPr lang="en-US" altLang="zh-CN" sz="1400">
                          <a:solidFill>
                            <a:srgbClr val="000000"/>
                          </a:solidFill>
                          <a:latin typeface="Times New Roman" panose="02020603050405020304"/>
                          <a:ea typeface="Times New Roman" panose="02020603050405020304"/>
                          <a:cs typeface="微软雅黑" panose="020B0503020204020204" pitchFamily="34" charset="-122"/>
                        </a:rPr>
                        <a:t>DJSI</a:t>
                      </a:r>
                      <a:r>
                        <a:rPr lang="zh-CN" sz="1400">
                          <a:solidFill>
                            <a:srgbClr val="000000"/>
                          </a:solidFill>
                          <a:latin typeface="Times New Roman" panose="02020603050405020304"/>
                          <a:ea typeface="微软雅黑" panose="020B0503020204020204" pitchFamily="34" charset="-122"/>
                          <a:cs typeface="微软雅黑" panose="020B0503020204020204" pitchFamily="34" charset="-122"/>
                        </a:rPr>
                        <a:t>指数系列中的所有指数采取了相同的企业可持续发展评价体系和各自相。</a:t>
                      </a:r>
                      <a:endParaRPr lang="zh-CN" sz="1400">
                        <a:solidFill>
                          <a:srgbClr val="000000"/>
                        </a:solidFill>
                        <a:latin typeface="Times New Roman" panose="02020603050405020304"/>
                        <a:ea typeface="微软雅黑" panose="020B0503020204020204" pitchFamily="34" charset="-122"/>
                        <a:cs typeface="微软雅黑" panose="020B0503020204020204" pitchFamily="34" charset="-122"/>
                      </a:endParaRPr>
                    </a:p>
                  </a:txBody>
                  <a:tcPr marL="68580" marR="68580" marT="0" marB="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r>
              <a:tr h="640080">
                <a:tc>
                  <a:txBody>
                    <a:bodyPr/>
                    <a:lstStyle/>
                    <a:p>
                      <a:pPr marL="0" indent="0" algn="just">
                        <a:lnSpc>
                          <a:spcPct val="150000"/>
                        </a:lnSpc>
                        <a:spcBef>
                          <a:spcPct val="0"/>
                        </a:spcBef>
                        <a:spcAft>
                          <a:spcPct val="0"/>
                        </a:spcAft>
                      </a:pPr>
                      <a:r>
                        <a:rPr lang="zh-CN" sz="1400">
                          <a:solidFill>
                            <a:srgbClr val="000000"/>
                          </a:solidFill>
                          <a:latin typeface="Times New Roman" panose="02020603050405020304"/>
                          <a:ea typeface="微软雅黑" panose="020B0503020204020204" pitchFamily="34" charset="-122"/>
                          <a:cs typeface="微软雅黑" panose="020B0503020204020204" pitchFamily="34" charset="-122"/>
                        </a:rPr>
                        <a:t>中国低碳指数</a:t>
                      </a:r>
                      <a:endParaRPr lang="zh-CN" sz="1400">
                        <a:solidFill>
                          <a:srgbClr val="000000"/>
                        </a:solidFill>
                        <a:latin typeface="Times New Roman" panose="02020603050405020304"/>
                        <a:ea typeface="微软雅黑" panose="020B0503020204020204" pitchFamily="34" charset="-122"/>
                        <a:cs typeface="微软雅黑" panose="020B0503020204020204" pitchFamily="34" charset="-122"/>
                      </a:endParaRPr>
                    </a:p>
                    <a:p>
                      <a:pPr marL="0" indent="0" algn="just">
                        <a:lnSpc>
                          <a:spcPct val="150000"/>
                        </a:lnSpc>
                        <a:spcBef>
                          <a:spcPct val="0"/>
                        </a:spcBef>
                        <a:spcAft>
                          <a:spcPct val="0"/>
                        </a:spcAft>
                      </a:pPr>
                      <a:r>
                        <a:rPr lang="en-US" altLang="zh-CN" sz="1400">
                          <a:solidFill>
                            <a:srgbClr val="000000"/>
                          </a:solidFill>
                          <a:latin typeface="Times New Roman" panose="02020603050405020304"/>
                          <a:ea typeface="微软雅黑" panose="020B0503020204020204" pitchFamily="34" charset="-122"/>
                          <a:cs typeface="微软雅黑" panose="020B0503020204020204" pitchFamily="34" charset="-122"/>
                        </a:rPr>
                        <a:t>(China Low Carbon Index)</a:t>
                      </a:r>
                      <a:endParaRPr lang="zh-CN" sz="1400">
                        <a:solidFill>
                          <a:srgbClr val="000000"/>
                        </a:solidFill>
                        <a:latin typeface="Times New Roman" panose="02020603050405020304"/>
                        <a:ea typeface="微软雅黑" panose="020B0503020204020204" pitchFamily="34" charset="-122"/>
                        <a:cs typeface="微软雅黑" panose="020B0503020204020204" pitchFamily="34" charset="-122"/>
                      </a:endParaRPr>
                    </a:p>
                  </a:txBody>
                  <a:tcPr marL="68580" marR="68580" marT="0" marB="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lstStyle/>
                    <a:p>
                      <a:pPr marL="533400" indent="-266700" algn="just">
                        <a:lnSpc>
                          <a:spcPct val="150000"/>
                        </a:lnSpc>
                        <a:spcBef>
                          <a:spcPct val="0"/>
                        </a:spcBef>
                        <a:spcAft>
                          <a:spcPct val="0"/>
                        </a:spcAft>
                        <a:buFont typeface="Wingdings" panose="05000000000000000000"/>
                        <a:buChar char=""/>
                      </a:pPr>
                      <a:r>
                        <a:rPr lang="zh-CN" sz="1400">
                          <a:solidFill>
                            <a:srgbClr val="000000"/>
                          </a:solidFill>
                          <a:latin typeface="Times New Roman" panose="02020603050405020304"/>
                          <a:ea typeface="微软雅黑" panose="020B0503020204020204" pitchFamily="34" charset="-122"/>
                          <a:cs typeface="微软雅黑" panose="020B0503020204020204" pitchFamily="34" charset="-122"/>
                        </a:rPr>
                        <a:t>该指数是北京环境交易所与清洁技术投资基金</a:t>
                      </a:r>
                      <a:r>
                        <a:rPr lang="en-US" altLang="zh-CN" sz="1400">
                          <a:solidFill>
                            <a:srgbClr val="000000"/>
                          </a:solidFill>
                          <a:latin typeface="Times New Roman" panose="02020603050405020304"/>
                          <a:ea typeface="Times New Roman" panose="02020603050405020304"/>
                          <a:cs typeface="微软雅黑" panose="020B0503020204020204" pitchFamily="34" charset="-122"/>
                        </a:rPr>
                        <a:t>Vantage</a:t>
                      </a:r>
                      <a:r>
                        <a:rPr lang="en-US" altLang="zh-CN" sz="1400">
                          <a:solidFill>
                            <a:srgbClr val="000000"/>
                          </a:solidFill>
                          <a:latin typeface="Times New Roman" panose="02020603050405020304"/>
                          <a:ea typeface="微软雅黑" panose="020B0503020204020204" pitchFamily="34" charset="-122"/>
                          <a:cs typeface="微软雅黑" panose="020B0503020204020204" pitchFamily="34" charset="-122"/>
                        </a:rPr>
                        <a:t> Point </a:t>
                      </a:r>
                      <a:r>
                        <a:rPr lang="en-US" altLang="zh-CN" sz="1400">
                          <a:solidFill>
                            <a:srgbClr val="000000"/>
                          </a:solidFill>
                          <a:latin typeface="Times New Roman" panose="02020603050405020304"/>
                          <a:ea typeface="Times New Roman" panose="02020603050405020304"/>
                          <a:cs typeface="微软雅黑" panose="020B0503020204020204" pitchFamily="34" charset="-122"/>
                        </a:rPr>
                        <a:t>Partner</a:t>
                      </a:r>
                      <a:r>
                        <a:rPr lang="zh-CN" sz="1400">
                          <a:solidFill>
                            <a:srgbClr val="000000"/>
                          </a:solidFill>
                          <a:latin typeface="Times New Roman" panose="02020603050405020304"/>
                          <a:ea typeface="微软雅黑" panose="020B0503020204020204" pitchFamily="34" charset="-122"/>
                          <a:cs typeface="微软雅黑" panose="020B0503020204020204" pitchFamily="34" charset="-122"/>
                        </a:rPr>
                        <a:t>于</a:t>
                      </a:r>
                      <a:r>
                        <a:rPr lang="en-US" altLang="zh-CN" sz="1400">
                          <a:solidFill>
                            <a:srgbClr val="000000"/>
                          </a:solidFill>
                          <a:latin typeface="Times New Roman" panose="02020603050405020304"/>
                          <a:ea typeface="Times New Roman" panose="02020603050405020304"/>
                          <a:cs typeface="微软雅黑" panose="020B0503020204020204" pitchFamily="34" charset="-122"/>
                        </a:rPr>
                        <a:t>2010</a:t>
                      </a:r>
                      <a:r>
                        <a:rPr lang="zh-CN" sz="1400">
                          <a:solidFill>
                            <a:srgbClr val="000000"/>
                          </a:solidFill>
                          <a:latin typeface="Times New Roman" panose="02020603050405020304"/>
                          <a:ea typeface="微软雅黑" panose="020B0503020204020204" pitchFamily="34" charset="-122"/>
                          <a:cs typeface="微软雅黑" panose="020B0503020204020204" pitchFamily="34" charset="-122"/>
                        </a:rPr>
                        <a:t>年</a:t>
                      </a:r>
                      <a:r>
                        <a:rPr lang="en-US" altLang="zh-CN" sz="1400">
                          <a:solidFill>
                            <a:srgbClr val="000000"/>
                          </a:solidFill>
                          <a:latin typeface="Times New Roman" panose="02020603050405020304"/>
                          <a:ea typeface="Times New Roman" panose="02020603050405020304"/>
                          <a:cs typeface="微软雅黑" panose="020B0503020204020204" pitchFamily="34" charset="-122"/>
                        </a:rPr>
                        <a:t>6</a:t>
                      </a:r>
                      <a:r>
                        <a:rPr lang="zh-CN" sz="1400">
                          <a:solidFill>
                            <a:srgbClr val="000000"/>
                          </a:solidFill>
                          <a:latin typeface="Times New Roman" panose="02020603050405020304"/>
                          <a:ea typeface="微软雅黑" panose="020B0503020204020204" pitchFamily="34" charset="-122"/>
                          <a:cs typeface="微软雅黑" panose="020B0503020204020204" pitchFamily="34" charset="-122"/>
                        </a:rPr>
                        <a:t>月共同推出的。</a:t>
                      </a:r>
                      <a:endParaRPr lang="zh-CN" sz="1400">
                        <a:solidFill>
                          <a:srgbClr val="000000"/>
                        </a:solidFill>
                        <a:latin typeface="Times New Roman" panose="02020603050405020304"/>
                        <a:ea typeface="微软雅黑" panose="020B0503020204020204" pitchFamily="34" charset="-122"/>
                        <a:cs typeface="微软雅黑" panose="020B0503020204020204" pitchFamily="34" charset="-122"/>
                      </a:endParaRPr>
                    </a:p>
                  </a:txBody>
                  <a:tcPr marL="68580" marR="68580" marT="0" marB="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r>
            </a:tbl>
          </a:graphicData>
        </a:graphic>
      </p:graphicFrame>
      <p:sp>
        <p:nvSpPr>
          <p:cNvPr id="4" name="文本框 3"/>
          <p:cNvSpPr txBox="1"/>
          <p:nvPr/>
        </p:nvSpPr>
        <p:spPr>
          <a:xfrm>
            <a:off x="3549650" y="1144588"/>
            <a:ext cx="5080000" cy="460375"/>
          </a:xfrm>
          <a:prstGeom prst="rect">
            <a:avLst/>
          </a:prstGeom>
        </p:spPr>
        <p:txBody>
          <a:bodyPr>
            <a:spAutoFit/>
          </a:bodyPr>
          <a:lstStyle/>
          <a:p>
            <a:pPr marL="0" indent="0" algn="ctr" defTabSz="266700">
              <a:lnSpc>
                <a:spcPct val="150000"/>
              </a:lnSpc>
              <a:spcBef>
                <a:spcPct val="0"/>
              </a:spcBef>
              <a:spcAft>
                <a:spcPct val="0"/>
              </a:spcAft>
            </a:pPr>
            <a:r>
              <a:rPr lang="zh-CN" altLang="en-US" sz="1600" b="1">
                <a:latin typeface="Times New Roman" panose="02020603050405020304"/>
                <a:ea typeface="微软雅黑" panose="020B0503020204020204" pitchFamily="34" charset="-122"/>
                <a:cs typeface="微软雅黑" panose="020B0503020204020204" pitchFamily="34" charset="-122"/>
              </a:rPr>
              <a:t>表</a:t>
            </a:r>
            <a:r>
              <a:rPr lang="en-US" altLang="zh-CN" sz="1600" b="1">
                <a:latin typeface="Times New Roman" panose="02020603050405020304"/>
                <a:ea typeface="Times New Roman" panose="02020603050405020304"/>
                <a:cs typeface="微软雅黑" panose="020B0503020204020204" pitchFamily="34" charset="-122"/>
              </a:rPr>
              <a:t>7-1</a:t>
            </a:r>
            <a:r>
              <a:rPr lang="en-US" altLang="zh-CN" sz="1600" b="1">
                <a:latin typeface="Times New Roman" panose="02020603050405020304"/>
                <a:ea typeface="微软雅黑" panose="020B0503020204020204" pitchFamily="34" charset="-122"/>
                <a:cs typeface="微软雅黑" panose="020B0503020204020204" pitchFamily="34" charset="-122"/>
              </a:rPr>
              <a:t> </a:t>
            </a:r>
            <a:r>
              <a:rPr lang="zh-CN" altLang="en-US" sz="1600" b="1">
                <a:latin typeface="Times New Roman" panose="02020603050405020304"/>
                <a:ea typeface="微软雅黑" panose="020B0503020204020204" pitchFamily="34" charset="-122"/>
                <a:cs typeface="微软雅黑" panose="020B0503020204020204" pitchFamily="34" charset="-122"/>
              </a:rPr>
              <a:t>环境股票价格指数</a:t>
            </a:r>
            <a:endParaRPr lang="zh-CN" altLang="en-US" sz="1600" b="1">
              <a:latin typeface="Times New Roman" panose="02020603050405020304"/>
              <a:ea typeface="微软雅黑" panose="020B0503020204020204" pitchFamily="34" charset="-122"/>
              <a:cs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b="1">
              <a:cs typeface="微软雅黑" panose="020B0503020204020204" pitchFamily="34" charset="-122"/>
            </a:endParaRPr>
          </a:p>
        </p:txBody>
      </p:sp>
      <p:sp>
        <p:nvSpPr>
          <p:cNvPr id="3" name="标题 1"/>
          <p:cNvSpPr txBox="1"/>
          <p:nvPr/>
        </p:nvSpPr>
        <p:spPr>
          <a:xfrm flipH="1" flipV="1">
            <a:off x="10722232" y="5590818"/>
            <a:ext cx="1469768" cy="1267182"/>
          </a:xfrm>
          <a:custGeom>
            <a:avLst/>
            <a:gdLst>
              <a:gd name="connsiteX0" fmla="*/ 268707 w 1469768"/>
              <a:gd name="connsiteY0" fmla="*/ 1267182 h 1267182"/>
              <a:gd name="connsiteX1" fmla="*/ 0 w 1469768"/>
              <a:gd name="connsiteY1" fmla="*/ 1267182 h 1267182"/>
              <a:gd name="connsiteX2" fmla="*/ 0 w 1469768"/>
              <a:gd name="connsiteY2" fmla="*/ 0 h 1267182"/>
              <a:gd name="connsiteX3" fmla="*/ 1455818 w 1469768"/>
              <a:gd name="connsiteY3" fmla="*/ 0 h 1267182"/>
              <a:gd name="connsiteX4" fmla="*/ 1469768 w 1469768"/>
              <a:gd name="connsiteY4" fmla="*/ 24162 h 1267182"/>
              <a:gd name="connsiteX5" fmla="*/ 1116448 w 1469768"/>
              <a:gd name="connsiteY5" fmla="*/ 636117 h 1267182"/>
              <a:gd name="connsiteX6" fmla="*/ 633032 w 1469768"/>
              <a:gd name="connsiteY6" fmla="*/ 636117 h 1267182"/>
              <a:gd name="connsiteX7" fmla="*/ 454669 w 1469768"/>
              <a:gd name="connsiteY7" fmla="*/ 944984 h 1267182"/>
              <a:gd name="connsiteX8" fmla="*/ 376218 w 1469768"/>
              <a:gd name="connsiteY8" fmla="*/ 1080956 h 1267182"/>
            </a:gdLst>
            <a:ahLst/>
            <a:cxnLst/>
            <a:rect l="l" t="t" r="r" b="b"/>
            <a:pathLst>
              <a:path w="1469768" h="1267182">
                <a:moveTo>
                  <a:pt x="268707" y="1267182"/>
                </a:moveTo>
                <a:lnTo>
                  <a:pt x="0" y="1267182"/>
                </a:lnTo>
                <a:lnTo>
                  <a:pt x="0" y="0"/>
                </a:lnTo>
                <a:lnTo>
                  <a:pt x="1455818" y="0"/>
                </a:lnTo>
                <a:lnTo>
                  <a:pt x="1469768" y="24162"/>
                </a:lnTo>
                <a:lnTo>
                  <a:pt x="1116448" y="636117"/>
                </a:lnTo>
                <a:lnTo>
                  <a:pt x="633032" y="636117"/>
                </a:lnTo>
                <a:lnTo>
                  <a:pt x="454669" y="944984"/>
                </a:lnTo>
                <a:lnTo>
                  <a:pt x="376218" y="1080956"/>
                </a:lnTo>
                <a:close/>
              </a:path>
            </a:pathLst>
          </a:custGeom>
          <a:gradFill>
            <a:gsLst>
              <a:gs pos="0">
                <a:schemeClr val="accent2"/>
              </a:gs>
              <a:gs pos="100000">
                <a:schemeClr val="bg1"/>
              </a:gs>
            </a:gsLst>
            <a:lin ang="0" scaled="0"/>
          </a:gradFill>
          <a:ln w="6209" cap="flat">
            <a:noFill/>
            <a:miter/>
          </a:ln>
        </p:spPr>
        <p:txBody>
          <a:bodyPr vert="horz" wrap="square" lIns="91440" tIns="45720" rIns="91440" bIns="45720" rtlCol="0" anchor="ctr"/>
          <a:lstStyle/>
          <a:p>
            <a:pPr algn="l">
              <a:lnSpc>
                <a:spcPct val="110000"/>
              </a:lnSpc>
            </a:pPr>
            <a:endParaRPr kumimoji="1" lang="zh-CN" altLang="en-US" b="1">
              <a:cs typeface="微软雅黑" panose="020B0503020204020204" pitchFamily="34" charset="-122"/>
            </a:endParaRPr>
          </a:p>
        </p:txBody>
      </p:sp>
      <p:sp>
        <p:nvSpPr>
          <p:cNvPr id="4" name="标题 1"/>
          <p:cNvSpPr txBox="1"/>
          <p:nvPr/>
        </p:nvSpPr>
        <p:spPr>
          <a:xfrm flipH="1" flipV="1">
            <a:off x="10780811" y="5596167"/>
            <a:ext cx="1411189" cy="1261833"/>
          </a:xfrm>
          <a:custGeom>
            <a:avLst/>
            <a:gdLst>
              <a:gd name="connsiteX0" fmla="*/ 210128 w 1411189"/>
              <a:gd name="connsiteY0" fmla="*/ 1261833 h 1261833"/>
              <a:gd name="connsiteX1" fmla="*/ 0 w 1411189"/>
              <a:gd name="connsiteY1" fmla="*/ 1261833 h 1261833"/>
              <a:gd name="connsiteX2" fmla="*/ 0 w 1411189"/>
              <a:gd name="connsiteY2" fmla="*/ 0 h 1261833"/>
              <a:gd name="connsiteX3" fmla="*/ 1400327 w 1411189"/>
              <a:gd name="connsiteY3" fmla="*/ 0 h 1261833"/>
              <a:gd name="connsiteX4" fmla="*/ 1411189 w 1411189"/>
              <a:gd name="connsiteY4" fmla="*/ 18813 h 1261833"/>
              <a:gd name="connsiteX5" fmla="*/ 1057870 w 1411189"/>
              <a:gd name="connsiteY5" fmla="*/ 630768 h 1261833"/>
              <a:gd name="connsiteX6" fmla="*/ 574452 w 1411189"/>
              <a:gd name="connsiteY6" fmla="*/ 630768 h 1261833"/>
              <a:gd name="connsiteX7" fmla="*/ 396090 w 1411189"/>
              <a:gd name="connsiteY7" fmla="*/ 939635 h 1261833"/>
              <a:gd name="connsiteX8" fmla="*/ 317639 w 1411189"/>
              <a:gd name="connsiteY8" fmla="*/ 1075607 h 1261833"/>
            </a:gdLst>
            <a:ahLst/>
            <a:cxnLst/>
            <a:rect l="l" t="t" r="r" b="b"/>
            <a:pathLst>
              <a:path w="1411189" h="1261833">
                <a:moveTo>
                  <a:pt x="210128" y="1261833"/>
                </a:moveTo>
                <a:lnTo>
                  <a:pt x="0" y="1261833"/>
                </a:lnTo>
                <a:lnTo>
                  <a:pt x="0" y="0"/>
                </a:lnTo>
                <a:lnTo>
                  <a:pt x="1400327" y="0"/>
                </a:lnTo>
                <a:lnTo>
                  <a:pt x="1411189" y="18813"/>
                </a:lnTo>
                <a:lnTo>
                  <a:pt x="1057870" y="630768"/>
                </a:lnTo>
                <a:lnTo>
                  <a:pt x="574452" y="630768"/>
                </a:lnTo>
                <a:lnTo>
                  <a:pt x="396090" y="939635"/>
                </a:lnTo>
                <a:lnTo>
                  <a:pt x="317639" y="1075607"/>
                </a:lnTo>
                <a:close/>
              </a:path>
            </a:pathLst>
          </a:custGeom>
          <a:gradFill>
            <a:gsLst>
              <a:gs pos="0">
                <a:schemeClr val="accent2"/>
              </a:gs>
              <a:gs pos="100000">
                <a:schemeClr val="accent1"/>
              </a:gs>
            </a:gsLst>
            <a:lin ang="0" scaled="0"/>
          </a:gradFill>
          <a:ln w="6209" cap="flat">
            <a:noFill/>
            <a:miter/>
          </a:ln>
        </p:spPr>
        <p:txBody>
          <a:bodyPr vert="horz" wrap="square" lIns="91440" tIns="45720" rIns="91440" bIns="45720" rtlCol="0" anchor="ctr"/>
          <a:lstStyle/>
          <a:p>
            <a:pPr algn="l">
              <a:lnSpc>
                <a:spcPct val="110000"/>
              </a:lnSpc>
            </a:pPr>
            <a:endParaRPr kumimoji="1" lang="zh-CN" altLang="en-US" b="1">
              <a:cs typeface="微软雅黑" panose="020B0503020204020204" pitchFamily="34" charset="-122"/>
            </a:endParaRPr>
          </a:p>
        </p:txBody>
      </p:sp>
      <p:sp>
        <p:nvSpPr>
          <p:cNvPr id="5" name="标题 1"/>
          <p:cNvSpPr txBox="1"/>
          <p:nvPr/>
        </p:nvSpPr>
        <p:spPr>
          <a:xfrm flipH="1" flipV="1">
            <a:off x="10780811" y="6340750"/>
            <a:ext cx="581326" cy="517250"/>
          </a:xfrm>
          <a:custGeom>
            <a:avLst/>
            <a:gdLst>
              <a:gd name="connsiteX0" fmla="*/ 295629 w 581326"/>
              <a:gd name="connsiteY0" fmla="*/ 517250 h 517250"/>
              <a:gd name="connsiteX1" fmla="*/ 291871 w 581326"/>
              <a:gd name="connsiteY1" fmla="*/ 511711 h 517250"/>
              <a:gd name="connsiteX2" fmla="*/ 293652 w 581326"/>
              <a:gd name="connsiteY2" fmla="*/ 508626 h 517250"/>
              <a:gd name="connsiteX3" fmla="*/ 0 w 581326"/>
              <a:gd name="connsiteY3" fmla="*/ 0 h 517250"/>
              <a:gd name="connsiteX4" fmla="*/ 568363 w 581326"/>
              <a:gd name="connsiteY4" fmla="*/ 0 h 517250"/>
              <a:gd name="connsiteX5" fmla="*/ 581326 w 581326"/>
              <a:gd name="connsiteY5" fmla="*/ 22453 h 517250"/>
            </a:gdLst>
            <a:ahLst/>
            <a:cxnLst/>
            <a:rect l="l" t="t" r="r" b="b"/>
            <a:pathLst>
              <a:path w="581326" h="517250">
                <a:moveTo>
                  <a:pt x="295629" y="517250"/>
                </a:moveTo>
                <a:lnTo>
                  <a:pt x="291871" y="511711"/>
                </a:lnTo>
                <a:lnTo>
                  <a:pt x="293652" y="508626"/>
                </a:lnTo>
                <a:lnTo>
                  <a:pt x="0" y="0"/>
                </a:lnTo>
                <a:lnTo>
                  <a:pt x="568363" y="0"/>
                </a:lnTo>
                <a:lnTo>
                  <a:pt x="581326" y="22453"/>
                </a:lnTo>
                <a:close/>
              </a:path>
            </a:pathLst>
          </a:custGeom>
          <a:gradFill>
            <a:gsLst>
              <a:gs pos="0">
                <a:schemeClr val="accent2">
                  <a:alpha val="22000"/>
                </a:schemeClr>
              </a:gs>
              <a:gs pos="99000">
                <a:schemeClr val="accent2">
                  <a:lumMod val="20000"/>
                  <a:lumOff val="80000"/>
                  <a:alpha val="0"/>
                </a:schemeClr>
              </a:gs>
            </a:gsLst>
            <a:lin ang="10800000" scaled="0"/>
          </a:gradFill>
          <a:ln w="6811" cap="flat">
            <a:noFill/>
            <a:miter/>
          </a:ln>
        </p:spPr>
        <p:txBody>
          <a:bodyPr vert="horz" wrap="square" lIns="91440" tIns="45720" rIns="91440" bIns="45720" rtlCol="0" anchor="ctr"/>
          <a:lstStyle/>
          <a:p>
            <a:pPr algn="l">
              <a:lnSpc>
                <a:spcPct val="110000"/>
              </a:lnSpc>
            </a:pPr>
            <a:endParaRPr kumimoji="1" lang="zh-CN" altLang="en-US" b="1">
              <a:cs typeface="微软雅黑" panose="020B0503020204020204" pitchFamily="34" charset="-122"/>
            </a:endParaRPr>
          </a:p>
        </p:txBody>
      </p:sp>
      <p:sp>
        <p:nvSpPr>
          <p:cNvPr id="6" name="标题 1"/>
          <p:cNvSpPr txBox="1"/>
          <p:nvPr/>
        </p:nvSpPr>
        <p:spPr>
          <a:xfrm flipH="1" flipV="1">
            <a:off x="11606694" y="5746260"/>
            <a:ext cx="585306" cy="1111741"/>
          </a:xfrm>
          <a:custGeom>
            <a:avLst/>
            <a:gdLst>
              <a:gd name="connsiteX0" fmla="*/ 302161 w 585306"/>
              <a:gd name="connsiteY0" fmla="*/ 1111741 h 1111741"/>
              <a:gd name="connsiteX1" fmla="*/ 288070 w 585306"/>
              <a:gd name="connsiteY1" fmla="*/ 1090975 h 1111741"/>
              <a:gd name="connsiteX2" fmla="*/ 0 w 585306"/>
              <a:gd name="connsiteY2" fmla="*/ 592017 h 1111741"/>
              <a:gd name="connsiteX3" fmla="*/ 0 w 585306"/>
              <a:gd name="connsiteY3" fmla="*/ 0 h 1111741"/>
              <a:gd name="connsiteX4" fmla="*/ 226551 w 585306"/>
              <a:gd name="connsiteY4" fmla="*/ 0 h 1111741"/>
              <a:gd name="connsiteX5" fmla="*/ 585306 w 585306"/>
              <a:gd name="connsiteY5" fmla="*/ 621363 h 1111741"/>
            </a:gdLst>
            <a:ahLst/>
            <a:cxnLst/>
            <a:rect l="l" t="t" r="r" b="b"/>
            <a:pathLst>
              <a:path w="585306" h="1111741">
                <a:moveTo>
                  <a:pt x="302161" y="1111741"/>
                </a:moveTo>
                <a:lnTo>
                  <a:pt x="288070" y="1090975"/>
                </a:lnTo>
                <a:lnTo>
                  <a:pt x="0" y="592017"/>
                </a:lnTo>
                <a:lnTo>
                  <a:pt x="0" y="0"/>
                </a:lnTo>
                <a:lnTo>
                  <a:pt x="226551" y="0"/>
                </a:lnTo>
                <a:lnTo>
                  <a:pt x="585306" y="621363"/>
                </a:lnTo>
                <a:close/>
              </a:path>
            </a:pathLst>
          </a:custGeom>
          <a:gradFill>
            <a:gsLst>
              <a:gs pos="0">
                <a:schemeClr val="accent2">
                  <a:alpha val="22000"/>
                </a:schemeClr>
              </a:gs>
              <a:gs pos="99000">
                <a:schemeClr val="accent2">
                  <a:lumMod val="20000"/>
                  <a:lumOff val="80000"/>
                  <a:alpha val="0"/>
                </a:schemeClr>
              </a:gs>
            </a:gsLst>
            <a:lin ang="10800000" scaled="0"/>
          </a:gradFill>
          <a:ln w="6811" cap="flat">
            <a:noFill/>
            <a:miter/>
          </a:ln>
        </p:spPr>
        <p:txBody>
          <a:bodyPr vert="horz" wrap="square" lIns="91440" tIns="45720" rIns="91440" bIns="45720" rtlCol="0" anchor="ctr"/>
          <a:lstStyle/>
          <a:p>
            <a:pPr algn="l">
              <a:lnSpc>
                <a:spcPct val="110000"/>
              </a:lnSpc>
            </a:pPr>
            <a:endParaRPr kumimoji="1" lang="zh-CN" altLang="en-US" b="1">
              <a:cs typeface="微软雅黑" panose="020B0503020204020204" pitchFamily="34" charset="-122"/>
            </a:endParaRPr>
          </a:p>
        </p:txBody>
      </p:sp>
      <p:sp>
        <p:nvSpPr>
          <p:cNvPr id="7" name="标题 1"/>
          <p:cNvSpPr txBox="1"/>
          <p:nvPr/>
        </p:nvSpPr>
        <p:spPr>
          <a:xfrm>
            <a:off x="0" y="0"/>
            <a:ext cx="1638439" cy="1248112"/>
          </a:xfrm>
          <a:custGeom>
            <a:avLst/>
            <a:gdLst>
              <a:gd name="connsiteX0" fmla="*/ 0 w 1638439"/>
              <a:gd name="connsiteY0" fmla="*/ 0 h 1248112"/>
              <a:gd name="connsiteX1" fmla="*/ 1635500 w 1638439"/>
              <a:gd name="connsiteY1" fmla="*/ 0 h 1248112"/>
              <a:gd name="connsiteX2" fmla="*/ 1638439 w 1638439"/>
              <a:gd name="connsiteY2" fmla="*/ 5091 h 1248112"/>
              <a:gd name="connsiteX3" fmla="*/ 1285120 w 1638439"/>
              <a:gd name="connsiteY3" fmla="*/ 617047 h 1248112"/>
              <a:gd name="connsiteX4" fmla="*/ 801703 w 1638439"/>
              <a:gd name="connsiteY4" fmla="*/ 617047 h 1248112"/>
              <a:gd name="connsiteX5" fmla="*/ 623340 w 1638439"/>
              <a:gd name="connsiteY5" fmla="*/ 925914 h 1248112"/>
              <a:gd name="connsiteX6" fmla="*/ 544889 w 1638439"/>
              <a:gd name="connsiteY6" fmla="*/ 1061886 h 1248112"/>
              <a:gd name="connsiteX7" fmla="*/ 437378 w 1638439"/>
              <a:gd name="connsiteY7" fmla="*/ 1248112 h 1248112"/>
              <a:gd name="connsiteX8" fmla="*/ 0 w 1638439"/>
              <a:gd name="connsiteY8" fmla="*/ 1248112 h 1248112"/>
            </a:gdLst>
            <a:ahLst/>
            <a:cxnLst/>
            <a:rect l="l" t="t" r="r" b="b"/>
            <a:pathLst>
              <a:path w="1638439" h="1248112">
                <a:moveTo>
                  <a:pt x="0" y="0"/>
                </a:moveTo>
                <a:lnTo>
                  <a:pt x="1635500" y="0"/>
                </a:lnTo>
                <a:lnTo>
                  <a:pt x="1638439" y="5091"/>
                </a:lnTo>
                <a:lnTo>
                  <a:pt x="1285120" y="617047"/>
                </a:lnTo>
                <a:lnTo>
                  <a:pt x="801703" y="617047"/>
                </a:lnTo>
                <a:lnTo>
                  <a:pt x="623340" y="925914"/>
                </a:lnTo>
                <a:lnTo>
                  <a:pt x="544889" y="1061886"/>
                </a:lnTo>
                <a:lnTo>
                  <a:pt x="437378" y="1248112"/>
                </a:lnTo>
                <a:lnTo>
                  <a:pt x="0" y="1248112"/>
                </a:lnTo>
                <a:close/>
              </a:path>
            </a:pathLst>
          </a:custGeom>
          <a:gradFill>
            <a:gsLst>
              <a:gs pos="0">
                <a:schemeClr val="accent2"/>
              </a:gs>
              <a:gs pos="100000">
                <a:schemeClr val="bg1"/>
              </a:gs>
            </a:gsLst>
            <a:lin ang="0" scaled="0"/>
          </a:gradFill>
          <a:ln w="6209" cap="flat">
            <a:noFill/>
            <a:miter/>
          </a:ln>
        </p:spPr>
        <p:txBody>
          <a:bodyPr vert="horz" wrap="square" lIns="91440" tIns="45720" rIns="91440" bIns="45720" rtlCol="0" anchor="ctr"/>
          <a:lstStyle/>
          <a:p>
            <a:pPr algn="l">
              <a:lnSpc>
                <a:spcPct val="110000"/>
              </a:lnSpc>
            </a:pPr>
            <a:endParaRPr kumimoji="1" lang="zh-CN" altLang="en-US" b="1">
              <a:cs typeface="微软雅黑" panose="020B0503020204020204" pitchFamily="34" charset="-122"/>
            </a:endParaRPr>
          </a:p>
        </p:txBody>
      </p:sp>
      <p:sp>
        <p:nvSpPr>
          <p:cNvPr id="8" name="标题 1"/>
          <p:cNvSpPr txBox="1"/>
          <p:nvPr/>
        </p:nvSpPr>
        <p:spPr>
          <a:xfrm>
            <a:off x="0" y="0"/>
            <a:ext cx="1579711" cy="1242763"/>
          </a:xfrm>
          <a:custGeom>
            <a:avLst/>
            <a:gdLst>
              <a:gd name="connsiteX0" fmla="*/ 0 w 1579711"/>
              <a:gd name="connsiteY0" fmla="*/ 0 h 1242763"/>
              <a:gd name="connsiteX1" fmla="*/ 1579711 w 1579711"/>
              <a:gd name="connsiteY1" fmla="*/ 0 h 1242763"/>
              <a:gd name="connsiteX2" fmla="*/ 1226541 w 1579711"/>
              <a:gd name="connsiteY2" fmla="*/ 611698 h 1242763"/>
              <a:gd name="connsiteX3" fmla="*/ 743124 w 1579711"/>
              <a:gd name="connsiteY3" fmla="*/ 611698 h 1242763"/>
              <a:gd name="connsiteX4" fmla="*/ 564761 w 1579711"/>
              <a:gd name="connsiteY4" fmla="*/ 920565 h 1242763"/>
              <a:gd name="connsiteX5" fmla="*/ 486310 w 1579711"/>
              <a:gd name="connsiteY5" fmla="*/ 1056537 h 1242763"/>
              <a:gd name="connsiteX6" fmla="*/ 378799 w 1579711"/>
              <a:gd name="connsiteY6" fmla="*/ 1242763 h 1242763"/>
              <a:gd name="connsiteX7" fmla="*/ 0 w 1579711"/>
              <a:gd name="connsiteY7" fmla="*/ 1242763 h 1242763"/>
            </a:gdLst>
            <a:ahLst/>
            <a:cxnLst/>
            <a:rect l="l" t="t" r="r" b="b"/>
            <a:pathLst>
              <a:path w="1579711" h="1242763">
                <a:moveTo>
                  <a:pt x="0" y="0"/>
                </a:moveTo>
                <a:lnTo>
                  <a:pt x="1579711" y="0"/>
                </a:lnTo>
                <a:lnTo>
                  <a:pt x="1226541" y="611698"/>
                </a:lnTo>
                <a:lnTo>
                  <a:pt x="743124" y="611698"/>
                </a:lnTo>
                <a:lnTo>
                  <a:pt x="564761" y="920565"/>
                </a:lnTo>
                <a:lnTo>
                  <a:pt x="486310" y="1056537"/>
                </a:lnTo>
                <a:lnTo>
                  <a:pt x="378799" y="1242763"/>
                </a:lnTo>
                <a:lnTo>
                  <a:pt x="0" y="1242763"/>
                </a:lnTo>
                <a:close/>
              </a:path>
            </a:pathLst>
          </a:custGeom>
          <a:gradFill>
            <a:gsLst>
              <a:gs pos="0">
                <a:schemeClr val="accent2"/>
              </a:gs>
              <a:gs pos="100000">
                <a:schemeClr val="accent1"/>
              </a:gs>
            </a:gsLst>
            <a:lin ang="0" scaled="0"/>
          </a:gradFill>
          <a:ln w="6209" cap="flat">
            <a:noFill/>
            <a:miter/>
          </a:ln>
        </p:spPr>
        <p:txBody>
          <a:bodyPr vert="horz" wrap="square" lIns="91440" tIns="45720" rIns="91440" bIns="45720" rtlCol="0" anchor="ctr"/>
          <a:lstStyle/>
          <a:p>
            <a:pPr algn="l">
              <a:lnSpc>
                <a:spcPct val="110000"/>
              </a:lnSpc>
            </a:pPr>
            <a:endParaRPr kumimoji="1" lang="zh-CN" altLang="en-US" b="1">
              <a:cs typeface="微软雅黑" panose="020B0503020204020204" pitchFamily="34" charset="-122"/>
            </a:endParaRPr>
          </a:p>
        </p:txBody>
      </p:sp>
      <p:sp>
        <p:nvSpPr>
          <p:cNvPr id="9" name="标题 1"/>
          <p:cNvSpPr txBox="1"/>
          <p:nvPr/>
        </p:nvSpPr>
        <p:spPr>
          <a:xfrm>
            <a:off x="1009544" y="0"/>
            <a:ext cx="570316" cy="498180"/>
          </a:xfrm>
          <a:custGeom>
            <a:avLst/>
            <a:gdLst>
              <a:gd name="connsiteX0" fmla="*/ 0 w 570316"/>
              <a:gd name="connsiteY0" fmla="*/ 0 h 498180"/>
              <a:gd name="connsiteX1" fmla="*/ 568363 w 570316"/>
              <a:gd name="connsiteY1" fmla="*/ 0 h 498180"/>
              <a:gd name="connsiteX2" fmla="*/ 570316 w 570316"/>
              <a:gd name="connsiteY2" fmla="*/ 3382 h 498180"/>
              <a:gd name="connsiteX3" fmla="*/ 284620 w 570316"/>
              <a:gd name="connsiteY3" fmla="*/ 498180 h 498180"/>
              <a:gd name="connsiteX4" fmla="*/ 280861 w 570316"/>
              <a:gd name="connsiteY4" fmla="*/ 492641 h 498180"/>
              <a:gd name="connsiteX5" fmla="*/ 282642 w 570316"/>
              <a:gd name="connsiteY5" fmla="*/ 489556 h 498180"/>
            </a:gdLst>
            <a:ahLst/>
            <a:cxnLst/>
            <a:rect l="l" t="t" r="r" b="b"/>
            <a:pathLst>
              <a:path w="570316" h="498180">
                <a:moveTo>
                  <a:pt x="0" y="0"/>
                </a:moveTo>
                <a:lnTo>
                  <a:pt x="568363" y="0"/>
                </a:lnTo>
                <a:lnTo>
                  <a:pt x="570316" y="3382"/>
                </a:lnTo>
                <a:lnTo>
                  <a:pt x="284620" y="498180"/>
                </a:lnTo>
                <a:lnTo>
                  <a:pt x="280861" y="492641"/>
                </a:lnTo>
                <a:lnTo>
                  <a:pt x="282642" y="489556"/>
                </a:lnTo>
                <a:close/>
              </a:path>
            </a:pathLst>
          </a:custGeom>
          <a:gradFill>
            <a:gsLst>
              <a:gs pos="0">
                <a:schemeClr val="accent2">
                  <a:alpha val="22000"/>
                </a:schemeClr>
              </a:gs>
              <a:gs pos="99000">
                <a:schemeClr val="accent2">
                  <a:lumMod val="20000"/>
                  <a:lumOff val="80000"/>
                  <a:alpha val="0"/>
                </a:schemeClr>
              </a:gs>
            </a:gsLst>
            <a:lin ang="10800000" scaled="0"/>
          </a:gradFill>
          <a:ln w="6811" cap="flat">
            <a:noFill/>
            <a:miter/>
          </a:ln>
        </p:spPr>
        <p:txBody>
          <a:bodyPr vert="horz" wrap="square" lIns="91440" tIns="45720" rIns="91440" bIns="45720" rtlCol="0" anchor="ctr"/>
          <a:lstStyle/>
          <a:p>
            <a:pPr algn="l">
              <a:lnSpc>
                <a:spcPct val="110000"/>
              </a:lnSpc>
            </a:pPr>
            <a:endParaRPr kumimoji="1" lang="zh-CN" altLang="en-US" b="1">
              <a:cs typeface="微软雅黑" panose="020B0503020204020204" pitchFamily="34" charset="-122"/>
            </a:endParaRPr>
          </a:p>
        </p:txBody>
      </p:sp>
      <p:sp>
        <p:nvSpPr>
          <p:cNvPr id="10" name="标题 1"/>
          <p:cNvSpPr txBox="1"/>
          <p:nvPr/>
        </p:nvSpPr>
        <p:spPr>
          <a:xfrm>
            <a:off x="0" y="1"/>
            <a:ext cx="753977" cy="1092671"/>
          </a:xfrm>
          <a:custGeom>
            <a:avLst/>
            <a:gdLst>
              <a:gd name="connsiteX0" fmla="*/ 0 w 753977"/>
              <a:gd name="connsiteY0" fmla="*/ 0 h 1092671"/>
              <a:gd name="connsiteX1" fmla="*/ 406233 w 753977"/>
              <a:gd name="connsiteY1" fmla="*/ 0 h 1092671"/>
              <a:gd name="connsiteX2" fmla="*/ 753977 w 753977"/>
              <a:gd name="connsiteY2" fmla="*/ 602293 h 1092671"/>
              <a:gd name="connsiteX3" fmla="*/ 470832 w 753977"/>
              <a:gd name="connsiteY3" fmla="*/ 1092671 h 1092671"/>
              <a:gd name="connsiteX4" fmla="*/ 456741 w 753977"/>
              <a:gd name="connsiteY4" fmla="*/ 1071905 h 1092671"/>
              <a:gd name="connsiteX5" fmla="*/ 0 w 753977"/>
              <a:gd name="connsiteY5" fmla="*/ 280797 h 1092671"/>
            </a:gdLst>
            <a:ahLst/>
            <a:cxnLst/>
            <a:rect l="l" t="t" r="r" b="b"/>
            <a:pathLst>
              <a:path w="753977" h="1092671">
                <a:moveTo>
                  <a:pt x="0" y="0"/>
                </a:moveTo>
                <a:lnTo>
                  <a:pt x="406233" y="0"/>
                </a:lnTo>
                <a:lnTo>
                  <a:pt x="753977" y="602293"/>
                </a:lnTo>
                <a:lnTo>
                  <a:pt x="470832" y="1092671"/>
                </a:lnTo>
                <a:lnTo>
                  <a:pt x="456741" y="1071905"/>
                </a:lnTo>
                <a:lnTo>
                  <a:pt x="0" y="280797"/>
                </a:lnTo>
                <a:close/>
              </a:path>
            </a:pathLst>
          </a:custGeom>
          <a:gradFill>
            <a:gsLst>
              <a:gs pos="0">
                <a:schemeClr val="accent2">
                  <a:alpha val="22000"/>
                </a:schemeClr>
              </a:gs>
              <a:gs pos="99000">
                <a:schemeClr val="accent2">
                  <a:lumMod val="20000"/>
                  <a:lumOff val="80000"/>
                  <a:alpha val="0"/>
                </a:schemeClr>
              </a:gs>
            </a:gsLst>
            <a:lin ang="10800000" scaled="0"/>
          </a:gradFill>
          <a:ln w="6811" cap="flat">
            <a:noFill/>
            <a:miter/>
          </a:ln>
        </p:spPr>
        <p:txBody>
          <a:bodyPr vert="horz" wrap="square" lIns="91440" tIns="45720" rIns="91440" bIns="45720" rtlCol="0" anchor="ctr"/>
          <a:lstStyle/>
          <a:p>
            <a:pPr algn="l">
              <a:lnSpc>
                <a:spcPct val="110000"/>
              </a:lnSpc>
            </a:pPr>
            <a:endParaRPr kumimoji="1" lang="zh-CN" altLang="en-US" b="1">
              <a:cs typeface="微软雅黑" panose="020B0503020204020204" pitchFamily="34" charset="-122"/>
            </a:endParaRPr>
          </a:p>
        </p:txBody>
      </p:sp>
      <p:sp>
        <p:nvSpPr>
          <p:cNvPr id="11" name="标题 1"/>
          <p:cNvSpPr txBox="1"/>
          <p:nvPr/>
        </p:nvSpPr>
        <p:spPr>
          <a:xfrm>
            <a:off x="-379217" y="878121"/>
            <a:ext cx="4064000" cy="1353820"/>
          </a:xfrm>
          <a:prstGeom prst="rect">
            <a:avLst/>
          </a:prstGeom>
          <a:noFill/>
          <a:ln>
            <a:noFill/>
          </a:ln>
        </p:spPr>
        <p:txBody>
          <a:bodyPr vert="horz" wrap="square" lIns="0" tIns="0" rIns="0" bIns="0" rtlCol="0" anchor="t">
            <a:spAutoFit/>
          </a:bodyPr>
          <a:lstStyle/>
          <a:p>
            <a:pPr algn="ctr">
              <a:lnSpc>
                <a:spcPct val="110000"/>
              </a:lnSpc>
            </a:pPr>
            <a:r>
              <a:rPr kumimoji="1" lang="en-US" altLang="zh-CN" sz="8000" b="1">
                <a:ln w="12700">
                  <a:noFill/>
                </a:ln>
                <a:solidFill>
                  <a:srgbClr val="404040">
                    <a:alpha val="100000"/>
                  </a:srgbClr>
                </a:solidFill>
                <a:latin typeface="OPPOSans H" panose="00020600040101010101" charset="-122"/>
                <a:ea typeface="OPPOSans H" panose="00020600040101010101" charset="-122"/>
                <a:cs typeface="OPPOSans H" panose="00020600040101010101" charset="-122"/>
              </a:rPr>
              <a:t>目录</a:t>
            </a:r>
            <a:endParaRPr kumimoji="1" lang="en-US" altLang="zh-CN" sz="8000" b="1">
              <a:ln w="12700">
                <a:noFill/>
              </a:ln>
              <a:solidFill>
                <a:srgbClr val="404040">
                  <a:alpha val="100000"/>
                </a:srgbClr>
              </a:solidFill>
              <a:latin typeface="OPPOSans H" panose="00020600040101010101" charset="-122"/>
              <a:ea typeface="OPPOSans H" panose="00020600040101010101" charset="-122"/>
              <a:cs typeface="OPPOSans H" panose="00020600040101010101" charset="-122"/>
            </a:endParaRPr>
          </a:p>
        </p:txBody>
      </p:sp>
      <p:sp>
        <p:nvSpPr>
          <p:cNvPr id="12" name="标题 1"/>
          <p:cNvSpPr txBox="1"/>
          <p:nvPr/>
        </p:nvSpPr>
        <p:spPr>
          <a:xfrm>
            <a:off x="2827527" y="1260086"/>
            <a:ext cx="5562600" cy="812165"/>
          </a:xfrm>
          <a:prstGeom prst="rect">
            <a:avLst/>
          </a:prstGeom>
          <a:noFill/>
          <a:ln>
            <a:noFill/>
          </a:ln>
        </p:spPr>
        <p:txBody>
          <a:bodyPr vert="horz" wrap="square" lIns="0" tIns="0" rIns="0" bIns="0" rtlCol="0" anchor="t">
            <a:spAutoFit/>
          </a:bodyPr>
          <a:lstStyle/>
          <a:p>
            <a:pPr algn="l">
              <a:lnSpc>
                <a:spcPct val="110000"/>
              </a:lnSpc>
            </a:pPr>
            <a:r>
              <a:rPr kumimoji="1" lang="en-US" altLang="zh-CN" sz="4800" b="1">
                <a:ln w="12700">
                  <a:noFill/>
                </a:ln>
                <a:solidFill>
                  <a:srgbClr val="404040">
                    <a:alpha val="100000"/>
                  </a:srgbClr>
                </a:solidFill>
                <a:latin typeface="OPPOSans H" panose="00020600040101010101" charset="-122"/>
                <a:ea typeface="OPPOSans H" panose="00020600040101010101" charset="-122"/>
                <a:cs typeface="OPPOSans H" panose="00020600040101010101" charset="-122"/>
              </a:rPr>
              <a:t>CONTENT</a:t>
            </a:r>
            <a:endParaRPr kumimoji="1" lang="en-US" altLang="zh-CN" sz="4800" b="1">
              <a:ln w="12700">
                <a:noFill/>
              </a:ln>
              <a:solidFill>
                <a:srgbClr val="404040">
                  <a:alpha val="100000"/>
                </a:srgbClr>
              </a:solidFill>
              <a:latin typeface="OPPOSans H" panose="00020600040101010101" charset="-122"/>
              <a:ea typeface="OPPOSans H" panose="00020600040101010101" charset="-122"/>
              <a:cs typeface="OPPOSans H" panose="00020600040101010101" charset="-122"/>
            </a:endParaRPr>
          </a:p>
        </p:txBody>
      </p:sp>
      <p:sp>
        <p:nvSpPr>
          <p:cNvPr id="13" name="标题 1"/>
          <p:cNvSpPr txBox="1"/>
          <p:nvPr/>
        </p:nvSpPr>
        <p:spPr>
          <a:xfrm>
            <a:off x="6563195" y="2686546"/>
            <a:ext cx="4456136" cy="1234042"/>
          </a:xfrm>
          <a:prstGeom prst="round2DiagRect">
            <a:avLst/>
          </a:prstGeom>
          <a:solidFill>
            <a:schemeClr val="bg1"/>
          </a:solidFill>
          <a:ln w="12700" cap="flat">
            <a:gradFill>
              <a:gsLst>
                <a:gs pos="0">
                  <a:schemeClr val="accent2"/>
                </a:gs>
                <a:gs pos="100000">
                  <a:schemeClr val="accent1"/>
                </a:gs>
              </a:gsLst>
              <a:lin ang="5400000" scaled="0"/>
            </a:gradFill>
            <a:miter/>
          </a:ln>
        </p:spPr>
        <p:txBody>
          <a:bodyPr vert="horz" wrap="square" lIns="91440" tIns="45720" rIns="91440" bIns="45720" rtlCol="0" anchor="ctr"/>
          <a:lstStyle/>
          <a:p>
            <a:pPr algn="l">
              <a:lnSpc>
                <a:spcPct val="110000"/>
              </a:lnSpc>
            </a:pPr>
            <a:endParaRPr kumimoji="1" lang="zh-CN" altLang="en-US" b="1">
              <a:cs typeface="微软雅黑" panose="020B0503020204020204" pitchFamily="34" charset="-122"/>
            </a:endParaRPr>
          </a:p>
        </p:txBody>
      </p:sp>
      <p:sp>
        <p:nvSpPr>
          <p:cNvPr id="14" name="标题 1"/>
          <p:cNvSpPr txBox="1"/>
          <p:nvPr/>
        </p:nvSpPr>
        <p:spPr>
          <a:xfrm>
            <a:off x="6703390" y="2736281"/>
            <a:ext cx="1462754" cy="1105382"/>
          </a:xfrm>
          <a:prstGeom prst="rect">
            <a:avLst/>
          </a:prstGeom>
          <a:noFill/>
          <a:ln>
            <a:noFill/>
          </a:ln>
          <a:effectLst/>
        </p:spPr>
        <p:txBody>
          <a:bodyPr vert="horz" wrap="none" lIns="101498" tIns="50749" rIns="101498" bIns="50749" rtlCol="0" anchor="t"/>
          <a:lstStyle/>
          <a:p>
            <a:pPr algn="l">
              <a:lnSpc>
                <a:spcPct val="110000"/>
              </a:lnSpc>
            </a:pPr>
            <a:r>
              <a:rPr kumimoji="1" lang="en-US" altLang="zh-CN" sz="7200" b="1">
                <a:ln w="12700">
                  <a:noFill/>
                </a:ln>
                <a:gradFill>
                  <a:gsLst>
                    <a:gs pos="0">
                      <a:srgbClr val="D30711">
                        <a:alpha val="100000"/>
                      </a:srgbClr>
                    </a:gs>
                    <a:gs pos="100000">
                      <a:srgbClr val="910000">
                        <a:alpha val="100000"/>
                      </a:srgbClr>
                    </a:gs>
                  </a:gsLst>
                  <a:lin ang="2700000" scaled="0"/>
                </a:gradFill>
                <a:latin typeface="OPPOSans H" panose="00020600040101010101" charset="-122"/>
                <a:ea typeface="OPPOSans H" panose="00020600040101010101" charset="-122"/>
                <a:cs typeface="OPPOSans H" panose="00020600040101010101" charset="-122"/>
              </a:rPr>
              <a:t>02</a:t>
            </a:r>
            <a:endParaRPr kumimoji="1" lang="en-US" altLang="zh-CN" sz="7200" b="1">
              <a:ln w="12700">
                <a:noFill/>
              </a:ln>
              <a:gradFill>
                <a:gsLst>
                  <a:gs pos="0">
                    <a:srgbClr val="D30711">
                      <a:alpha val="100000"/>
                    </a:srgbClr>
                  </a:gs>
                  <a:gs pos="100000">
                    <a:srgbClr val="910000">
                      <a:alpha val="100000"/>
                    </a:srgbClr>
                  </a:gs>
                </a:gsLst>
                <a:lin ang="2700000" scaled="0"/>
              </a:gradFill>
              <a:latin typeface="OPPOSans H" panose="00020600040101010101" charset="-122"/>
              <a:ea typeface="OPPOSans H" panose="00020600040101010101" charset="-122"/>
              <a:cs typeface="OPPOSans H" panose="00020600040101010101" charset="-122"/>
            </a:endParaRPr>
          </a:p>
        </p:txBody>
      </p:sp>
      <p:sp>
        <p:nvSpPr>
          <p:cNvPr id="15" name="标题 1"/>
          <p:cNvSpPr txBox="1"/>
          <p:nvPr/>
        </p:nvSpPr>
        <p:spPr>
          <a:xfrm>
            <a:off x="8201476" y="2736281"/>
            <a:ext cx="2738493" cy="1105382"/>
          </a:xfrm>
          <a:prstGeom prst="rect">
            <a:avLst/>
          </a:prstGeom>
          <a:noFill/>
          <a:ln>
            <a:noFill/>
          </a:ln>
          <a:effectLst/>
        </p:spPr>
        <p:txBody>
          <a:bodyPr vert="horz" wrap="square" lIns="0" tIns="0" rIns="0" bIns="0" rtlCol="0" anchor="ctr"/>
          <a:lstStyle/>
          <a:p>
            <a:pPr algn="l">
              <a:lnSpc>
                <a:spcPct val="120000"/>
              </a:lnSpc>
            </a:pPr>
            <a:r>
              <a:rPr kumimoji="1" lang="zh-CN" altLang="en-US" sz="2000" b="1">
                <a:ln w="12700">
                  <a:noFill/>
                </a:ln>
                <a:solidFill>
                  <a:srgbClr val="40404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可再生能源金融工具</a:t>
            </a:r>
            <a:endParaRPr kumimoji="1" lang="zh-CN" altLang="en-US" sz="2000" b="1">
              <a:ln w="12700">
                <a:noFill/>
              </a:ln>
              <a:solidFill>
                <a:srgbClr val="404040">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标题 1"/>
          <p:cNvSpPr txBox="1"/>
          <p:nvPr/>
        </p:nvSpPr>
        <p:spPr>
          <a:xfrm>
            <a:off x="1153938" y="2686546"/>
            <a:ext cx="4456136" cy="1234043"/>
          </a:xfrm>
          <a:prstGeom prst="round2DiagRect">
            <a:avLst/>
          </a:prstGeom>
          <a:solidFill>
            <a:schemeClr val="bg1"/>
          </a:solidFill>
          <a:ln w="12700" cap="flat">
            <a:gradFill>
              <a:gsLst>
                <a:gs pos="0">
                  <a:schemeClr val="accent2"/>
                </a:gs>
                <a:gs pos="100000">
                  <a:schemeClr val="accent1"/>
                </a:gs>
              </a:gsLst>
              <a:lin ang="5400000" scaled="0"/>
            </a:gradFill>
            <a:miter/>
          </a:ln>
        </p:spPr>
        <p:txBody>
          <a:bodyPr vert="horz" wrap="square" lIns="91440" tIns="45720" rIns="91440" bIns="45720" rtlCol="0" anchor="ctr"/>
          <a:lstStyle/>
          <a:p>
            <a:pPr algn="l">
              <a:lnSpc>
                <a:spcPct val="110000"/>
              </a:lnSpc>
            </a:pPr>
            <a:endParaRPr kumimoji="1" lang="zh-CN" altLang="en-US" b="1">
              <a:cs typeface="微软雅黑" panose="020B0503020204020204" pitchFamily="34" charset="-122"/>
            </a:endParaRPr>
          </a:p>
        </p:txBody>
      </p:sp>
      <p:sp>
        <p:nvSpPr>
          <p:cNvPr id="17" name="标题 1"/>
          <p:cNvSpPr txBox="1"/>
          <p:nvPr/>
        </p:nvSpPr>
        <p:spPr>
          <a:xfrm>
            <a:off x="2784760" y="2736281"/>
            <a:ext cx="2738493" cy="1105384"/>
          </a:xfrm>
          <a:prstGeom prst="rect">
            <a:avLst/>
          </a:prstGeom>
          <a:noFill/>
          <a:ln>
            <a:noFill/>
          </a:ln>
          <a:effectLst/>
        </p:spPr>
        <p:txBody>
          <a:bodyPr vert="horz" wrap="square" lIns="0" tIns="0" rIns="0" bIns="0" rtlCol="0" anchor="ctr"/>
          <a:lstStyle/>
          <a:p>
            <a:pPr algn="l">
              <a:lnSpc>
                <a:spcPct val="120000"/>
              </a:lnSpc>
            </a:pPr>
            <a:r>
              <a:rPr kumimoji="1" lang="zh-CN" altLang="en-US" sz="2000" b="1">
                <a:ln w="12700">
                  <a:noFill/>
                </a:ln>
                <a:solidFill>
                  <a:srgbClr val="40404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基本概念和发展历程</a:t>
            </a:r>
            <a:endParaRPr kumimoji="1" lang="zh-CN" altLang="en-US" sz="2000" b="1">
              <a:ln w="12700">
                <a:noFill/>
              </a:ln>
              <a:solidFill>
                <a:srgbClr val="404040">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标题 1"/>
          <p:cNvSpPr txBox="1"/>
          <p:nvPr/>
        </p:nvSpPr>
        <p:spPr>
          <a:xfrm>
            <a:off x="1252029" y="2736281"/>
            <a:ext cx="1303211" cy="1105383"/>
          </a:xfrm>
          <a:prstGeom prst="rect">
            <a:avLst/>
          </a:prstGeom>
          <a:noFill/>
          <a:ln>
            <a:noFill/>
          </a:ln>
          <a:effectLst/>
        </p:spPr>
        <p:txBody>
          <a:bodyPr vert="horz" wrap="none" lIns="101498" tIns="50749" rIns="101498" bIns="50749" rtlCol="0" anchor="t"/>
          <a:lstStyle/>
          <a:p>
            <a:pPr algn="l">
              <a:lnSpc>
                <a:spcPct val="110000"/>
              </a:lnSpc>
            </a:pPr>
            <a:r>
              <a:rPr kumimoji="1" lang="en-US" altLang="zh-CN" sz="7200" b="1">
                <a:ln w="12700">
                  <a:noFill/>
                </a:ln>
                <a:gradFill>
                  <a:gsLst>
                    <a:gs pos="0">
                      <a:srgbClr val="D30711">
                        <a:alpha val="100000"/>
                      </a:srgbClr>
                    </a:gs>
                    <a:gs pos="100000">
                      <a:srgbClr val="910000">
                        <a:alpha val="100000"/>
                      </a:srgbClr>
                    </a:gs>
                  </a:gsLst>
                  <a:lin ang="2700000" scaled="0"/>
                </a:gradFill>
                <a:latin typeface="OPPOSans H" panose="00020600040101010101" charset="-122"/>
                <a:ea typeface="OPPOSans H" panose="00020600040101010101" charset="-122"/>
                <a:cs typeface="OPPOSans H" panose="00020600040101010101" charset="-122"/>
              </a:rPr>
              <a:t>01</a:t>
            </a:r>
            <a:endParaRPr kumimoji="1" lang="en-US" altLang="zh-CN" sz="7200" b="1">
              <a:ln w="12700">
                <a:noFill/>
              </a:ln>
              <a:gradFill>
                <a:gsLst>
                  <a:gs pos="0">
                    <a:srgbClr val="D30711">
                      <a:alpha val="100000"/>
                    </a:srgbClr>
                  </a:gs>
                  <a:gs pos="100000">
                    <a:srgbClr val="910000">
                      <a:alpha val="100000"/>
                    </a:srgbClr>
                  </a:gs>
                </a:gsLst>
                <a:lin ang="2700000" scaled="0"/>
              </a:gradFill>
              <a:latin typeface="OPPOSans H" panose="00020600040101010101" charset="-122"/>
              <a:ea typeface="OPPOSans H" panose="00020600040101010101" charset="-122"/>
              <a:cs typeface="OPPOSans H" panose="00020600040101010101" charset="-122"/>
            </a:endParaRPr>
          </a:p>
        </p:txBody>
      </p:sp>
      <p:sp>
        <p:nvSpPr>
          <p:cNvPr id="19" name="标题 1"/>
          <p:cNvSpPr txBox="1"/>
          <p:nvPr/>
        </p:nvSpPr>
        <p:spPr>
          <a:xfrm>
            <a:off x="6563196" y="4128059"/>
            <a:ext cx="4456136" cy="1234042"/>
          </a:xfrm>
          <a:prstGeom prst="round2DiagRect">
            <a:avLst/>
          </a:prstGeom>
          <a:solidFill>
            <a:schemeClr val="bg1"/>
          </a:solidFill>
          <a:ln w="12700" cap="flat">
            <a:gradFill>
              <a:gsLst>
                <a:gs pos="0">
                  <a:schemeClr val="accent2"/>
                </a:gs>
                <a:gs pos="100000">
                  <a:schemeClr val="accent1"/>
                </a:gs>
              </a:gsLst>
              <a:lin ang="5400000" scaled="0"/>
            </a:gradFill>
            <a:miter/>
          </a:ln>
        </p:spPr>
        <p:txBody>
          <a:bodyPr vert="horz" wrap="square" lIns="91440" tIns="45720" rIns="91440" bIns="45720" rtlCol="0" anchor="ctr"/>
          <a:lstStyle/>
          <a:p>
            <a:pPr algn="l">
              <a:lnSpc>
                <a:spcPct val="110000"/>
              </a:lnSpc>
            </a:pPr>
            <a:endParaRPr kumimoji="1" lang="zh-CN" altLang="en-US" b="1">
              <a:cs typeface="微软雅黑" panose="020B0503020204020204" pitchFamily="34" charset="-122"/>
            </a:endParaRPr>
          </a:p>
        </p:txBody>
      </p:sp>
      <p:sp>
        <p:nvSpPr>
          <p:cNvPr id="20" name="标题 1"/>
          <p:cNvSpPr txBox="1"/>
          <p:nvPr/>
        </p:nvSpPr>
        <p:spPr>
          <a:xfrm>
            <a:off x="8201478" y="4177794"/>
            <a:ext cx="2738493" cy="1105382"/>
          </a:xfrm>
          <a:prstGeom prst="rect">
            <a:avLst/>
          </a:prstGeom>
          <a:noFill/>
          <a:ln>
            <a:noFill/>
          </a:ln>
          <a:effectLst/>
        </p:spPr>
        <p:txBody>
          <a:bodyPr vert="horz" wrap="square" lIns="0" tIns="0" rIns="0" bIns="0" rtlCol="0" anchor="ctr"/>
          <a:lstStyle/>
          <a:p>
            <a:pPr algn="l">
              <a:lnSpc>
                <a:spcPct val="120000"/>
              </a:lnSpc>
            </a:pPr>
            <a:r>
              <a:rPr kumimoji="1" lang="zh-CN" altLang="en-US" sz="2000" b="1">
                <a:ln w="12700">
                  <a:noFill/>
                </a:ln>
                <a:solidFill>
                  <a:srgbClr val="40404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中广核风电项目融资案例</a:t>
            </a:r>
            <a:endParaRPr kumimoji="1" lang="zh-CN" altLang="en-US" sz="2000" b="1">
              <a:ln w="12700">
                <a:noFill/>
              </a:ln>
              <a:solidFill>
                <a:srgbClr val="404040">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标题 1"/>
          <p:cNvSpPr txBox="1"/>
          <p:nvPr/>
        </p:nvSpPr>
        <p:spPr>
          <a:xfrm>
            <a:off x="6703391" y="4177794"/>
            <a:ext cx="1462754" cy="1105382"/>
          </a:xfrm>
          <a:prstGeom prst="rect">
            <a:avLst/>
          </a:prstGeom>
          <a:noFill/>
          <a:ln>
            <a:noFill/>
          </a:ln>
          <a:effectLst/>
        </p:spPr>
        <p:txBody>
          <a:bodyPr vert="horz" wrap="none" lIns="101498" tIns="50749" rIns="101498" bIns="50749" rtlCol="0" anchor="t"/>
          <a:lstStyle/>
          <a:p>
            <a:pPr algn="l">
              <a:lnSpc>
                <a:spcPct val="110000"/>
              </a:lnSpc>
            </a:pPr>
            <a:r>
              <a:rPr kumimoji="1" lang="en-US" altLang="zh-CN" sz="7200" b="1">
                <a:ln w="12700">
                  <a:noFill/>
                </a:ln>
                <a:gradFill>
                  <a:gsLst>
                    <a:gs pos="0">
                      <a:srgbClr val="D30711">
                        <a:alpha val="100000"/>
                      </a:srgbClr>
                    </a:gs>
                    <a:gs pos="100000">
                      <a:srgbClr val="910000">
                        <a:alpha val="100000"/>
                      </a:srgbClr>
                    </a:gs>
                  </a:gsLst>
                  <a:lin ang="2700000" scaled="0"/>
                </a:gradFill>
                <a:latin typeface="OPPOSans H" panose="00020600040101010101" charset="-122"/>
                <a:ea typeface="OPPOSans H" panose="00020600040101010101" charset="-122"/>
                <a:cs typeface="OPPOSans H" panose="00020600040101010101" charset="-122"/>
              </a:rPr>
              <a:t>04</a:t>
            </a:r>
            <a:endParaRPr kumimoji="1" lang="en-US" altLang="zh-CN" sz="7200" b="1">
              <a:ln w="12700">
                <a:noFill/>
              </a:ln>
              <a:gradFill>
                <a:gsLst>
                  <a:gs pos="0">
                    <a:srgbClr val="D30711">
                      <a:alpha val="100000"/>
                    </a:srgbClr>
                  </a:gs>
                  <a:gs pos="100000">
                    <a:srgbClr val="910000">
                      <a:alpha val="100000"/>
                    </a:srgbClr>
                  </a:gs>
                </a:gsLst>
                <a:lin ang="2700000" scaled="0"/>
              </a:gradFill>
              <a:latin typeface="OPPOSans H" panose="00020600040101010101" charset="-122"/>
              <a:ea typeface="OPPOSans H" panose="00020600040101010101" charset="-122"/>
              <a:cs typeface="OPPOSans H" panose="00020600040101010101" charset="-122"/>
            </a:endParaRPr>
          </a:p>
        </p:txBody>
      </p:sp>
      <p:sp>
        <p:nvSpPr>
          <p:cNvPr id="22" name="标题 1"/>
          <p:cNvSpPr txBox="1"/>
          <p:nvPr/>
        </p:nvSpPr>
        <p:spPr>
          <a:xfrm>
            <a:off x="1153938" y="4128059"/>
            <a:ext cx="4456136" cy="1234043"/>
          </a:xfrm>
          <a:prstGeom prst="round2DiagRect">
            <a:avLst/>
          </a:prstGeom>
          <a:solidFill>
            <a:schemeClr val="bg1"/>
          </a:solidFill>
          <a:ln w="12700" cap="flat">
            <a:gradFill>
              <a:gsLst>
                <a:gs pos="0">
                  <a:schemeClr val="accent2"/>
                </a:gs>
                <a:gs pos="100000">
                  <a:schemeClr val="accent1"/>
                </a:gs>
              </a:gsLst>
              <a:lin ang="5400000" scaled="0"/>
            </a:gradFill>
            <a:miter/>
          </a:ln>
        </p:spPr>
        <p:txBody>
          <a:bodyPr vert="horz" wrap="square" lIns="91440" tIns="45720" rIns="91440" bIns="45720" rtlCol="0" anchor="ctr"/>
          <a:lstStyle/>
          <a:p>
            <a:pPr algn="l">
              <a:lnSpc>
                <a:spcPct val="110000"/>
              </a:lnSpc>
            </a:pPr>
            <a:endParaRPr kumimoji="1" lang="zh-CN" altLang="en-US" b="1">
              <a:cs typeface="微软雅黑" panose="020B0503020204020204" pitchFamily="34" charset="-122"/>
            </a:endParaRPr>
          </a:p>
        </p:txBody>
      </p:sp>
      <p:sp>
        <p:nvSpPr>
          <p:cNvPr id="23" name="标题 1"/>
          <p:cNvSpPr txBox="1"/>
          <p:nvPr/>
        </p:nvSpPr>
        <p:spPr>
          <a:xfrm>
            <a:off x="2784760" y="4177794"/>
            <a:ext cx="2738493" cy="1105384"/>
          </a:xfrm>
          <a:prstGeom prst="rect">
            <a:avLst/>
          </a:prstGeom>
          <a:noFill/>
          <a:ln>
            <a:noFill/>
          </a:ln>
          <a:effectLst/>
        </p:spPr>
        <p:txBody>
          <a:bodyPr vert="horz" wrap="square" lIns="0" tIns="0" rIns="0" bIns="0" rtlCol="0" anchor="ctr"/>
          <a:lstStyle/>
          <a:p>
            <a:pPr algn="l">
              <a:lnSpc>
                <a:spcPct val="120000"/>
              </a:lnSpc>
            </a:pPr>
            <a:r>
              <a:rPr kumimoji="1" lang="zh-CN" altLang="en-US" sz="2000" b="1">
                <a:ln w="12700">
                  <a:noFill/>
                </a:ln>
                <a:solidFill>
                  <a:srgbClr val="40404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可再生能源金融政策</a:t>
            </a:r>
            <a:endParaRPr kumimoji="1" lang="zh-CN" altLang="en-US" sz="2000" b="1">
              <a:ln w="12700">
                <a:noFill/>
              </a:ln>
              <a:solidFill>
                <a:srgbClr val="404040">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4" name="标题 1"/>
          <p:cNvSpPr txBox="1"/>
          <p:nvPr/>
        </p:nvSpPr>
        <p:spPr>
          <a:xfrm>
            <a:off x="1252029" y="4177794"/>
            <a:ext cx="1462754" cy="1105383"/>
          </a:xfrm>
          <a:prstGeom prst="rect">
            <a:avLst/>
          </a:prstGeom>
          <a:noFill/>
          <a:ln>
            <a:noFill/>
          </a:ln>
          <a:effectLst/>
        </p:spPr>
        <p:txBody>
          <a:bodyPr vert="horz" wrap="none" lIns="101498" tIns="50749" rIns="101498" bIns="50749" rtlCol="0" anchor="t"/>
          <a:lstStyle/>
          <a:p>
            <a:pPr algn="l">
              <a:lnSpc>
                <a:spcPct val="110000"/>
              </a:lnSpc>
            </a:pPr>
            <a:r>
              <a:rPr kumimoji="1" lang="en-US" altLang="zh-CN" sz="7200" b="1">
                <a:ln w="12700">
                  <a:noFill/>
                </a:ln>
                <a:gradFill>
                  <a:gsLst>
                    <a:gs pos="0">
                      <a:srgbClr val="D30711">
                        <a:alpha val="100000"/>
                      </a:srgbClr>
                    </a:gs>
                    <a:gs pos="100000">
                      <a:srgbClr val="910000">
                        <a:alpha val="100000"/>
                      </a:srgbClr>
                    </a:gs>
                  </a:gsLst>
                  <a:lin ang="2700000" scaled="0"/>
                </a:gradFill>
                <a:latin typeface="OPPOSans H" panose="00020600040101010101" charset="-122"/>
                <a:ea typeface="OPPOSans H" panose="00020600040101010101" charset="-122"/>
                <a:cs typeface="OPPOSans H" panose="00020600040101010101" charset="-122"/>
              </a:rPr>
              <a:t>03</a:t>
            </a:r>
            <a:endParaRPr kumimoji="1" lang="en-US" altLang="zh-CN" sz="7200" b="1">
              <a:ln w="12700">
                <a:noFill/>
              </a:ln>
              <a:gradFill>
                <a:gsLst>
                  <a:gs pos="0">
                    <a:srgbClr val="D30711">
                      <a:alpha val="100000"/>
                    </a:srgbClr>
                  </a:gs>
                  <a:gs pos="100000">
                    <a:srgbClr val="910000">
                      <a:alpha val="100000"/>
                    </a:srgbClr>
                  </a:gs>
                </a:gsLst>
                <a:lin ang="2700000" scaled="0"/>
              </a:gradFill>
              <a:latin typeface="OPPOSans H" panose="00020600040101010101" charset="-122"/>
              <a:ea typeface="OPPOSans H" panose="00020600040101010101" charset="-122"/>
              <a:cs typeface="OPPOSans H" panose="00020600040101010101"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2"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债券市场</a:t>
            </a:r>
            <a:endPar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文本框 12"/>
          <p:cNvSpPr txBox="1"/>
          <p:nvPr/>
        </p:nvSpPr>
        <p:spPr>
          <a:xfrm>
            <a:off x="9483725" y="1428750"/>
            <a:ext cx="4064000" cy="368300"/>
          </a:xfrm>
          <a:prstGeom prst="rect">
            <a:avLst/>
          </a:prstGeom>
          <a:noFill/>
        </p:spPr>
        <p:txBody>
          <a:bodyPr wrap="square" rtlCol="0">
            <a:spAutoFit/>
          </a:bodyPr>
          <a:lstStyle/>
          <a:p>
            <a:endParaRPr lang="zh-CN" altLang="en-US">
              <a:cs typeface="微软雅黑" panose="020B0503020204020204" pitchFamily="34" charset="-122"/>
            </a:endParaRPr>
          </a:p>
        </p:txBody>
      </p:sp>
      <p:grpSp>
        <p:nvGrpSpPr>
          <p:cNvPr id="18" name="组合 17"/>
          <p:cNvGrpSpPr/>
          <p:nvPr>
            <p:custDataLst>
              <p:tags r:id="rId1"/>
            </p:custDataLst>
          </p:nvPr>
        </p:nvGrpSpPr>
        <p:grpSpPr>
          <a:xfrm rot="5400000">
            <a:off x="-580390" y="3273425"/>
            <a:ext cx="4465955" cy="614680"/>
            <a:chOff x="1915" y="2614"/>
            <a:chExt cx="15371" cy="3638"/>
          </a:xfrm>
        </p:grpSpPr>
        <p:sp>
          <p:nvSpPr>
            <p:cNvPr id="2" name="标题 1"/>
            <p:cNvSpPr txBox="1"/>
            <p:nvPr>
              <p:custDataLst>
                <p:tags r:id="rId2"/>
              </p:custDataLst>
            </p:nvPr>
          </p:nvSpPr>
          <p:spPr>
            <a:xfrm>
              <a:off x="1915" y="2614"/>
              <a:ext cx="3639" cy="3639"/>
            </a:xfrm>
            <a:custGeom>
              <a:avLst/>
              <a:gdLst>
                <a:gd name="T0" fmla="*/ 22 w 562"/>
                <a:gd name="T1" fmla="*/ 241 h 525"/>
                <a:gd name="T2" fmla="*/ 241 w 562"/>
                <a:gd name="T3" fmla="*/ 22 h 525"/>
                <a:gd name="T4" fmla="*/ 321 w 562"/>
                <a:gd name="T5" fmla="*/ 22 h 525"/>
                <a:gd name="T6" fmla="*/ 540 w 562"/>
                <a:gd name="T7" fmla="*/ 241 h 525"/>
                <a:gd name="T8" fmla="*/ 540 w 562"/>
                <a:gd name="T9" fmla="*/ 321 h 525"/>
                <a:gd name="T10" fmla="*/ 401 w 562"/>
                <a:gd name="T11" fmla="*/ 459 h 525"/>
                <a:gd name="T12" fmla="*/ 161 w 562"/>
                <a:gd name="T13" fmla="*/ 459 h 525"/>
                <a:gd name="T14" fmla="*/ 22 w 562"/>
                <a:gd name="T15" fmla="*/ 321 h 525"/>
                <a:gd name="T16" fmla="*/ 22 w 562"/>
                <a:gd name="T17" fmla="*/ 241 h 525"/>
              </a:gdLst>
              <a:ahLst/>
              <a:cxnLst/>
              <a:rect l="0" t="0" r="r" b="b"/>
              <a:pathLst>
                <a:path w="562" h="525">
                  <a:moveTo>
                    <a:pt x="22" y="241"/>
                  </a:moveTo>
                  <a:cubicBezTo>
                    <a:pt x="241" y="22"/>
                    <a:pt x="241" y="22"/>
                    <a:pt x="241" y="22"/>
                  </a:cubicBezTo>
                  <a:cubicBezTo>
                    <a:pt x="263" y="0"/>
                    <a:pt x="299" y="0"/>
                    <a:pt x="321" y="22"/>
                  </a:cubicBezTo>
                  <a:cubicBezTo>
                    <a:pt x="540" y="241"/>
                    <a:pt x="540" y="241"/>
                    <a:pt x="540" y="241"/>
                  </a:cubicBezTo>
                  <a:cubicBezTo>
                    <a:pt x="562" y="263"/>
                    <a:pt x="562" y="299"/>
                    <a:pt x="540" y="321"/>
                  </a:cubicBezTo>
                  <a:cubicBezTo>
                    <a:pt x="401" y="459"/>
                    <a:pt x="401" y="459"/>
                    <a:pt x="401" y="459"/>
                  </a:cubicBezTo>
                  <a:cubicBezTo>
                    <a:pt x="335" y="525"/>
                    <a:pt x="227" y="525"/>
                    <a:pt x="161" y="459"/>
                  </a:cubicBezTo>
                  <a:cubicBezTo>
                    <a:pt x="22" y="321"/>
                    <a:pt x="22" y="321"/>
                    <a:pt x="22" y="321"/>
                  </a:cubicBezTo>
                  <a:cubicBezTo>
                    <a:pt x="0" y="299"/>
                    <a:pt x="0" y="263"/>
                    <a:pt x="22" y="241"/>
                  </a:cubicBezTo>
                  <a:close/>
                </a:path>
              </a:pathLst>
            </a:custGeom>
            <a:gradFill>
              <a:gsLst>
                <a:gs pos="0">
                  <a:schemeClr val="accent1">
                    <a:lumMod val="40000"/>
                    <a:lumOff val="60000"/>
                  </a:schemeClr>
                </a:gs>
                <a:gs pos="31000">
                  <a:schemeClr val="accent1">
                    <a:lumMod val="60000"/>
                    <a:lumOff val="40000"/>
                  </a:schemeClr>
                </a:gs>
                <a:gs pos="73000">
                  <a:schemeClr val="accent1"/>
                </a:gs>
              </a:gsLst>
              <a:path path="circle">
                <a:fillToRect r="100000" b="100000"/>
              </a:path>
              <a:tileRect l="-100000" t="-100000"/>
            </a:gradFill>
            <a:ln w="12700" cap="sq">
              <a:noFill/>
              <a:miter/>
            </a:ln>
            <a:effectLst>
              <a:outerShdw blurRad="444500" dist="317500" dir="5400000" sx="92000" sy="92000" algn="t" rotWithShape="0">
                <a:schemeClr val="accent1">
                  <a:lumMod val="75000"/>
                  <a:alpha val="40000"/>
                </a:schemeClr>
              </a:outerShdw>
            </a:effectLst>
          </p:spPr>
          <p:txBody>
            <a:bodyPr vert="horz" wrap="square" lIns="91440" tIns="45720" rIns="91440" bIns="45720" rtlCol="0" anchor="ctr"/>
            <a:lstStyle/>
            <a:p>
              <a:pPr algn="ctr">
                <a:lnSpc>
                  <a:spcPct val="100000"/>
                </a:lnSpc>
              </a:pPr>
              <a:endParaRPr kumimoji="1" lang="zh-CN" altLang="en-US">
                <a:cs typeface="微软雅黑" panose="020B0503020204020204" pitchFamily="34" charset="-122"/>
              </a:endParaRPr>
            </a:p>
          </p:txBody>
        </p:sp>
        <p:sp>
          <p:nvSpPr>
            <p:cNvPr id="14" name="标题 1"/>
            <p:cNvSpPr txBox="1"/>
            <p:nvPr>
              <p:custDataLst>
                <p:tags r:id="rId3"/>
              </p:custDataLst>
            </p:nvPr>
          </p:nvSpPr>
          <p:spPr>
            <a:xfrm>
              <a:off x="2919" y="3617"/>
              <a:ext cx="1632" cy="1632"/>
            </a:xfrm>
            <a:custGeom>
              <a:avLst/>
              <a:gdLst>
                <a:gd name="connsiteX0" fmla="*/ 438553 w 720000"/>
                <a:gd name="connsiteY0" fmla="*/ 189601 h 720000"/>
                <a:gd name="connsiteX1" fmla="*/ 373556 w 720000"/>
                <a:gd name="connsiteY1" fmla="*/ 216451 h 720000"/>
                <a:gd name="connsiteX2" fmla="*/ 232180 w 720000"/>
                <a:gd name="connsiteY2" fmla="*/ 357827 h 720000"/>
                <a:gd name="connsiteX3" fmla="*/ 191861 w 720000"/>
                <a:gd name="connsiteY3" fmla="*/ 528226 h 720000"/>
                <a:gd name="connsiteX4" fmla="*/ 362260 w 720000"/>
                <a:gd name="connsiteY4" fmla="*/ 487907 h 720000"/>
                <a:gd name="connsiteX5" fmla="*/ 503636 w 720000"/>
                <a:gd name="connsiteY5" fmla="*/ 346444 h 720000"/>
                <a:gd name="connsiteX6" fmla="*/ 503636 w 720000"/>
                <a:gd name="connsiteY6" fmla="*/ 216365 h 720000"/>
                <a:gd name="connsiteX7" fmla="*/ 438553 w 720000"/>
                <a:gd name="connsiteY7" fmla="*/ 189601 h 720000"/>
                <a:gd name="connsiteX8" fmla="*/ 438553 w 720000"/>
                <a:gd name="connsiteY8" fmla="*/ 141636 h 720000"/>
                <a:gd name="connsiteX9" fmla="*/ 537524 w 720000"/>
                <a:gd name="connsiteY9" fmla="*/ 182476 h 720000"/>
                <a:gd name="connsiteX10" fmla="*/ 537524 w 720000"/>
                <a:gd name="connsiteY10" fmla="*/ 380420 h 720000"/>
                <a:gd name="connsiteX11" fmla="*/ 396149 w 720000"/>
                <a:gd name="connsiteY11" fmla="*/ 521796 h 720000"/>
                <a:gd name="connsiteX12" fmla="*/ 141637 w 720000"/>
                <a:gd name="connsiteY12" fmla="*/ 578364 h 720000"/>
                <a:gd name="connsiteX13" fmla="*/ 198205 w 720000"/>
                <a:gd name="connsiteY13" fmla="*/ 323852 h 720000"/>
                <a:gd name="connsiteX14" fmla="*/ 339581 w 720000"/>
                <a:gd name="connsiteY14" fmla="*/ 182476 h 720000"/>
                <a:gd name="connsiteX15" fmla="*/ 438553 w 720000"/>
                <a:gd name="connsiteY15" fmla="*/ 141636 h 720000"/>
                <a:gd name="connsiteX16" fmla="*/ 120000 w 720000"/>
                <a:gd name="connsiteY16" fmla="*/ 47965 h 720000"/>
                <a:gd name="connsiteX17" fmla="*/ 47965 w 720000"/>
                <a:gd name="connsiteY17" fmla="*/ 120000 h 720000"/>
                <a:gd name="connsiteX18" fmla="*/ 47965 w 720000"/>
                <a:gd name="connsiteY18" fmla="*/ 600000 h 720000"/>
                <a:gd name="connsiteX19" fmla="*/ 120000 w 720000"/>
                <a:gd name="connsiteY19" fmla="*/ 672035 h 720000"/>
                <a:gd name="connsiteX20" fmla="*/ 600000 w 720000"/>
                <a:gd name="connsiteY20" fmla="*/ 672035 h 720000"/>
                <a:gd name="connsiteX21" fmla="*/ 672035 w 720000"/>
                <a:gd name="connsiteY21" fmla="*/ 600000 h 720000"/>
                <a:gd name="connsiteX22" fmla="*/ 672035 w 720000"/>
                <a:gd name="connsiteY22" fmla="*/ 120000 h 720000"/>
                <a:gd name="connsiteX23" fmla="*/ 600000 w 720000"/>
                <a:gd name="connsiteY23" fmla="*/ 47965 h 720000"/>
                <a:gd name="connsiteX24" fmla="*/ 120000 w 720000"/>
                <a:gd name="connsiteY24" fmla="*/ 0 h 720000"/>
                <a:gd name="connsiteX25" fmla="*/ 600000 w 720000"/>
                <a:gd name="connsiteY25" fmla="*/ 0 h 720000"/>
                <a:gd name="connsiteX26" fmla="*/ 720000 w 720000"/>
                <a:gd name="connsiteY26" fmla="*/ 120000 h 720000"/>
                <a:gd name="connsiteX27" fmla="*/ 720000 w 720000"/>
                <a:gd name="connsiteY27" fmla="*/ 600000 h 720000"/>
                <a:gd name="connsiteX28" fmla="*/ 600000 w 720000"/>
                <a:gd name="connsiteY28" fmla="*/ 720000 h 720000"/>
                <a:gd name="connsiteX29" fmla="*/ 120000 w 720000"/>
                <a:gd name="connsiteY29" fmla="*/ 720000 h 720000"/>
                <a:gd name="connsiteX30" fmla="*/ 0 w 720000"/>
                <a:gd name="connsiteY30" fmla="*/ 600000 h 720000"/>
                <a:gd name="connsiteX31" fmla="*/ 0 w 720000"/>
                <a:gd name="connsiteY31" fmla="*/ 120000 h 720000"/>
                <a:gd name="connsiteX32" fmla="*/ 120000 w 720000"/>
                <a:gd name="connsiteY32" fmla="*/ 0 h 720000"/>
              </a:gdLst>
              <a:ahLst/>
              <a:cxnLst/>
              <a:rect l="l" t="t" r="r" b="b"/>
              <a:pathLst>
                <a:path w="720000" h="720000">
                  <a:moveTo>
                    <a:pt x="438553" y="189601"/>
                  </a:moveTo>
                  <a:cubicBezTo>
                    <a:pt x="413875" y="189601"/>
                    <a:pt x="390761" y="199073"/>
                    <a:pt x="373556" y="216451"/>
                  </a:cubicBezTo>
                  <a:lnTo>
                    <a:pt x="232180" y="357827"/>
                  </a:lnTo>
                  <a:cubicBezTo>
                    <a:pt x="212456" y="377465"/>
                    <a:pt x="197336" y="453584"/>
                    <a:pt x="191861" y="528226"/>
                  </a:cubicBezTo>
                  <a:cubicBezTo>
                    <a:pt x="266503" y="522665"/>
                    <a:pt x="342622" y="507545"/>
                    <a:pt x="362260" y="487907"/>
                  </a:cubicBezTo>
                  <a:lnTo>
                    <a:pt x="503636" y="346444"/>
                  </a:lnTo>
                  <a:cubicBezTo>
                    <a:pt x="539523" y="310557"/>
                    <a:pt x="539523" y="252252"/>
                    <a:pt x="503636" y="216365"/>
                  </a:cubicBezTo>
                  <a:cubicBezTo>
                    <a:pt x="486344" y="199073"/>
                    <a:pt x="463230" y="189601"/>
                    <a:pt x="438553" y="189601"/>
                  </a:cubicBezTo>
                  <a:close/>
                  <a:moveTo>
                    <a:pt x="438553" y="141636"/>
                  </a:moveTo>
                  <a:cubicBezTo>
                    <a:pt x="474440" y="141636"/>
                    <a:pt x="510327" y="155191"/>
                    <a:pt x="537524" y="182476"/>
                  </a:cubicBezTo>
                  <a:cubicBezTo>
                    <a:pt x="592007" y="236872"/>
                    <a:pt x="592007" y="325938"/>
                    <a:pt x="537524" y="380420"/>
                  </a:cubicBezTo>
                  <a:lnTo>
                    <a:pt x="396149" y="521796"/>
                  </a:lnTo>
                  <a:cubicBezTo>
                    <a:pt x="341753" y="576278"/>
                    <a:pt x="141637" y="578364"/>
                    <a:pt x="141637" y="578364"/>
                  </a:cubicBezTo>
                  <a:cubicBezTo>
                    <a:pt x="141637" y="578364"/>
                    <a:pt x="143723" y="378334"/>
                    <a:pt x="198205" y="323852"/>
                  </a:cubicBezTo>
                  <a:lnTo>
                    <a:pt x="339581" y="182476"/>
                  </a:lnTo>
                  <a:cubicBezTo>
                    <a:pt x="366778" y="155278"/>
                    <a:pt x="402666" y="141636"/>
                    <a:pt x="438553" y="141636"/>
                  </a:cubicBezTo>
                  <a:close/>
                  <a:moveTo>
                    <a:pt x="120000" y="47965"/>
                  </a:moveTo>
                  <a:cubicBezTo>
                    <a:pt x="80290" y="47965"/>
                    <a:pt x="47965" y="80290"/>
                    <a:pt x="47965" y="120000"/>
                  </a:cubicBezTo>
                  <a:lnTo>
                    <a:pt x="47965" y="600000"/>
                  </a:lnTo>
                  <a:cubicBezTo>
                    <a:pt x="47965" y="639711"/>
                    <a:pt x="80290" y="672035"/>
                    <a:pt x="120000" y="672035"/>
                  </a:cubicBezTo>
                  <a:lnTo>
                    <a:pt x="600000" y="672035"/>
                  </a:lnTo>
                  <a:cubicBezTo>
                    <a:pt x="639711" y="672035"/>
                    <a:pt x="672035" y="639711"/>
                    <a:pt x="672035" y="600000"/>
                  </a:cubicBezTo>
                  <a:lnTo>
                    <a:pt x="672035" y="120000"/>
                  </a:lnTo>
                  <a:cubicBezTo>
                    <a:pt x="672035" y="80290"/>
                    <a:pt x="639711" y="47965"/>
                    <a:pt x="600000" y="47965"/>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gradFill>
              <a:gsLst>
                <a:gs pos="0">
                  <a:schemeClr val="bg1">
                    <a:alpha val="25000"/>
                  </a:schemeClr>
                </a:gs>
                <a:gs pos="100000">
                  <a:schemeClr val="bg1">
                    <a:alpha val="0"/>
                  </a:schemeClr>
                </a:gs>
              </a:gsLst>
              <a:lin ang="5400000" scaled="0"/>
            </a:gradFill>
            <a:ln w="1860" cap="flat">
              <a:noFill/>
              <a:miter/>
            </a:ln>
          </p:spPr>
          <p:txBody>
            <a:bodyPr vert="horz" wrap="square" lIns="91440" tIns="45720" rIns="91440" bIns="45720" rtlCol="0" anchor="ctr"/>
            <a:lstStyle/>
            <a:p>
              <a:pPr algn="l">
                <a:lnSpc>
                  <a:spcPct val="100000"/>
                </a:lnSpc>
              </a:pPr>
              <a:endParaRPr kumimoji="1" lang="zh-CN" altLang="en-US">
                <a:cs typeface="微软雅黑" panose="020B0503020204020204" pitchFamily="34" charset="-122"/>
              </a:endParaRPr>
            </a:p>
          </p:txBody>
        </p:sp>
        <p:sp>
          <p:nvSpPr>
            <p:cNvPr id="15" name="标题 1"/>
            <p:cNvSpPr txBox="1"/>
            <p:nvPr>
              <p:custDataLst>
                <p:tags r:id="rId4"/>
              </p:custDataLst>
            </p:nvPr>
          </p:nvSpPr>
          <p:spPr>
            <a:xfrm>
              <a:off x="13648" y="2614"/>
              <a:ext cx="3639" cy="3639"/>
            </a:xfrm>
            <a:custGeom>
              <a:avLst/>
              <a:gdLst>
                <a:gd name="T0" fmla="*/ 22 w 562"/>
                <a:gd name="T1" fmla="*/ 241 h 525"/>
                <a:gd name="T2" fmla="*/ 241 w 562"/>
                <a:gd name="T3" fmla="*/ 22 h 525"/>
                <a:gd name="T4" fmla="*/ 321 w 562"/>
                <a:gd name="T5" fmla="*/ 22 h 525"/>
                <a:gd name="T6" fmla="*/ 540 w 562"/>
                <a:gd name="T7" fmla="*/ 241 h 525"/>
                <a:gd name="T8" fmla="*/ 540 w 562"/>
                <a:gd name="T9" fmla="*/ 321 h 525"/>
                <a:gd name="T10" fmla="*/ 401 w 562"/>
                <a:gd name="T11" fmla="*/ 459 h 525"/>
                <a:gd name="T12" fmla="*/ 161 w 562"/>
                <a:gd name="T13" fmla="*/ 459 h 525"/>
                <a:gd name="T14" fmla="*/ 22 w 562"/>
                <a:gd name="T15" fmla="*/ 321 h 525"/>
                <a:gd name="T16" fmla="*/ 22 w 562"/>
                <a:gd name="T17" fmla="*/ 241 h 525"/>
              </a:gdLst>
              <a:ahLst/>
              <a:cxnLst/>
              <a:rect l="0" t="0" r="r" b="b"/>
              <a:pathLst>
                <a:path w="562" h="525">
                  <a:moveTo>
                    <a:pt x="22" y="241"/>
                  </a:moveTo>
                  <a:cubicBezTo>
                    <a:pt x="241" y="22"/>
                    <a:pt x="241" y="22"/>
                    <a:pt x="241" y="22"/>
                  </a:cubicBezTo>
                  <a:cubicBezTo>
                    <a:pt x="263" y="0"/>
                    <a:pt x="299" y="0"/>
                    <a:pt x="321" y="22"/>
                  </a:cubicBezTo>
                  <a:cubicBezTo>
                    <a:pt x="540" y="241"/>
                    <a:pt x="540" y="241"/>
                    <a:pt x="540" y="241"/>
                  </a:cubicBezTo>
                  <a:cubicBezTo>
                    <a:pt x="562" y="263"/>
                    <a:pt x="562" y="299"/>
                    <a:pt x="540" y="321"/>
                  </a:cubicBezTo>
                  <a:cubicBezTo>
                    <a:pt x="401" y="459"/>
                    <a:pt x="401" y="459"/>
                    <a:pt x="401" y="459"/>
                  </a:cubicBezTo>
                  <a:cubicBezTo>
                    <a:pt x="335" y="525"/>
                    <a:pt x="227" y="525"/>
                    <a:pt x="161" y="459"/>
                  </a:cubicBezTo>
                  <a:cubicBezTo>
                    <a:pt x="22" y="321"/>
                    <a:pt x="22" y="321"/>
                    <a:pt x="22" y="321"/>
                  </a:cubicBezTo>
                  <a:cubicBezTo>
                    <a:pt x="0" y="299"/>
                    <a:pt x="0" y="263"/>
                    <a:pt x="22" y="241"/>
                  </a:cubicBezTo>
                  <a:close/>
                </a:path>
              </a:pathLst>
            </a:custGeom>
            <a:gradFill>
              <a:gsLst>
                <a:gs pos="0">
                  <a:schemeClr val="accent1">
                    <a:lumMod val="40000"/>
                    <a:lumOff val="60000"/>
                  </a:schemeClr>
                </a:gs>
                <a:gs pos="31000">
                  <a:schemeClr val="accent1">
                    <a:lumMod val="60000"/>
                    <a:lumOff val="40000"/>
                  </a:schemeClr>
                </a:gs>
                <a:gs pos="73000">
                  <a:schemeClr val="accent1"/>
                </a:gs>
              </a:gsLst>
              <a:path path="circle">
                <a:fillToRect r="100000" b="100000"/>
              </a:path>
              <a:tileRect l="-100000" t="-100000"/>
            </a:gradFill>
            <a:ln w="12700" cap="sq">
              <a:noFill/>
              <a:miter/>
            </a:ln>
            <a:effectLst>
              <a:outerShdw blurRad="444500" dist="317500" dir="5400000" sx="92000" sy="92000" algn="t" rotWithShape="0">
                <a:schemeClr val="accent1">
                  <a:lumMod val="75000"/>
                  <a:alpha val="40000"/>
                </a:schemeClr>
              </a:outerShdw>
            </a:effectLst>
          </p:spPr>
          <p:txBody>
            <a:bodyPr vert="horz" wrap="square" lIns="91440" tIns="45720" rIns="91440" bIns="45720" rtlCol="0" anchor="ctr"/>
            <a:lstStyle/>
            <a:p>
              <a:pPr algn="ctr">
                <a:lnSpc>
                  <a:spcPct val="100000"/>
                </a:lnSpc>
              </a:pPr>
              <a:endParaRPr kumimoji="1" lang="zh-CN" altLang="en-US">
                <a:cs typeface="微软雅黑" panose="020B0503020204020204" pitchFamily="34" charset="-122"/>
              </a:endParaRPr>
            </a:p>
          </p:txBody>
        </p:sp>
        <p:sp>
          <p:nvSpPr>
            <p:cNvPr id="16" name="标题 1"/>
            <p:cNvSpPr txBox="1"/>
            <p:nvPr>
              <p:custDataLst>
                <p:tags r:id="rId5"/>
              </p:custDataLst>
            </p:nvPr>
          </p:nvSpPr>
          <p:spPr>
            <a:xfrm>
              <a:off x="14757" y="3621"/>
              <a:ext cx="1422" cy="1624"/>
            </a:xfrm>
            <a:custGeom>
              <a:avLst/>
              <a:gdLst>
                <a:gd name="connsiteX0" fmla="*/ 1449958 w 1449958"/>
                <a:gd name="connsiteY0" fmla="*/ 669913 h 1655898"/>
                <a:gd name="connsiteX1" fmla="*/ 1449586 w 1449958"/>
                <a:gd name="connsiteY1" fmla="*/ 666192 h 1655898"/>
                <a:gd name="connsiteX2" fmla="*/ 1449586 w 1449958"/>
                <a:gd name="connsiteY2" fmla="*/ 665634 h 1655898"/>
                <a:gd name="connsiteX3" fmla="*/ 1448098 w 1449958"/>
                <a:gd name="connsiteY3" fmla="*/ 658006 h 1655898"/>
                <a:gd name="connsiteX4" fmla="*/ 1445307 w 1449958"/>
                <a:gd name="connsiteY4" fmla="*/ 650379 h 1655898"/>
                <a:gd name="connsiteX5" fmla="*/ 1443633 w 1449958"/>
                <a:gd name="connsiteY5" fmla="*/ 646844 h 1655898"/>
                <a:gd name="connsiteX6" fmla="*/ 1441772 w 1449958"/>
                <a:gd name="connsiteY6" fmla="*/ 643496 h 1655898"/>
                <a:gd name="connsiteX7" fmla="*/ 1441400 w 1449958"/>
                <a:gd name="connsiteY7" fmla="*/ 643124 h 1655898"/>
                <a:gd name="connsiteX8" fmla="*/ 1439354 w 1449958"/>
                <a:gd name="connsiteY8" fmla="*/ 640147 h 1655898"/>
                <a:gd name="connsiteX9" fmla="*/ 1439168 w 1449958"/>
                <a:gd name="connsiteY9" fmla="*/ 639775 h 1655898"/>
                <a:gd name="connsiteX10" fmla="*/ 1436936 w 1449958"/>
                <a:gd name="connsiteY10" fmla="*/ 636798 h 1655898"/>
                <a:gd name="connsiteX11" fmla="*/ 1436378 w 1449958"/>
                <a:gd name="connsiteY11" fmla="*/ 636240 h 1655898"/>
                <a:gd name="connsiteX12" fmla="*/ 1433773 w 1449958"/>
                <a:gd name="connsiteY12" fmla="*/ 633450 h 1655898"/>
                <a:gd name="connsiteX13" fmla="*/ 816136 w 1449958"/>
                <a:gd name="connsiteY13" fmla="*/ 15813 h 1655898"/>
                <a:gd name="connsiteX14" fmla="*/ 813346 w 1449958"/>
                <a:gd name="connsiteY14" fmla="*/ 13208 h 1655898"/>
                <a:gd name="connsiteX15" fmla="*/ 812788 w 1449958"/>
                <a:gd name="connsiteY15" fmla="*/ 12650 h 1655898"/>
                <a:gd name="connsiteX16" fmla="*/ 809997 w 1449958"/>
                <a:gd name="connsiteY16" fmla="*/ 10418 h 1655898"/>
                <a:gd name="connsiteX17" fmla="*/ 809625 w 1449958"/>
                <a:gd name="connsiteY17" fmla="*/ 10232 h 1655898"/>
                <a:gd name="connsiteX18" fmla="*/ 806834 w 1449958"/>
                <a:gd name="connsiteY18" fmla="*/ 8372 h 1655898"/>
                <a:gd name="connsiteX19" fmla="*/ 806276 w 1449958"/>
                <a:gd name="connsiteY19" fmla="*/ 8000 h 1655898"/>
                <a:gd name="connsiteX20" fmla="*/ 802928 w 1449958"/>
                <a:gd name="connsiteY20" fmla="*/ 6139 h 1655898"/>
                <a:gd name="connsiteX21" fmla="*/ 802742 w 1449958"/>
                <a:gd name="connsiteY21" fmla="*/ 6139 h 1655898"/>
                <a:gd name="connsiteX22" fmla="*/ 799207 w 1449958"/>
                <a:gd name="connsiteY22" fmla="*/ 4465 h 1655898"/>
                <a:gd name="connsiteX23" fmla="*/ 799021 w 1449958"/>
                <a:gd name="connsiteY23" fmla="*/ 4465 h 1655898"/>
                <a:gd name="connsiteX24" fmla="*/ 791580 w 1449958"/>
                <a:gd name="connsiteY24" fmla="*/ 1860 h 1655898"/>
                <a:gd name="connsiteX25" fmla="*/ 791394 w 1449958"/>
                <a:gd name="connsiteY25" fmla="*/ 1860 h 1655898"/>
                <a:gd name="connsiteX26" fmla="*/ 783766 w 1449958"/>
                <a:gd name="connsiteY26" fmla="*/ 372 h 1655898"/>
                <a:gd name="connsiteX27" fmla="*/ 783022 w 1449958"/>
                <a:gd name="connsiteY27" fmla="*/ 372 h 1655898"/>
                <a:gd name="connsiteX28" fmla="*/ 779301 w 1449958"/>
                <a:gd name="connsiteY28" fmla="*/ 0 h 1655898"/>
                <a:gd name="connsiteX29" fmla="*/ 261751 w 1449958"/>
                <a:gd name="connsiteY29" fmla="*/ 0 h 1655898"/>
                <a:gd name="connsiteX30" fmla="*/ 0 w 1449958"/>
                <a:gd name="connsiteY30" fmla="*/ 261751 h 1655898"/>
                <a:gd name="connsiteX31" fmla="*/ 0 w 1449958"/>
                <a:gd name="connsiteY31" fmla="*/ 1394148 h 1655898"/>
                <a:gd name="connsiteX32" fmla="*/ 261751 w 1449958"/>
                <a:gd name="connsiteY32" fmla="*/ 1655899 h 1655898"/>
                <a:gd name="connsiteX33" fmla="*/ 1188207 w 1449958"/>
                <a:gd name="connsiteY33" fmla="*/ 1655899 h 1655898"/>
                <a:gd name="connsiteX34" fmla="*/ 1449958 w 1449958"/>
                <a:gd name="connsiteY34" fmla="*/ 1394148 h 1655898"/>
                <a:gd name="connsiteX35" fmla="*/ 1449958 w 1449958"/>
                <a:gd name="connsiteY35" fmla="*/ 672889 h 1655898"/>
                <a:gd name="connsiteX36" fmla="*/ 1449958 w 1449958"/>
                <a:gd name="connsiteY36" fmla="*/ 669913 h 1655898"/>
                <a:gd name="connsiteX37" fmla="*/ 832321 w 1449958"/>
                <a:gd name="connsiteY37" fmla="*/ 466948 h 1655898"/>
                <a:gd name="connsiteX38" fmla="*/ 832321 w 1449958"/>
                <a:gd name="connsiteY38" fmla="*/ 189942 h 1655898"/>
                <a:gd name="connsiteX39" fmla="*/ 1259458 w 1449958"/>
                <a:gd name="connsiteY39" fmla="*/ 617079 h 1655898"/>
                <a:gd name="connsiteX40" fmla="*/ 982452 w 1449958"/>
                <a:gd name="connsiteY40" fmla="*/ 617079 h 1655898"/>
                <a:gd name="connsiteX41" fmla="*/ 832321 w 1449958"/>
                <a:gd name="connsiteY41" fmla="*/ 466948 h 1655898"/>
                <a:gd name="connsiteX42" fmla="*/ 1338337 w 1449958"/>
                <a:gd name="connsiteY42" fmla="*/ 1393403 h 1655898"/>
                <a:gd name="connsiteX43" fmla="*/ 1188207 w 1449958"/>
                <a:gd name="connsiteY43" fmla="*/ 1543534 h 1655898"/>
                <a:gd name="connsiteX44" fmla="*/ 261751 w 1449958"/>
                <a:gd name="connsiteY44" fmla="*/ 1543534 h 1655898"/>
                <a:gd name="connsiteX45" fmla="*/ 111621 w 1449958"/>
                <a:gd name="connsiteY45" fmla="*/ 1393403 h 1655898"/>
                <a:gd name="connsiteX46" fmla="*/ 111621 w 1449958"/>
                <a:gd name="connsiteY46" fmla="*/ 261007 h 1655898"/>
                <a:gd name="connsiteX47" fmla="*/ 261751 w 1449958"/>
                <a:gd name="connsiteY47" fmla="*/ 110877 h 1655898"/>
                <a:gd name="connsiteX48" fmla="*/ 720700 w 1449958"/>
                <a:gd name="connsiteY48" fmla="*/ 110877 h 1655898"/>
                <a:gd name="connsiteX49" fmla="*/ 720700 w 1449958"/>
                <a:gd name="connsiteY49" fmla="*/ 466948 h 1655898"/>
                <a:gd name="connsiteX50" fmla="*/ 982452 w 1449958"/>
                <a:gd name="connsiteY50" fmla="*/ 728700 h 1655898"/>
                <a:gd name="connsiteX51" fmla="*/ 1338523 w 1449958"/>
                <a:gd name="connsiteY51" fmla="*/ 728700 h 1655898"/>
                <a:gd name="connsiteX52" fmla="*/ 1338523 w 1449958"/>
                <a:gd name="connsiteY52" fmla="*/ 1393403 h 1655898"/>
              </a:gdLst>
              <a:ahLst/>
              <a:cxnLst/>
              <a:rect l="l" t="t" r="r" b="b"/>
              <a:pathLst>
                <a:path w="1449958" h="1655898">
                  <a:moveTo>
                    <a:pt x="1449958" y="669913"/>
                  </a:moveTo>
                  <a:cubicBezTo>
                    <a:pt x="1449958" y="668610"/>
                    <a:pt x="1449772" y="667308"/>
                    <a:pt x="1449586" y="666192"/>
                  </a:cubicBezTo>
                  <a:lnTo>
                    <a:pt x="1449586" y="665634"/>
                  </a:lnTo>
                  <a:cubicBezTo>
                    <a:pt x="1449214" y="663029"/>
                    <a:pt x="1448656" y="660425"/>
                    <a:pt x="1448098" y="658006"/>
                  </a:cubicBezTo>
                  <a:cubicBezTo>
                    <a:pt x="1447354" y="655402"/>
                    <a:pt x="1446423" y="652797"/>
                    <a:pt x="1445307" y="650379"/>
                  </a:cubicBezTo>
                  <a:cubicBezTo>
                    <a:pt x="1444749" y="649077"/>
                    <a:pt x="1444191" y="647960"/>
                    <a:pt x="1443633" y="646844"/>
                  </a:cubicBezTo>
                  <a:cubicBezTo>
                    <a:pt x="1443075" y="645728"/>
                    <a:pt x="1442331" y="644612"/>
                    <a:pt x="1441772" y="643496"/>
                  </a:cubicBezTo>
                  <a:cubicBezTo>
                    <a:pt x="1441587" y="643310"/>
                    <a:pt x="1441587" y="643124"/>
                    <a:pt x="1441400" y="643124"/>
                  </a:cubicBezTo>
                  <a:cubicBezTo>
                    <a:pt x="1440842" y="642193"/>
                    <a:pt x="1440098" y="641077"/>
                    <a:pt x="1439354" y="640147"/>
                  </a:cubicBezTo>
                  <a:cubicBezTo>
                    <a:pt x="1439354" y="640147"/>
                    <a:pt x="1439168" y="639961"/>
                    <a:pt x="1439168" y="639775"/>
                  </a:cubicBezTo>
                  <a:cubicBezTo>
                    <a:pt x="1438424" y="638845"/>
                    <a:pt x="1437680" y="637729"/>
                    <a:pt x="1436936" y="636798"/>
                  </a:cubicBezTo>
                  <a:lnTo>
                    <a:pt x="1436378" y="636240"/>
                  </a:lnTo>
                  <a:cubicBezTo>
                    <a:pt x="1435633" y="635310"/>
                    <a:pt x="1434703" y="634380"/>
                    <a:pt x="1433773" y="633450"/>
                  </a:cubicBezTo>
                  <a:lnTo>
                    <a:pt x="816136" y="15813"/>
                  </a:lnTo>
                  <a:cubicBezTo>
                    <a:pt x="815206" y="14883"/>
                    <a:pt x="814276" y="14139"/>
                    <a:pt x="813346" y="13208"/>
                  </a:cubicBezTo>
                  <a:lnTo>
                    <a:pt x="812788" y="12650"/>
                  </a:lnTo>
                  <a:lnTo>
                    <a:pt x="809997" y="10418"/>
                  </a:lnTo>
                  <a:cubicBezTo>
                    <a:pt x="809811" y="10418"/>
                    <a:pt x="809811" y="10232"/>
                    <a:pt x="809625" y="10232"/>
                  </a:cubicBezTo>
                  <a:cubicBezTo>
                    <a:pt x="808695" y="9488"/>
                    <a:pt x="807765" y="8930"/>
                    <a:pt x="806834" y="8372"/>
                  </a:cubicBezTo>
                  <a:cubicBezTo>
                    <a:pt x="806649" y="8186"/>
                    <a:pt x="806462" y="8186"/>
                    <a:pt x="806276" y="8000"/>
                  </a:cubicBezTo>
                  <a:cubicBezTo>
                    <a:pt x="805160" y="7255"/>
                    <a:pt x="804044" y="6697"/>
                    <a:pt x="802928" y="6139"/>
                  </a:cubicBezTo>
                  <a:lnTo>
                    <a:pt x="802742" y="6139"/>
                  </a:lnTo>
                  <a:cubicBezTo>
                    <a:pt x="801626" y="5581"/>
                    <a:pt x="800509" y="5023"/>
                    <a:pt x="799207" y="4465"/>
                  </a:cubicBezTo>
                  <a:lnTo>
                    <a:pt x="799021" y="4465"/>
                  </a:lnTo>
                  <a:cubicBezTo>
                    <a:pt x="796603" y="3349"/>
                    <a:pt x="793998" y="2418"/>
                    <a:pt x="791580" y="1860"/>
                  </a:cubicBezTo>
                  <a:lnTo>
                    <a:pt x="791394" y="1860"/>
                  </a:lnTo>
                  <a:cubicBezTo>
                    <a:pt x="788975" y="1116"/>
                    <a:pt x="786371" y="744"/>
                    <a:pt x="783766" y="372"/>
                  </a:cubicBezTo>
                  <a:lnTo>
                    <a:pt x="783022" y="372"/>
                  </a:lnTo>
                  <a:cubicBezTo>
                    <a:pt x="781720" y="186"/>
                    <a:pt x="780604" y="186"/>
                    <a:pt x="779301" y="0"/>
                  </a:cubicBezTo>
                  <a:lnTo>
                    <a:pt x="261751" y="0"/>
                  </a:lnTo>
                  <a:cubicBezTo>
                    <a:pt x="117388" y="0"/>
                    <a:pt x="0" y="117388"/>
                    <a:pt x="0" y="261751"/>
                  </a:cubicBezTo>
                  <a:lnTo>
                    <a:pt x="0" y="1394148"/>
                  </a:lnTo>
                  <a:cubicBezTo>
                    <a:pt x="0" y="1538511"/>
                    <a:pt x="117388" y="1655899"/>
                    <a:pt x="261751" y="1655899"/>
                  </a:cubicBezTo>
                  <a:lnTo>
                    <a:pt x="1188207" y="1655899"/>
                  </a:lnTo>
                  <a:cubicBezTo>
                    <a:pt x="1332570" y="1655899"/>
                    <a:pt x="1449958" y="1538511"/>
                    <a:pt x="1449958" y="1394148"/>
                  </a:cubicBezTo>
                  <a:lnTo>
                    <a:pt x="1449958" y="672889"/>
                  </a:lnTo>
                  <a:lnTo>
                    <a:pt x="1449958" y="669913"/>
                  </a:lnTo>
                  <a:close/>
                  <a:moveTo>
                    <a:pt x="832321" y="466948"/>
                  </a:moveTo>
                  <a:lnTo>
                    <a:pt x="832321" y="189942"/>
                  </a:lnTo>
                  <a:lnTo>
                    <a:pt x="1259458" y="617079"/>
                  </a:lnTo>
                  <a:lnTo>
                    <a:pt x="982452" y="617079"/>
                  </a:lnTo>
                  <a:cubicBezTo>
                    <a:pt x="899666" y="617079"/>
                    <a:pt x="832321" y="549734"/>
                    <a:pt x="832321" y="466948"/>
                  </a:cubicBezTo>
                  <a:close/>
                  <a:moveTo>
                    <a:pt x="1338337" y="1393403"/>
                  </a:moveTo>
                  <a:cubicBezTo>
                    <a:pt x="1338337" y="1476189"/>
                    <a:pt x="1270992" y="1543534"/>
                    <a:pt x="1188207" y="1543534"/>
                  </a:cubicBezTo>
                  <a:lnTo>
                    <a:pt x="261751" y="1543534"/>
                  </a:lnTo>
                  <a:cubicBezTo>
                    <a:pt x="178966" y="1543534"/>
                    <a:pt x="111621" y="1476189"/>
                    <a:pt x="111621" y="1393403"/>
                  </a:cubicBezTo>
                  <a:lnTo>
                    <a:pt x="111621" y="261007"/>
                  </a:lnTo>
                  <a:cubicBezTo>
                    <a:pt x="111621" y="178222"/>
                    <a:pt x="178966" y="110877"/>
                    <a:pt x="261751" y="110877"/>
                  </a:cubicBezTo>
                  <a:lnTo>
                    <a:pt x="720700" y="110877"/>
                  </a:lnTo>
                  <a:lnTo>
                    <a:pt x="720700" y="466948"/>
                  </a:lnTo>
                  <a:cubicBezTo>
                    <a:pt x="720700" y="611312"/>
                    <a:pt x="838088" y="728700"/>
                    <a:pt x="982452" y="728700"/>
                  </a:cubicBezTo>
                  <a:lnTo>
                    <a:pt x="1338523" y="728700"/>
                  </a:lnTo>
                  <a:lnTo>
                    <a:pt x="1338523" y="1393403"/>
                  </a:lnTo>
                  <a:close/>
                </a:path>
              </a:pathLst>
            </a:custGeom>
            <a:gradFill>
              <a:gsLst>
                <a:gs pos="0">
                  <a:schemeClr val="bg1">
                    <a:alpha val="25000"/>
                  </a:schemeClr>
                </a:gs>
                <a:gs pos="100000">
                  <a:schemeClr val="bg1">
                    <a:alpha val="0"/>
                  </a:schemeClr>
                </a:gs>
              </a:gsLst>
              <a:lin ang="5400000" scaled="0"/>
            </a:gradFill>
            <a:ln w="1860" cap="flat">
              <a:noFill/>
              <a:miter/>
            </a:ln>
          </p:spPr>
          <p:txBody>
            <a:bodyPr vert="horz" wrap="square" lIns="91440" tIns="45720" rIns="91440" bIns="45720" rtlCol="0" anchor="ctr"/>
            <a:lstStyle/>
            <a:p>
              <a:pPr algn="l">
                <a:lnSpc>
                  <a:spcPct val="100000"/>
                </a:lnSpc>
              </a:pPr>
              <a:endParaRPr kumimoji="1" lang="zh-CN" altLang="en-US">
                <a:cs typeface="微软雅黑" panose="020B0503020204020204" pitchFamily="34" charset="-122"/>
              </a:endParaRPr>
            </a:p>
          </p:txBody>
        </p:sp>
        <p:sp>
          <p:nvSpPr>
            <p:cNvPr id="17" name="标题 1"/>
            <p:cNvSpPr txBox="1"/>
            <p:nvPr>
              <p:custDataLst>
                <p:tags r:id="rId6"/>
              </p:custDataLst>
            </p:nvPr>
          </p:nvSpPr>
          <p:spPr>
            <a:xfrm>
              <a:off x="7782" y="2614"/>
              <a:ext cx="3639" cy="3639"/>
            </a:xfrm>
            <a:custGeom>
              <a:avLst/>
              <a:gdLst>
                <a:gd name="T0" fmla="*/ 22 w 562"/>
                <a:gd name="T1" fmla="*/ 241 h 525"/>
                <a:gd name="T2" fmla="*/ 241 w 562"/>
                <a:gd name="T3" fmla="*/ 22 h 525"/>
                <a:gd name="T4" fmla="*/ 321 w 562"/>
                <a:gd name="T5" fmla="*/ 22 h 525"/>
                <a:gd name="T6" fmla="*/ 540 w 562"/>
                <a:gd name="T7" fmla="*/ 241 h 525"/>
                <a:gd name="T8" fmla="*/ 540 w 562"/>
                <a:gd name="T9" fmla="*/ 321 h 525"/>
                <a:gd name="T10" fmla="*/ 401 w 562"/>
                <a:gd name="T11" fmla="*/ 459 h 525"/>
                <a:gd name="T12" fmla="*/ 161 w 562"/>
                <a:gd name="T13" fmla="*/ 459 h 525"/>
                <a:gd name="T14" fmla="*/ 22 w 562"/>
                <a:gd name="T15" fmla="*/ 321 h 525"/>
                <a:gd name="T16" fmla="*/ 22 w 562"/>
                <a:gd name="T17" fmla="*/ 241 h 525"/>
              </a:gdLst>
              <a:ahLst/>
              <a:cxnLst/>
              <a:rect l="0" t="0" r="r" b="b"/>
              <a:pathLst>
                <a:path w="562" h="525">
                  <a:moveTo>
                    <a:pt x="22" y="241"/>
                  </a:moveTo>
                  <a:cubicBezTo>
                    <a:pt x="241" y="22"/>
                    <a:pt x="241" y="22"/>
                    <a:pt x="241" y="22"/>
                  </a:cubicBezTo>
                  <a:cubicBezTo>
                    <a:pt x="263" y="0"/>
                    <a:pt x="299" y="0"/>
                    <a:pt x="321" y="22"/>
                  </a:cubicBezTo>
                  <a:cubicBezTo>
                    <a:pt x="540" y="241"/>
                    <a:pt x="540" y="241"/>
                    <a:pt x="540" y="241"/>
                  </a:cubicBezTo>
                  <a:cubicBezTo>
                    <a:pt x="562" y="263"/>
                    <a:pt x="562" y="299"/>
                    <a:pt x="540" y="321"/>
                  </a:cubicBezTo>
                  <a:cubicBezTo>
                    <a:pt x="401" y="459"/>
                    <a:pt x="401" y="459"/>
                    <a:pt x="401" y="459"/>
                  </a:cubicBezTo>
                  <a:cubicBezTo>
                    <a:pt x="335" y="525"/>
                    <a:pt x="227" y="525"/>
                    <a:pt x="161" y="459"/>
                  </a:cubicBezTo>
                  <a:cubicBezTo>
                    <a:pt x="22" y="321"/>
                    <a:pt x="22" y="321"/>
                    <a:pt x="22" y="321"/>
                  </a:cubicBezTo>
                  <a:cubicBezTo>
                    <a:pt x="0" y="299"/>
                    <a:pt x="0" y="263"/>
                    <a:pt x="22" y="241"/>
                  </a:cubicBezTo>
                  <a:close/>
                </a:path>
              </a:pathLst>
            </a:custGeom>
            <a:gradFill>
              <a:gsLst>
                <a:gs pos="0">
                  <a:schemeClr val="accent1">
                    <a:lumMod val="40000"/>
                    <a:lumOff val="60000"/>
                  </a:schemeClr>
                </a:gs>
                <a:gs pos="31000">
                  <a:schemeClr val="accent1">
                    <a:lumMod val="60000"/>
                    <a:lumOff val="40000"/>
                  </a:schemeClr>
                </a:gs>
                <a:gs pos="73000">
                  <a:schemeClr val="accent1"/>
                </a:gs>
              </a:gsLst>
              <a:path path="circle">
                <a:fillToRect r="100000" b="100000"/>
              </a:path>
              <a:tileRect l="-100000" t="-100000"/>
            </a:gradFill>
            <a:ln w="12700" cap="sq">
              <a:noFill/>
              <a:miter/>
            </a:ln>
            <a:effectLst>
              <a:outerShdw blurRad="444500" dist="317500" dir="5400000" sx="92000" sy="92000" algn="t" rotWithShape="0">
                <a:schemeClr val="accent1">
                  <a:lumMod val="75000"/>
                  <a:alpha val="40000"/>
                </a:schemeClr>
              </a:outerShdw>
            </a:effectLst>
          </p:spPr>
          <p:txBody>
            <a:bodyPr vert="horz" wrap="square" lIns="91440" tIns="45720" rIns="91440" bIns="45720" rtlCol="0" anchor="ctr"/>
            <a:lstStyle/>
            <a:p>
              <a:pPr algn="ctr">
                <a:lnSpc>
                  <a:spcPct val="100000"/>
                </a:lnSpc>
              </a:pPr>
              <a:endParaRPr kumimoji="1" lang="zh-CN" altLang="en-US">
                <a:cs typeface="微软雅黑" panose="020B0503020204020204" pitchFamily="34" charset="-122"/>
              </a:endParaRPr>
            </a:p>
          </p:txBody>
        </p:sp>
        <p:sp>
          <p:nvSpPr>
            <p:cNvPr id="19" name="标题 1"/>
            <p:cNvSpPr txBox="1"/>
            <p:nvPr>
              <p:custDataLst>
                <p:tags r:id="rId7"/>
              </p:custDataLst>
            </p:nvPr>
          </p:nvSpPr>
          <p:spPr>
            <a:xfrm>
              <a:off x="8674" y="3621"/>
              <a:ext cx="1855" cy="1624"/>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gradFill>
              <a:gsLst>
                <a:gs pos="0">
                  <a:schemeClr val="bg1">
                    <a:alpha val="25000"/>
                  </a:schemeClr>
                </a:gs>
                <a:gs pos="100000">
                  <a:schemeClr val="bg1">
                    <a:alpha val="0"/>
                  </a:schemeClr>
                </a:gs>
              </a:gsLst>
              <a:lin ang="5400000" scaled="0"/>
            </a:gradFill>
            <a:ln w="1860" cap="flat">
              <a:noFill/>
              <a:miter/>
            </a:ln>
          </p:spPr>
          <p:txBody>
            <a:bodyPr vert="horz" wrap="square" lIns="91440" tIns="45720" rIns="91440" bIns="45720" rtlCol="0" anchor="ctr"/>
            <a:lstStyle/>
            <a:p>
              <a:pPr algn="l">
                <a:lnSpc>
                  <a:spcPct val="100000"/>
                </a:lnSpc>
              </a:pPr>
              <a:endParaRPr kumimoji="1" lang="zh-CN" altLang="en-US">
                <a:cs typeface="微软雅黑" panose="020B0503020204020204" pitchFamily="34" charset="-122"/>
              </a:endParaRPr>
            </a:p>
          </p:txBody>
        </p:sp>
      </p:grpSp>
      <p:sp>
        <p:nvSpPr>
          <p:cNvPr id="20" name="文本框 19"/>
          <p:cNvSpPr txBox="1"/>
          <p:nvPr/>
        </p:nvSpPr>
        <p:spPr>
          <a:xfrm>
            <a:off x="2199005" y="1255395"/>
            <a:ext cx="9021445" cy="5169535"/>
          </a:xfrm>
          <a:prstGeom prst="rect">
            <a:avLst/>
          </a:prstGeom>
        </p:spPr>
        <p:txBody>
          <a:bodyPr wrap="square">
            <a:spAutoFit/>
          </a:bodyPr>
          <a:lstStyle/>
          <a:p>
            <a:pPr marL="342900" indent="-342900" algn="just" defTabSz="266700">
              <a:lnSpc>
                <a:spcPct val="150000"/>
              </a:lnSpc>
              <a:spcBef>
                <a:spcPct val="0"/>
              </a:spcBef>
              <a:spcAft>
                <a:spcPct val="0"/>
              </a:spcAft>
              <a:buFont typeface="Wingdings" panose="05000000000000000000" charset="0"/>
              <a:buChar char="p"/>
            </a:pPr>
            <a:r>
              <a:rPr lang="zh-CN" altLang="en-US" sz="2000">
                <a:latin typeface="Times New Roman" panose="02020603050405020304"/>
                <a:ea typeface="微软雅黑" panose="020B0503020204020204" pitchFamily="34" charset="-122"/>
                <a:cs typeface="微软雅黑" panose="020B0503020204020204" pitchFamily="34" charset="-122"/>
              </a:rPr>
              <a:t>绿色债券不但可以成为融资的重要来源，还可以作为投资者规避政策风险的良好工具。</a:t>
            </a:r>
            <a:endParaRPr lang="zh-CN" altLang="en-US" sz="2000">
              <a:latin typeface="Times New Roman" panose="02020603050405020304"/>
              <a:ea typeface="微软雅黑" panose="020B0503020204020204" pitchFamily="34" charset="-122"/>
              <a:cs typeface="微软雅黑" panose="020B0503020204020204" pitchFamily="34" charset="-122"/>
            </a:endParaRPr>
          </a:p>
          <a:p>
            <a:pPr marL="342900" indent="-342900" algn="just" defTabSz="266700">
              <a:lnSpc>
                <a:spcPct val="150000"/>
              </a:lnSpc>
              <a:spcBef>
                <a:spcPct val="0"/>
              </a:spcBef>
              <a:spcAft>
                <a:spcPct val="0"/>
              </a:spcAft>
              <a:buFont typeface="Wingdings" panose="05000000000000000000" charset="0"/>
              <a:buChar char="p"/>
            </a:pPr>
            <a:endParaRPr lang="zh-CN" altLang="en-US" sz="2000">
              <a:latin typeface="Times New Roman" panose="02020603050405020304"/>
              <a:ea typeface="微软雅黑" panose="020B0503020204020204" pitchFamily="34" charset="-122"/>
              <a:cs typeface="微软雅黑" panose="020B0503020204020204" pitchFamily="34" charset="-122"/>
            </a:endParaRPr>
          </a:p>
          <a:p>
            <a:pPr marL="342900" indent="-342900" algn="just" defTabSz="266700">
              <a:lnSpc>
                <a:spcPct val="150000"/>
              </a:lnSpc>
              <a:spcBef>
                <a:spcPct val="0"/>
              </a:spcBef>
              <a:spcAft>
                <a:spcPct val="0"/>
              </a:spcAft>
              <a:buFont typeface="Wingdings" panose="05000000000000000000" charset="0"/>
              <a:buChar char="p"/>
            </a:pPr>
            <a:r>
              <a:rPr lang="zh-CN" altLang="en-US" sz="2000">
                <a:latin typeface="Times New Roman" panose="02020603050405020304"/>
                <a:ea typeface="微软雅黑" panose="020B0503020204020204" pitchFamily="34" charset="-122"/>
                <a:cs typeface="微软雅黑" panose="020B0503020204020204" pitchFamily="34" charset="-122"/>
              </a:rPr>
              <a:t>气候债券是由政府、多边银行或公司发行的，保证一定时间内清偿债务，同时附加固定或可变回报率的债券，是为了建设低碳和气候弹性经济而进行必要融资所发行的固定收益证券。</a:t>
            </a:r>
            <a:endParaRPr lang="zh-CN" altLang="en-US" sz="2000">
              <a:latin typeface="Times New Roman" panose="02020603050405020304"/>
              <a:ea typeface="微软雅黑" panose="020B0503020204020204" pitchFamily="34" charset="-122"/>
              <a:cs typeface="微软雅黑" panose="020B0503020204020204" pitchFamily="34" charset="-122"/>
            </a:endParaRPr>
          </a:p>
          <a:p>
            <a:pPr marL="342900" indent="-342900" algn="just" defTabSz="266700">
              <a:lnSpc>
                <a:spcPct val="150000"/>
              </a:lnSpc>
              <a:spcBef>
                <a:spcPct val="0"/>
              </a:spcBef>
              <a:spcAft>
                <a:spcPct val="0"/>
              </a:spcAft>
              <a:buFont typeface="Wingdings" panose="05000000000000000000" charset="0"/>
              <a:buChar char="p"/>
            </a:pPr>
            <a:endParaRPr lang="zh-CN" altLang="en-US" sz="2000">
              <a:latin typeface="Times New Roman" panose="02020603050405020304"/>
              <a:ea typeface="微软雅黑" panose="020B0503020204020204" pitchFamily="34" charset="-122"/>
              <a:cs typeface="微软雅黑" panose="020B0503020204020204" pitchFamily="34" charset="-122"/>
            </a:endParaRPr>
          </a:p>
          <a:p>
            <a:pPr marL="342900" indent="-342900" algn="just" defTabSz="266700">
              <a:lnSpc>
                <a:spcPct val="150000"/>
              </a:lnSpc>
              <a:spcBef>
                <a:spcPct val="0"/>
              </a:spcBef>
              <a:spcAft>
                <a:spcPct val="0"/>
              </a:spcAft>
              <a:buFont typeface="Wingdings" panose="05000000000000000000" charset="0"/>
              <a:buChar char="p"/>
            </a:pPr>
            <a:r>
              <a:rPr lang="zh-CN" altLang="en-US" sz="2000">
                <a:latin typeface="Times New Roman" panose="02020603050405020304"/>
                <a:ea typeface="微软雅黑" panose="020B0503020204020204" pitchFamily="34" charset="-122"/>
                <a:cs typeface="微软雅黑" panose="020B0503020204020204" pitchFamily="34" charset="-122"/>
              </a:rPr>
              <a:t>可以是与特定的绿色基础设施项目相联系的资产抵押证券，或者是具有国债风格的大众型债券，发行人融资后在各种绿色项目之间分配（如世界银行发行的），另一些绿色债券使用结构性票据机制（如结构性绿色产品），以通胀或其他重要衍生品的收益率来标的其回报率。</a:t>
            </a:r>
            <a:endParaRPr lang="zh-CN" altLang="en-US" sz="2000">
              <a:latin typeface="Times New Roman" panose="02020603050405020304"/>
              <a:ea typeface="微软雅黑" panose="020B0503020204020204" pitchFamily="34" charset="-122"/>
              <a:cs typeface="微软雅黑" panose="020B0503020204020204" pitchFamily="3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2"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债券市场</a:t>
            </a:r>
            <a:r>
              <a:rPr kumimoji="1" lang="en-US" altLang="zh-CN"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a:t>
            </a:r>
            <a:r>
              <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基础性债券</a:t>
            </a:r>
            <a:endPar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文本框 12"/>
          <p:cNvSpPr txBox="1"/>
          <p:nvPr/>
        </p:nvSpPr>
        <p:spPr>
          <a:xfrm>
            <a:off x="9483725" y="1428750"/>
            <a:ext cx="4064000" cy="368300"/>
          </a:xfrm>
          <a:prstGeom prst="rect">
            <a:avLst/>
          </a:prstGeom>
          <a:noFill/>
        </p:spPr>
        <p:txBody>
          <a:bodyPr wrap="square" rtlCol="0">
            <a:spAutoFit/>
          </a:bodyPr>
          <a:lstStyle/>
          <a:p>
            <a:endParaRPr lang="zh-CN" altLang="en-US">
              <a:cs typeface="微软雅黑" panose="020B0503020204020204" pitchFamily="34" charset="-122"/>
            </a:endParaRPr>
          </a:p>
        </p:txBody>
      </p:sp>
      <p:sp>
        <p:nvSpPr>
          <p:cNvPr id="20" name="文本框 19"/>
          <p:cNvSpPr txBox="1"/>
          <p:nvPr/>
        </p:nvSpPr>
        <p:spPr>
          <a:xfrm>
            <a:off x="660400" y="1428750"/>
            <a:ext cx="10793095" cy="4707890"/>
          </a:xfrm>
          <a:prstGeom prst="rect">
            <a:avLst/>
          </a:prstGeom>
        </p:spPr>
        <p:txBody>
          <a:bodyPr wrap="square">
            <a:spAutoFit/>
          </a:bodyPr>
          <a:lstStyle/>
          <a:p>
            <a:pPr marL="0" indent="304800" algn="just" defTabSz="266700">
              <a:lnSpc>
                <a:spcPct val="150000"/>
              </a:lnSpc>
              <a:spcBef>
                <a:spcPct val="0"/>
              </a:spcBef>
              <a:spcAft>
                <a:spcPct val="0"/>
              </a:spcAft>
            </a:pPr>
            <a:r>
              <a:rPr lang="zh-CN" altLang="en-US" sz="2000">
                <a:latin typeface="Times New Roman" panose="02020603050405020304"/>
                <a:ea typeface="微软雅黑" panose="020B0503020204020204" pitchFamily="34" charset="-122"/>
                <a:cs typeface="微软雅黑" panose="020B0503020204020204" pitchFamily="34" charset="-122"/>
              </a:rPr>
              <a:t>基础性债券是与特定的可再生能源产业设施项目相联系的资产抵押证券。分类如下：</a:t>
            </a:r>
            <a:endParaRPr lang="zh-CN" altLang="en-US" sz="2000">
              <a:latin typeface="Times New Roman" panose="02020603050405020304"/>
              <a:ea typeface="微软雅黑" panose="020B0503020204020204" pitchFamily="34" charset="-122"/>
              <a:cs typeface="微软雅黑" panose="020B0503020204020204" pitchFamily="34" charset="-122"/>
            </a:endParaRPr>
          </a:p>
          <a:p>
            <a:pPr marL="0" indent="304800" algn="just" defTabSz="266700">
              <a:lnSpc>
                <a:spcPct val="150000"/>
              </a:lnSpc>
              <a:spcBef>
                <a:spcPct val="0"/>
              </a:spcBef>
              <a:spcAft>
                <a:spcPct val="0"/>
              </a:spcAft>
            </a:pPr>
            <a:endParaRPr lang="zh-CN" altLang="en-US" sz="2000">
              <a:latin typeface="Times New Roman" panose="02020603050405020304"/>
              <a:ea typeface="微软雅黑" panose="020B0503020204020204" pitchFamily="34" charset="-122"/>
              <a:cs typeface="微软雅黑" panose="020B0503020204020204" pitchFamily="34" charset="-122"/>
            </a:endParaRPr>
          </a:p>
          <a:p>
            <a:pPr marL="800100" lvl="1" indent="-342900" algn="just" defTabSz="266700">
              <a:lnSpc>
                <a:spcPct val="150000"/>
              </a:lnSpc>
              <a:spcBef>
                <a:spcPct val="0"/>
              </a:spcBef>
              <a:spcAft>
                <a:spcPct val="0"/>
              </a:spcAft>
              <a:buFont typeface="微软雅黑" panose="020B0503020204020204" pitchFamily="34" charset="-122"/>
              <a:buChar char="•"/>
            </a:pPr>
            <a:r>
              <a:rPr lang="en-US" altLang="en-US" sz="2000">
                <a:solidFill>
                  <a:schemeClr val="tx2"/>
                </a:solidFill>
                <a:latin typeface="Times New Roman" panose="02020603050405020304"/>
                <a:ea typeface="微软雅黑" panose="020B0503020204020204" pitchFamily="34" charset="-122"/>
                <a:cs typeface="微软雅黑" panose="020B0503020204020204" pitchFamily="34" charset="-122"/>
              </a:rPr>
              <a:t>①</a:t>
            </a:r>
            <a:r>
              <a:rPr lang="zh-CN" altLang="en-US" sz="2000">
                <a:solidFill>
                  <a:schemeClr val="tx2"/>
                </a:solidFill>
                <a:latin typeface="Times New Roman" panose="02020603050405020304"/>
                <a:ea typeface="微软雅黑" panose="020B0503020204020204" pitchFamily="34" charset="-122"/>
                <a:cs typeface="微软雅黑" panose="020B0503020204020204" pitchFamily="34" charset="-122"/>
              </a:rPr>
              <a:t>通过发行传统的国家债券，保障债券的稳定性，将债券筹集资金用于应对气候变化领域。</a:t>
            </a:r>
            <a:endParaRPr lang="zh-CN" altLang="en-US" sz="2000">
              <a:solidFill>
                <a:schemeClr val="tx2"/>
              </a:solidFill>
              <a:latin typeface="Times New Roman" panose="02020603050405020304"/>
              <a:ea typeface="微软雅黑" panose="020B0503020204020204" pitchFamily="34" charset="-122"/>
              <a:cs typeface="微软雅黑" panose="020B0503020204020204" pitchFamily="34" charset="-122"/>
            </a:endParaRPr>
          </a:p>
          <a:p>
            <a:pPr marL="800100" lvl="1" indent="-342900" algn="just" defTabSz="266700">
              <a:lnSpc>
                <a:spcPct val="150000"/>
              </a:lnSpc>
              <a:spcBef>
                <a:spcPct val="0"/>
              </a:spcBef>
              <a:spcAft>
                <a:spcPct val="0"/>
              </a:spcAft>
              <a:buFont typeface="微软雅黑" panose="020B0503020204020204" pitchFamily="34" charset="-122"/>
              <a:buChar char="•"/>
            </a:pPr>
            <a:r>
              <a:rPr lang="en-US" altLang="en-US" sz="2000">
                <a:solidFill>
                  <a:schemeClr val="tx2"/>
                </a:solidFill>
                <a:latin typeface="Times New Roman" panose="02020603050405020304"/>
                <a:ea typeface="微软雅黑" panose="020B0503020204020204" pitchFamily="34" charset="-122"/>
                <a:cs typeface="微软雅黑" panose="020B0503020204020204" pitchFamily="34" charset="-122"/>
              </a:rPr>
              <a:t>②</a:t>
            </a:r>
            <a:r>
              <a:rPr lang="zh-CN" altLang="en-US" sz="2000">
                <a:solidFill>
                  <a:schemeClr val="tx2"/>
                </a:solidFill>
                <a:latin typeface="Times New Roman" panose="02020603050405020304"/>
                <a:ea typeface="微软雅黑" panose="020B0503020204020204" pitchFamily="34" charset="-122"/>
                <a:cs typeface="微软雅黑" panose="020B0503020204020204" pitchFamily="34" charset="-122"/>
              </a:rPr>
              <a:t>发行基于低碳减排项目的债券。基本由国家金融机构发行，以保证债券信用度，联合私人投资领域，为应对气候变化投资项目融资，项目部分收益可以用来支付债券的利率。</a:t>
            </a:r>
            <a:endParaRPr lang="zh-CN" altLang="en-US" sz="2000">
              <a:solidFill>
                <a:schemeClr val="tx2"/>
              </a:solidFill>
              <a:latin typeface="Times New Roman" panose="02020603050405020304"/>
              <a:ea typeface="微软雅黑" panose="020B0503020204020204" pitchFamily="34" charset="-122"/>
              <a:cs typeface="微软雅黑" panose="020B0503020204020204" pitchFamily="34" charset="-122"/>
            </a:endParaRPr>
          </a:p>
          <a:p>
            <a:pPr marL="800100" lvl="1" indent="-342900" algn="just" defTabSz="266700">
              <a:lnSpc>
                <a:spcPct val="150000"/>
              </a:lnSpc>
              <a:spcBef>
                <a:spcPct val="0"/>
              </a:spcBef>
              <a:spcAft>
                <a:spcPct val="0"/>
              </a:spcAft>
              <a:buFont typeface="微软雅黑" panose="020B0503020204020204" pitchFamily="34" charset="-122"/>
              <a:buChar char="•"/>
            </a:pPr>
            <a:r>
              <a:rPr lang="en-US" altLang="en-US" sz="2000">
                <a:solidFill>
                  <a:schemeClr val="tx2"/>
                </a:solidFill>
                <a:latin typeface="Times New Roman" panose="02020603050405020304"/>
                <a:ea typeface="微软雅黑" panose="020B0503020204020204" pitchFamily="34" charset="-122"/>
                <a:cs typeface="微软雅黑" panose="020B0503020204020204" pitchFamily="34" charset="-122"/>
              </a:rPr>
              <a:t>③</a:t>
            </a:r>
            <a:r>
              <a:rPr lang="zh-CN" altLang="en-US" sz="2000">
                <a:solidFill>
                  <a:schemeClr val="tx2"/>
                </a:solidFill>
                <a:latin typeface="Times New Roman" panose="02020603050405020304"/>
                <a:ea typeface="微软雅黑" panose="020B0503020204020204" pitchFamily="34" charset="-122"/>
                <a:cs typeface="微软雅黑" panose="020B0503020204020204" pitchFamily="34" charset="-122"/>
              </a:rPr>
              <a:t>发行指数债券。将本身回报率同某一特定指数挂钩（如碳市场碳价格，国家减排数量）。如果某一国家减排数量很低，债券便提供高额的利率，反之则提供低额利率回报。</a:t>
            </a:r>
            <a:endParaRPr lang="zh-CN" altLang="en-US" sz="2000">
              <a:solidFill>
                <a:schemeClr val="tx2"/>
              </a:solidFill>
              <a:latin typeface="Times New Roman" panose="02020603050405020304"/>
              <a:ea typeface="微软雅黑" panose="020B0503020204020204" pitchFamily="34" charset="-122"/>
              <a:cs typeface="微软雅黑" panose="020B0503020204020204" pitchFamily="34" charset="-122"/>
            </a:endParaRPr>
          </a:p>
          <a:p>
            <a:pPr marL="800100" lvl="1" indent="-342900" algn="just" defTabSz="266700">
              <a:lnSpc>
                <a:spcPct val="150000"/>
              </a:lnSpc>
              <a:spcBef>
                <a:spcPct val="0"/>
              </a:spcBef>
              <a:spcAft>
                <a:spcPct val="0"/>
              </a:spcAft>
              <a:buFont typeface="微软雅黑" panose="020B0503020204020204" pitchFamily="34" charset="-122"/>
              <a:buChar char="•"/>
            </a:pPr>
            <a:r>
              <a:rPr lang="en-US" altLang="en-US" sz="2000">
                <a:solidFill>
                  <a:schemeClr val="tx2"/>
                </a:solidFill>
                <a:latin typeface="Times New Roman" panose="02020603050405020304"/>
                <a:ea typeface="微软雅黑" panose="020B0503020204020204" pitchFamily="34" charset="-122"/>
                <a:cs typeface="微软雅黑" panose="020B0503020204020204" pitchFamily="34" charset="-122"/>
              </a:rPr>
              <a:t>④</a:t>
            </a:r>
            <a:r>
              <a:rPr lang="zh-CN" altLang="en-US" sz="2000">
                <a:solidFill>
                  <a:schemeClr val="tx2"/>
                </a:solidFill>
                <a:latin typeface="Times New Roman" panose="02020603050405020304"/>
                <a:ea typeface="微软雅黑" panose="020B0503020204020204" pitchFamily="34" charset="-122"/>
                <a:cs typeface="微软雅黑" panose="020B0503020204020204" pitchFamily="34" charset="-122"/>
              </a:rPr>
              <a:t>基于碳市场设计的特定</a:t>
            </a:r>
            <a:r>
              <a:rPr lang="en-US" altLang="zh-CN" sz="2000">
                <a:solidFill>
                  <a:schemeClr val="tx2"/>
                </a:solidFill>
                <a:latin typeface="Times New Roman" panose="02020603050405020304"/>
                <a:ea typeface="微软雅黑" panose="020B0503020204020204" pitchFamily="34" charset="-122"/>
                <a:cs typeface="微软雅黑" panose="020B0503020204020204" pitchFamily="34" charset="-122"/>
              </a:rPr>
              <a:t>“</a:t>
            </a:r>
            <a:r>
              <a:rPr lang="zh-CN" altLang="en-US" sz="2000">
                <a:solidFill>
                  <a:schemeClr val="tx2"/>
                </a:solidFill>
                <a:latin typeface="Times New Roman" panose="02020603050405020304"/>
                <a:ea typeface="微软雅黑" panose="020B0503020204020204" pitchFamily="34" charset="-122"/>
                <a:cs typeface="微软雅黑" panose="020B0503020204020204" pitchFamily="34" charset="-122"/>
              </a:rPr>
              <a:t>卖出期权</a:t>
            </a:r>
            <a:r>
              <a:rPr lang="en-US" altLang="zh-CN" sz="2000">
                <a:solidFill>
                  <a:schemeClr val="tx2"/>
                </a:solidFill>
                <a:latin typeface="Times New Roman" panose="02020603050405020304"/>
                <a:ea typeface="微软雅黑" panose="020B0503020204020204" pitchFamily="34" charset="-122"/>
                <a:cs typeface="微软雅黑" panose="020B0503020204020204" pitchFamily="34" charset="-122"/>
              </a:rPr>
              <a:t>”</a:t>
            </a:r>
            <a:r>
              <a:rPr lang="zh-CN" altLang="en-US" sz="2000">
                <a:solidFill>
                  <a:schemeClr val="tx2"/>
                </a:solidFill>
                <a:latin typeface="Times New Roman" panose="02020603050405020304"/>
                <a:ea typeface="微软雅黑" panose="020B0503020204020204" pitchFamily="34" charset="-122"/>
                <a:cs typeface="微软雅黑" panose="020B0503020204020204" pitchFamily="34" charset="-122"/>
              </a:rPr>
              <a:t>债券。由政府机构发放，允许债券持有者在未来某一特定时间以某一规定价格出售一定数量的碳排放权。</a:t>
            </a:r>
            <a:endParaRPr lang="zh-CN" altLang="en-US" sz="2000">
              <a:solidFill>
                <a:schemeClr val="tx2"/>
              </a:solidFill>
              <a:latin typeface="Times New Roman" panose="02020603050405020304"/>
              <a:ea typeface="微软雅黑" panose="020B0503020204020204" pitchFamily="34" charset="-122"/>
              <a:cs typeface="微软雅黑" panose="020B0503020204020204" pitchFamily="3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2"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债券市场</a:t>
            </a:r>
            <a:r>
              <a:rPr kumimoji="1" lang="en-US" altLang="zh-CN"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a:t>
            </a:r>
            <a:r>
              <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基础性债券</a:t>
            </a:r>
            <a:endPar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文本框 12"/>
          <p:cNvSpPr txBox="1"/>
          <p:nvPr/>
        </p:nvSpPr>
        <p:spPr>
          <a:xfrm>
            <a:off x="9483725" y="1428750"/>
            <a:ext cx="4064000" cy="368300"/>
          </a:xfrm>
          <a:prstGeom prst="rect">
            <a:avLst/>
          </a:prstGeom>
          <a:noFill/>
        </p:spPr>
        <p:txBody>
          <a:bodyPr wrap="square" rtlCol="0">
            <a:spAutoFit/>
          </a:bodyPr>
          <a:lstStyle/>
          <a:p>
            <a:endParaRPr lang="zh-CN" altLang="en-US">
              <a:cs typeface="微软雅黑" panose="020B0503020204020204" pitchFamily="34" charset="-122"/>
            </a:endParaRPr>
          </a:p>
        </p:txBody>
      </p:sp>
      <p:graphicFrame>
        <p:nvGraphicFramePr>
          <p:cNvPr id="2" name="表格 1"/>
          <p:cNvGraphicFramePr>
            <a:graphicFrameLocks noGrp="1"/>
          </p:cNvGraphicFramePr>
          <p:nvPr/>
        </p:nvGraphicFramePr>
        <p:xfrm>
          <a:off x="660400" y="1291667"/>
          <a:ext cx="11120336" cy="5258744"/>
        </p:xfrm>
        <a:graphic>
          <a:graphicData uri="http://schemas.openxmlformats.org/drawingml/2006/table">
            <a:tbl>
              <a:tblPr>
                <a:tableStyleId>{5C22544A-7EE6-4342-B048-85BDC9FD1C3A}</a:tableStyleId>
              </a:tblPr>
              <a:tblGrid>
                <a:gridCol w="1806304"/>
                <a:gridCol w="9314032"/>
              </a:tblGrid>
              <a:tr h="646484">
                <a:tc>
                  <a:txBody>
                    <a:bodyPr/>
                    <a:lstStyle/>
                    <a:p>
                      <a:pPr marL="0" marR="0" algn="ctr">
                        <a:lnSpc>
                          <a:spcPct val="150000"/>
                        </a:lnSpc>
                        <a:buNone/>
                      </a:pPr>
                      <a:r>
                        <a:rPr lang="zh-CN" altLang="en-US" sz="1800" b="1" kern="100" dirty="0">
                          <a:effectLst/>
                          <a:latin typeface="+mn-lt"/>
                        </a:rPr>
                        <a:t>机构／区域</a:t>
                      </a:r>
                      <a:endParaRPr lang="zh-CN" altLang="en-US" sz="1800" b="1" kern="100" dirty="0">
                        <a:effectLst/>
                        <a:latin typeface="+mn-lt"/>
                        <a:ea typeface="等线" panose="02010600030101010101" pitchFamily="2" charset="-122"/>
                        <a:cs typeface="Times New Roman" panose="02020603050405020304" pitchFamily="18" charset="0"/>
                      </a:endParaRPr>
                    </a:p>
                  </a:txBody>
                  <a:tcPr marL="68580" marR="68580" anchor="ctr"/>
                </a:tc>
                <a:tc>
                  <a:txBody>
                    <a:bodyPr/>
                    <a:lstStyle/>
                    <a:p>
                      <a:pPr marL="0" marR="0" algn="ctr">
                        <a:lnSpc>
                          <a:spcPct val="150000"/>
                        </a:lnSpc>
                        <a:buNone/>
                      </a:pPr>
                      <a:r>
                        <a:rPr lang="zh-CN" altLang="en-US" sz="1800" b="1" kern="100" dirty="0">
                          <a:effectLst/>
                          <a:latin typeface="+mn-lt"/>
                        </a:rPr>
                        <a:t>简介</a:t>
                      </a:r>
                      <a:endParaRPr lang="zh-CN" altLang="en-US" sz="1800" b="1" kern="100" dirty="0">
                        <a:effectLst/>
                        <a:latin typeface="+mn-lt"/>
                        <a:ea typeface="等线" panose="02010600030101010101" pitchFamily="2" charset="-122"/>
                        <a:cs typeface="Times New Roman" panose="02020603050405020304" pitchFamily="18" charset="0"/>
                      </a:endParaRPr>
                    </a:p>
                  </a:txBody>
                  <a:tcPr marL="68580" marR="68580" anchor="ctr"/>
                </a:tc>
              </a:tr>
              <a:tr h="2094699">
                <a:tc>
                  <a:txBody>
                    <a:bodyPr/>
                    <a:lstStyle/>
                    <a:p>
                      <a:pPr marL="0" marR="0" algn="ctr">
                        <a:lnSpc>
                          <a:spcPct val="150000"/>
                        </a:lnSpc>
                        <a:buNone/>
                      </a:pPr>
                      <a:r>
                        <a:rPr lang="zh-CN" altLang="en-US" sz="1800" kern="100">
                          <a:effectLst/>
                          <a:latin typeface="+mn-lt"/>
                        </a:rPr>
                        <a:t>欧洲投资银行</a:t>
                      </a:r>
                      <a:endParaRPr lang="zh-CN" altLang="en-US" sz="1800" kern="100">
                        <a:effectLst/>
                        <a:latin typeface="+mn-lt"/>
                        <a:ea typeface="等线" panose="02010600030101010101" pitchFamily="2" charset="-122"/>
                        <a:cs typeface="Times New Roman" panose="02020603050405020304" pitchFamily="18" charset="0"/>
                      </a:endParaRPr>
                    </a:p>
                  </a:txBody>
                  <a:tcPr marL="68580" marR="68580" anchor="ctr"/>
                </a:tc>
                <a:tc>
                  <a:txBody>
                    <a:bodyPr/>
                    <a:lstStyle/>
                    <a:p>
                      <a:pPr marL="0" marR="0" algn="ctr">
                        <a:lnSpc>
                          <a:spcPct val="150000"/>
                        </a:lnSpc>
                        <a:buNone/>
                      </a:pPr>
                      <a:r>
                        <a:rPr lang="en-US" altLang="zh-CN" sz="1800" kern="100" dirty="0">
                          <a:effectLst/>
                          <a:latin typeface="+mn-lt"/>
                        </a:rPr>
                        <a:t>·2007</a:t>
                      </a:r>
                      <a:r>
                        <a:rPr lang="zh-CN" altLang="en-US" sz="1800" kern="100" dirty="0">
                          <a:effectLst/>
                          <a:latin typeface="+mn-lt"/>
                        </a:rPr>
                        <a:t>年发行了第一笔五年期零利率的总额为</a:t>
                      </a:r>
                      <a:r>
                        <a:rPr lang="en-US" altLang="zh-CN" sz="1800" kern="100" dirty="0">
                          <a:effectLst/>
                          <a:latin typeface="+mn-lt"/>
                        </a:rPr>
                        <a:t>6</a:t>
                      </a:r>
                      <a:r>
                        <a:rPr lang="zh-CN" altLang="en-US" sz="1800" kern="100" dirty="0">
                          <a:effectLst/>
                          <a:latin typeface="+mn-lt"/>
                        </a:rPr>
                        <a:t>亿欧元的“气候意识债券”（</a:t>
                      </a:r>
                      <a:r>
                        <a:rPr lang="en-US" altLang="zh-CN" sz="1800" kern="100" dirty="0">
                          <a:effectLst/>
                          <a:latin typeface="+mn-lt"/>
                        </a:rPr>
                        <a:t>Climate </a:t>
                      </a:r>
                      <a:r>
                        <a:rPr lang="en-US" altLang="zh-CN" sz="1800" kern="100" dirty="0" err="1">
                          <a:effectLst/>
                          <a:latin typeface="+mn-lt"/>
                        </a:rPr>
                        <a:t>Awarness</a:t>
                      </a:r>
                      <a:r>
                        <a:rPr lang="en-US" altLang="zh-CN" sz="1800" kern="100" dirty="0">
                          <a:effectLst/>
                          <a:latin typeface="+mn-lt"/>
                        </a:rPr>
                        <a:t> Bond</a:t>
                      </a:r>
                      <a:r>
                        <a:rPr lang="zh-CN" altLang="en-US" sz="1800" kern="100" dirty="0">
                          <a:effectLst/>
                          <a:latin typeface="+mn-lt"/>
                        </a:rPr>
                        <a:t>）。债券募集的资金主要用于欧洲投资银行可再生能源与能效项目投资</a:t>
                      </a:r>
                      <a:endParaRPr lang="zh-CN" altLang="en-US" sz="1800" kern="100" dirty="0">
                        <a:effectLst/>
                        <a:latin typeface="+mn-lt"/>
                      </a:endParaRPr>
                    </a:p>
                    <a:p>
                      <a:pPr marL="0" marR="0" algn="ctr">
                        <a:lnSpc>
                          <a:spcPct val="150000"/>
                        </a:lnSpc>
                        <a:buNone/>
                      </a:pPr>
                      <a:r>
                        <a:rPr lang="en-US" altLang="zh-CN" sz="1800" kern="100" dirty="0">
                          <a:effectLst/>
                          <a:latin typeface="+mn-lt"/>
                        </a:rPr>
                        <a:t>·2009</a:t>
                      </a:r>
                      <a:r>
                        <a:rPr lang="zh-CN" altLang="en-US" sz="1800" kern="100" dirty="0">
                          <a:effectLst/>
                          <a:latin typeface="+mn-lt"/>
                        </a:rPr>
                        <a:t>年又在瑞士发行了第二笔“气候意识债券”。债券主要由瑞典银行（</a:t>
                      </a:r>
                      <a:r>
                        <a:rPr lang="en-US" altLang="zh-CN" sz="1800" kern="100" dirty="0">
                          <a:effectLst/>
                          <a:latin typeface="+mn-lt"/>
                        </a:rPr>
                        <a:t>Swed Bank</a:t>
                      </a:r>
                      <a:r>
                        <a:rPr lang="zh-CN" altLang="en-US" sz="1800" kern="100" dirty="0">
                          <a:effectLst/>
                          <a:latin typeface="+mn-lt"/>
                        </a:rPr>
                        <a:t>）管理，所筹集资金同样用于能效与新能源项目建设。与第一笔“气候意识债券”不同的是，第二期债券的利率为固定与浮动结合的形式，总价值为</a:t>
                      </a:r>
                      <a:r>
                        <a:rPr lang="en-US" altLang="zh-CN" sz="1800" kern="100" dirty="0">
                          <a:effectLst/>
                          <a:latin typeface="+mn-lt"/>
                        </a:rPr>
                        <a:t>22.5</a:t>
                      </a:r>
                      <a:r>
                        <a:rPr lang="zh-CN" altLang="en-US" sz="1800" kern="100" dirty="0">
                          <a:effectLst/>
                          <a:latin typeface="+mn-lt"/>
                        </a:rPr>
                        <a:t>亿瑞典克朗，其中</a:t>
                      </a:r>
                      <a:r>
                        <a:rPr lang="en-US" altLang="zh-CN" sz="1800" kern="100" dirty="0">
                          <a:effectLst/>
                          <a:latin typeface="+mn-lt"/>
                        </a:rPr>
                        <a:t>17</a:t>
                      </a:r>
                      <a:r>
                        <a:rPr lang="zh-CN" altLang="en-US" sz="1800" kern="100" dirty="0">
                          <a:effectLst/>
                          <a:latin typeface="+mn-lt"/>
                        </a:rPr>
                        <a:t>亿瑞典克朗债券采用</a:t>
                      </a:r>
                      <a:r>
                        <a:rPr lang="en-US" altLang="zh-CN" sz="1800" kern="100" dirty="0">
                          <a:effectLst/>
                          <a:latin typeface="+mn-lt"/>
                        </a:rPr>
                        <a:t>2.95%</a:t>
                      </a:r>
                      <a:r>
                        <a:rPr lang="zh-CN" altLang="en-US" sz="1800" kern="100" dirty="0">
                          <a:effectLst/>
                          <a:latin typeface="+mn-lt"/>
                        </a:rPr>
                        <a:t>的固定利率，而剩余</a:t>
                      </a:r>
                      <a:r>
                        <a:rPr lang="en-US" altLang="zh-CN" sz="1800" kern="100" dirty="0">
                          <a:effectLst/>
                          <a:latin typeface="+mn-lt"/>
                        </a:rPr>
                        <a:t>550</a:t>
                      </a:r>
                      <a:r>
                        <a:rPr lang="zh-CN" altLang="en-US" sz="1800" kern="100" dirty="0">
                          <a:effectLst/>
                          <a:latin typeface="+mn-lt"/>
                        </a:rPr>
                        <a:t>万瑞典克朗的债券采用季度浮动利率（</a:t>
                      </a:r>
                      <a:r>
                        <a:rPr lang="en-US" altLang="zh-CN" sz="1800" kern="100" dirty="0">
                          <a:effectLst/>
                          <a:latin typeface="+mn-lt"/>
                        </a:rPr>
                        <a:t>3-month Stibor+10bps</a:t>
                      </a:r>
                      <a:r>
                        <a:rPr lang="zh-CN" altLang="en-US" sz="1800" kern="100" dirty="0">
                          <a:effectLst/>
                          <a:latin typeface="+mn-lt"/>
                        </a:rPr>
                        <a:t>）</a:t>
                      </a:r>
                      <a:endParaRPr lang="zh-CN" altLang="en-US" sz="1800" kern="100" dirty="0">
                        <a:effectLst/>
                        <a:latin typeface="+mn-lt"/>
                        <a:ea typeface="等线" panose="02010600030101010101" pitchFamily="2" charset="-122"/>
                        <a:cs typeface="Times New Roman" panose="02020603050405020304" pitchFamily="18" charset="0"/>
                      </a:endParaRPr>
                    </a:p>
                  </a:txBody>
                  <a:tcPr marL="68580" marR="68580" anchor="ctr"/>
                </a:tc>
              </a:tr>
              <a:tr h="1129222">
                <a:tc>
                  <a:txBody>
                    <a:bodyPr/>
                    <a:lstStyle/>
                    <a:p>
                      <a:pPr marL="0" marR="0" algn="ctr">
                        <a:lnSpc>
                          <a:spcPct val="150000"/>
                        </a:lnSpc>
                        <a:buNone/>
                      </a:pPr>
                      <a:r>
                        <a:rPr lang="zh-CN" altLang="en-US" sz="1800" kern="100">
                          <a:effectLst/>
                          <a:latin typeface="+mn-lt"/>
                        </a:rPr>
                        <a:t>美国</a:t>
                      </a:r>
                      <a:endParaRPr lang="zh-CN" altLang="en-US" sz="1800" kern="100">
                        <a:effectLst/>
                        <a:latin typeface="+mn-lt"/>
                        <a:ea typeface="等线" panose="02010600030101010101" pitchFamily="2" charset="-122"/>
                        <a:cs typeface="Times New Roman" panose="02020603050405020304" pitchFamily="18" charset="0"/>
                      </a:endParaRPr>
                    </a:p>
                  </a:txBody>
                  <a:tcPr marL="68580" marR="68580" anchor="ctr"/>
                </a:tc>
                <a:tc>
                  <a:txBody>
                    <a:bodyPr/>
                    <a:lstStyle/>
                    <a:p>
                      <a:pPr marL="0" marR="0" algn="ctr">
                        <a:lnSpc>
                          <a:spcPct val="150000"/>
                        </a:lnSpc>
                        <a:buNone/>
                      </a:pPr>
                      <a:r>
                        <a:rPr lang="en-US" altLang="zh-CN" sz="1800" kern="100" dirty="0">
                          <a:effectLst/>
                          <a:latin typeface="+mn-lt"/>
                        </a:rPr>
                        <a:t>·</a:t>
                      </a:r>
                      <a:r>
                        <a:rPr lang="zh-CN" altLang="en-US" sz="1800" kern="100" dirty="0">
                          <a:effectLst/>
                          <a:latin typeface="+mn-lt"/>
                        </a:rPr>
                        <a:t>美国财政局（</a:t>
                      </a:r>
                      <a:r>
                        <a:rPr lang="en-US" sz="1800" kern="100" dirty="0">
                          <a:effectLst/>
                          <a:latin typeface="+mn-lt"/>
                        </a:rPr>
                        <a:t>US Treasury）2009</a:t>
                      </a:r>
                      <a:r>
                        <a:rPr lang="zh-CN" altLang="en-US" sz="1800" kern="100" dirty="0">
                          <a:effectLst/>
                          <a:latin typeface="+mn-lt"/>
                        </a:rPr>
                        <a:t>年发行了价值</a:t>
                      </a:r>
                      <a:r>
                        <a:rPr lang="en-US" altLang="zh-CN" sz="1800" kern="100" dirty="0">
                          <a:effectLst/>
                          <a:latin typeface="+mn-lt"/>
                        </a:rPr>
                        <a:t>22</a:t>
                      </a:r>
                      <a:r>
                        <a:rPr lang="zh-CN" altLang="en-US" sz="1800" kern="100" dirty="0">
                          <a:effectLst/>
                          <a:latin typeface="+mn-lt"/>
                        </a:rPr>
                        <a:t>亿美元“清洁可再生能源债券”（</a:t>
                      </a:r>
                      <a:r>
                        <a:rPr lang="en-US" sz="1800" kern="100" dirty="0">
                          <a:effectLst/>
                          <a:latin typeface="+mn-lt"/>
                        </a:rPr>
                        <a:t>Clean Renewable Energy Bonds）</a:t>
                      </a:r>
                      <a:r>
                        <a:rPr lang="zh-CN" altLang="en-US" sz="1800" kern="100" dirty="0">
                          <a:effectLst/>
                          <a:latin typeface="+mn-lt"/>
                        </a:rPr>
                        <a:t>支持其若干可再生能源倡导协议</a:t>
                      </a:r>
                      <a:endParaRPr lang="zh-CN" altLang="en-US" sz="1800" kern="100" dirty="0">
                        <a:effectLst/>
                        <a:latin typeface="+mn-lt"/>
                      </a:endParaRPr>
                    </a:p>
                    <a:p>
                      <a:pPr marL="0" marR="0" algn="ctr">
                        <a:lnSpc>
                          <a:spcPct val="150000"/>
                        </a:lnSpc>
                        <a:buNone/>
                      </a:pPr>
                      <a:r>
                        <a:rPr lang="en-US" altLang="zh-CN" sz="1800" kern="100" dirty="0">
                          <a:effectLst/>
                          <a:latin typeface="+mn-lt"/>
                        </a:rPr>
                        <a:t>·</a:t>
                      </a:r>
                      <a:r>
                        <a:rPr lang="zh-CN" altLang="en-US" sz="1800" kern="100" dirty="0">
                          <a:effectLst/>
                          <a:latin typeface="+mn-lt"/>
                        </a:rPr>
                        <a:t>美国政府还发行了一种名为“所有权评估清洁能源债券”（</a:t>
                      </a:r>
                      <a:r>
                        <a:rPr lang="en-US" sz="1800" kern="100" dirty="0">
                          <a:effectLst/>
                          <a:latin typeface="+mn-lt"/>
                        </a:rPr>
                        <a:t>property assessed clean energy </a:t>
                      </a:r>
                      <a:r>
                        <a:rPr lang="en-US" sz="1800" kern="100" dirty="0" err="1">
                          <a:effectLst/>
                          <a:latin typeface="+mn-lt"/>
                        </a:rPr>
                        <a:t>Bonds，PACE</a:t>
                      </a:r>
                      <a:r>
                        <a:rPr lang="en-US" sz="1800" kern="100" dirty="0">
                          <a:effectLst/>
                          <a:latin typeface="+mn-lt"/>
                        </a:rPr>
                        <a:t>），</a:t>
                      </a:r>
                      <a:r>
                        <a:rPr lang="zh-CN" altLang="en-US" sz="1800" kern="100" dirty="0">
                          <a:effectLst/>
                          <a:latin typeface="+mn-lt"/>
                        </a:rPr>
                        <a:t>用于支持民用与商用建筑应用清洁与可再生能源。</a:t>
                      </a:r>
                      <a:endParaRPr lang="zh-CN" altLang="en-US" sz="1800" kern="100" dirty="0">
                        <a:effectLst/>
                        <a:latin typeface="+mn-lt"/>
                        <a:ea typeface="等线" panose="02010600030101010101" pitchFamily="2" charset="-122"/>
                        <a:cs typeface="Times New Roman" panose="02020603050405020304" pitchFamily="18" charset="0"/>
                      </a:endParaRPr>
                    </a:p>
                  </a:txBody>
                  <a:tcPr marL="68580" marR="68580" anchor="ctr"/>
                </a:tc>
              </a:tr>
            </a:tbl>
          </a:graphicData>
        </a:graphic>
      </p:graphicFrame>
      <p:sp>
        <p:nvSpPr>
          <p:cNvPr id="3" name="Rectangle 1"/>
          <p:cNvSpPr>
            <a:spLocks noChangeArrowheads="1"/>
          </p:cNvSpPr>
          <p:nvPr/>
        </p:nvSpPr>
        <p:spPr bwMode="auto">
          <a:xfrm>
            <a:off x="4797742" y="953113"/>
            <a:ext cx="28456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zh-CN" altLang="zh-CN" sz="1600" b="1" i="0" u="none" strike="noStrike" cap="none" normalizeH="0" baseline="0" dirty="0">
                <a:ln>
                  <a:noFill/>
                </a:ln>
                <a:solidFill>
                  <a:schemeClr val="tx1"/>
                </a:solidFill>
                <a:effectLst/>
                <a:latin typeface="+mn-ea"/>
                <a:cs typeface="Times New Roman" panose="02020603050405020304" pitchFamily="18" charset="0"/>
              </a:rPr>
              <a:t>表7-2 由政府发行的绿色债券</a:t>
            </a:r>
            <a:endParaRPr kumimoji="0" lang="zh-CN" altLang="zh-CN" sz="1600" b="0" i="0" u="none" strike="noStrike" cap="none" normalizeH="0" baseline="0" dirty="0">
              <a:ln>
                <a:noFill/>
              </a:ln>
              <a:solidFill>
                <a:schemeClr val="tx1"/>
              </a:solidFill>
              <a:effectLst/>
              <a:latin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2"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债券市场</a:t>
            </a:r>
            <a:r>
              <a:rPr kumimoji="1" lang="en-US" altLang="zh-CN"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结构化绿色债券</a:t>
            </a:r>
            <a:endPar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文本框 12"/>
          <p:cNvSpPr txBox="1"/>
          <p:nvPr/>
        </p:nvSpPr>
        <p:spPr>
          <a:xfrm>
            <a:off x="9483725" y="1428750"/>
            <a:ext cx="4064000" cy="368300"/>
          </a:xfrm>
          <a:prstGeom prst="rect">
            <a:avLst/>
          </a:prstGeom>
          <a:noFill/>
        </p:spPr>
        <p:txBody>
          <a:bodyPr wrap="square" rtlCol="0">
            <a:spAutoFit/>
          </a:bodyPr>
          <a:lstStyle/>
          <a:p>
            <a:endParaRPr lang="zh-CN" altLang="en-US">
              <a:cs typeface="微软雅黑" panose="020B0503020204020204" pitchFamily="34" charset="-122"/>
            </a:endParaRPr>
          </a:p>
        </p:txBody>
      </p:sp>
      <p:sp>
        <p:nvSpPr>
          <p:cNvPr id="20" name="文本框 19"/>
          <p:cNvSpPr txBox="1"/>
          <p:nvPr/>
        </p:nvSpPr>
        <p:spPr>
          <a:xfrm>
            <a:off x="660400" y="1428750"/>
            <a:ext cx="10793095" cy="3322955"/>
          </a:xfrm>
          <a:prstGeom prst="rect">
            <a:avLst/>
          </a:prstGeom>
        </p:spPr>
        <p:txBody>
          <a:bodyPr wrap="square">
            <a:spAutoFit/>
          </a:bodyPr>
          <a:lstStyle/>
          <a:p>
            <a:pPr marL="0" indent="304800" algn="just" defTabSz="266700">
              <a:lnSpc>
                <a:spcPct val="150000"/>
              </a:lnSpc>
              <a:spcBef>
                <a:spcPct val="0"/>
              </a:spcBef>
              <a:spcAft>
                <a:spcPct val="0"/>
              </a:spcAft>
            </a:pPr>
            <a:r>
              <a:rPr lang="zh-CN" altLang="en-US" sz="2000">
                <a:latin typeface="Times New Roman" panose="02020603050405020304"/>
                <a:ea typeface="微软雅黑" panose="020B0503020204020204" pitchFamily="34" charset="-122"/>
                <a:cs typeface="微软雅黑" panose="020B0503020204020204" pitchFamily="34" charset="-122"/>
              </a:rPr>
              <a:t>除了国家或政府发行的债券，其他固定收益产品，比如结构化和证券化产品很有可能会成为私人部门融资中的一个部分，因为投资者习惯于标的资产。</a:t>
            </a:r>
            <a:endParaRPr lang="zh-CN" altLang="en-US" sz="2000">
              <a:latin typeface="Times New Roman" panose="02020603050405020304"/>
              <a:ea typeface="微软雅黑" panose="020B0503020204020204" pitchFamily="34" charset="-122"/>
              <a:cs typeface="微软雅黑" panose="020B0503020204020204" pitchFamily="34" charset="-122"/>
            </a:endParaRPr>
          </a:p>
          <a:p>
            <a:pPr marL="0" indent="304800" algn="just" defTabSz="266700">
              <a:lnSpc>
                <a:spcPct val="150000"/>
              </a:lnSpc>
              <a:spcBef>
                <a:spcPct val="0"/>
              </a:spcBef>
              <a:spcAft>
                <a:spcPct val="0"/>
              </a:spcAft>
            </a:pPr>
            <a:endParaRPr lang="zh-CN" altLang="en-US" sz="2000">
              <a:solidFill>
                <a:schemeClr val="tx2"/>
              </a:solidFill>
              <a:latin typeface="Times New Roman" panose="02020603050405020304"/>
              <a:ea typeface="微软雅黑" panose="020B0503020204020204" pitchFamily="34" charset="-122"/>
              <a:cs typeface="微软雅黑" panose="020B0503020204020204" pitchFamily="34" charset="-122"/>
            </a:endParaRPr>
          </a:p>
          <a:p>
            <a:pPr marL="0" indent="304800" algn="just" defTabSz="266700">
              <a:lnSpc>
                <a:spcPct val="150000"/>
              </a:lnSpc>
              <a:spcBef>
                <a:spcPct val="0"/>
              </a:spcBef>
              <a:spcAft>
                <a:spcPct val="0"/>
              </a:spcAft>
            </a:pPr>
            <a:r>
              <a:rPr lang="en-US" altLang="zh-CN" sz="2000">
                <a:solidFill>
                  <a:schemeClr val="tx2"/>
                </a:solidFill>
                <a:latin typeface="Times New Roman" panose="02020603050405020304"/>
                <a:ea typeface="微软雅黑" panose="020B0503020204020204" pitchFamily="34" charset="-122"/>
                <a:cs typeface="微软雅黑" panose="020B0503020204020204" pitchFamily="34" charset="-122"/>
              </a:rPr>
              <a:t>2008</a:t>
            </a:r>
            <a:r>
              <a:rPr lang="zh-CN" altLang="en-US" sz="2000">
                <a:solidFill>
                  <a:schemeClr val="tx2"/>
                </a:solidFill>
                <a:latin typeface="Times New Roman" panose="02020603050405020304"/>
                <a:ea typeface="微软雅黑" panose="020B0503020204020204" pitchFamily="34" charset="-122"/>
                <a:cs typeface="微软雅黑" panose="020B0503020204020204" pitchFamily="34" charset="-122"/>
              </a:rPr>
              <a:t>年，法国兴业银行推出了第一个</a:t>
            </a:r>
            <a:r>
              <a:rPr lang="en-US" altLang="zh-CN" sz="2000">
                <a:solidFill>
                  <a:schemeClr val="tx2"/>
                </a:solidFill>
                <a:latin typeface="Times New Roman" panose="02020603050405020304"/>
                <a:ea typeface="微软雅黑" panose="020B0503020204020204" pitchFamily="34" charset="-122"/>
                <a:cs typeface="微软雅黑" panose="020B0503020204020204" pitchFamily="34" charset="-122"/>
              </a:rPr>
              <a:t>“</a:t>
            </a:r>
            <a:r>
              <a:rPr lang="zh-CN" altLang="en-US" sz="2000">
                <a:solidFill>
                  <a:schemeClr val="tx2"/>
                </a:solidFill>
                <a:latin typeface="Times New Roman" panose="02020603050405020304"/>
                <a:ea typeface="微软雅黑" panose="020B0503020204020204" pitchFamily="34" charset="-122"/>
                <a:cs typeface="微软雅黑" panose="020B0503020204020204" pitchFamily="34" charset="-122"/>
              </a:rPr>
              <a:t>合成的绿色债券</a:t>
            </a:r>
            <a:r>
              <a:rPr lang="en-US" altLang="zh-CN" sz="2000">
                <a:solidFill>
                  <a:schemeClr val="tx2"/>
                </a:solidFill>
                <a:latin typeface="Times New Roman" panose="02020603050405020304"/>
                <a:ea typeface="微软雅黑" panose="020B0503020204020204" pitchFamily="34" charset="-122"/>
                <a:cs typeface="微软雅黑" panose="020B0503020204020204" pitchFamily="34" charset="-122"/>
              </a:rPr>
              <a:t>”</a:t>
            </a:r>
            <a:r>
              <a:rPr lang="zh-CN" altLang="en-US" sz="2000">
                <a:solidFill>
                  <a:schemeClr val="tx2"/>
                </a:solidFill>
                <a:latin typeface="Times New Roman" panose="02020603050405020304"/>
                <a:ea typeface="微软雅黑" panose="020B0503020204020204" pitchFamily="34" charset="-122"/>
                <a:cs typeface="微软雅黑" panose="020B0503020204020204" pitchFamily="34" charset="-122"/>
              </a:rPr>
              <a:t>，环境优化器</a:t>
            </a:r>
            <a:r>
              <a:rPr lang="en-US" altLang="zh-CN" sz="2000">
                <a:solidFill>
                  <a:schemeClr val="tx2"/>
                </a:solidFill>
                <a:latin typeface="Times New Roman" panose="02020603050405020304"/>
                <a:ea typeface="微软雅黑" panose="020B0503020204020204" pitchFamily="34" charset="-122"/>
                <a:cs typeface="微软雅黑" panose="020B0503020204020204" pitchFamily="34" charset="-122"/>
              </a:rPr>
              <a:t>/</a:t>
            </a:r>
            <a:r>
              <a:rPr lang="zh-CN" altLang="en-US" sz="2000">
                <a:solidFill>
                  <a:schemeClr val="tx2"/>
                </a:solidFill>
                <a:latin typeface="Times New Roman" panose="02020603050405020304"/>
                <a:ea typeface="微软雅黑" panose="020B0503020204020204" pitchFamily="34" charset="-122"/>
                <a:cs typeface="微软雅黑" panose="020B0503020204020204" pitchFamily="34" charset="-122"/>
              </a:rPr>
              <a:t>顶部绿色债券（</a:t>
            </a:r>
            <a:r>
              <a:rPr lang="en-US" altLang="zh-CN" sz="2000">
                <a:solidFill>
                  <a:schemeClr val="tx2"/>
                </a:solidFill>
                <a:latin typeface="Times New Roman" panose="02020603050405020304"/>
                <a:ea typeface="微软雅黑" panose="020B0503020204020204" pitchFamily="34" charset="-122"/>
                <a:cs typeface="微软雅黑" panose="020B0503020204020204" pitchFamily="34" charset="-122"/>
              </a:rPr>
              <a:t>environment optimizer/top green bond</a:t>
            </a:r>
            <a:r>
              <a:rPr lang="zh-CN" altLang="en-US" sz="2000">
                <a:solidFill>
                  <a:schemeClr val="tx2"/>
                </a:solidFill>
                <a:latin typeface="Times New Roman" panose="02020603050405020304"/>
                <a:ea typeface="微软雅黑" panose="020B0503020204020204" pitchFamily="34" charset="-122"/>
                <a:cs typeface="微软雅黑" panose="020B0503020204020204" pitchFamily="34" charset="-122"/>
              </a:rPr>
              <a:t>）。本质上，这是一种与动态环境基金（</a:t>
            </a:r>
            <a:r>
              <a:rPr lang="en-US" altLang="zh-CN" sz="2000">
                <a:solidFill>
                  <a:schemeClr val="tx2"/>
                </a:solidFill>
                <a:latin typeface="Times New Roman" panose="02020603050405020304"/>
                <a:ea typeface="微软雅黑" panose="020B0503020204020204" pitchFamily="34" charset="-122"/>
                <a:cs typeface="微软雅黑" panose="020B0503020204020204" pitchFamily="34" charset="-122"/>
              </a:rPr>
              <a:t>lyxor dynamic environment fund</a:t>
            </a:r>
            <a:r>
              <a:rPr lang="zh-CN" altLang="en-US" sz="2000">
                <a:solidFill>
                  <a:schemeClr val="tx2"/>
                </a:solidFill>
                <a:latin typeface="Times New Roman" panose="02020603050405020304"/>
                <a:ea typeface="微软雅黑" panose="020B0503020204020204" pitchFamily="34" charset="-122"/>
                <a:cs typeface="微软雅黑" panose="020B0503020204020204" pitchFamily="34" charset="-122"/>
              </a:rPr>
              <a:t>）相关的一种合成基金。因为它是通过金融工程合成的合成品，使用零息债券，到期支付票面价值。在给投资者暴露在环境风险的同时，保护所有的投资资本。</a:t>
            </a:r>
            <a:endParaRPr lang="zh-CN" altLang="en-US" sz="2000">
              <a:solidFill>
                <a:schemeClr val="tx2"/>
              </a:solidFill>
              <a:latin typeface="Times New Roman" panose="02020603050405020304"/>
              <a:ea typeface="微软雅黑" panose="020B0503020204020204" pitchFamily="34" charset="-122"/>
              <a:cs typeface="微软雅黑" panose="020B0503020204020204" pitchFamily="3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2"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3200" b="1" dirty="0">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国家核证自愿减排量</a:t>
            </a:r>
            <a:r>
              <a:rPr kumimoji="1" lang="en-US" altLang="zh-CN" sz="3200" b="1" dirty="0">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-CCER</a:t>
            </a:r>
            <a:endParaRPr kumimoji="1" lang="zh-CN" altLang="en-US" sz="3200" b="1" dirty="0">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文本框 12"/>
          <p:cNvSpPr txBox="1"/>
          <p:nvPr/>
        </p:nvSpPr>
        <p:spPr>
          <a:xfrm>
            <a:off x="9483725" y="1428750"/>
            <a:ext cx="4064000" cy="368300"/>
          </a:xfrm>
          <a:prstGeom prst="rect">
            <a:avLst/>
          </a:prstGeom>
          <a:noFill/>
        </p:spPr>
        <p:txBody>
          <a:bodyPr wrap="square" rtlCol="0">
            <a:spAutoFit/>
          </a:bodyPr>
          <a:lstStyle/>
          <a:p>
            <a:endParaRPr lang="zh-CN" altLang="en-US">
              <a:cs typeface="微软雅黑" panose="020B0503020204020204" pitchFamily="34" charset="-122"/>
            </a:endParaRPr>
          </a:p>
        </p:txBody>
      </p:sp>
      <p:sp>
        <p:nvSpPr>
          <p:cNvPr id="20" name="文本框 19"/>
          <p:cNvSpPr txBox="1"/>
          <p:nvPr/>
        </p:nvSpPr>
        <p:spPr>
          <a:xfrm>
            <a:off x="291830" y="1428750"/>
            <a:ext cx="11161665" cy="5115311"/>
          </a:xfrm>
          <a:prstGeom prst="rect">
            <a:avLst/>
          </a:prstGeom>
        </p:spPr>
        <p:txBody>
          <a:bodyPr wrap="square">
            <a:spAutoFit/>
          </a:bodyPr>
          <a:lstStyle/>
          <a:p>
            <a:pPr marL="342900" indent="-342900" algn="just" defTabSz="266700">
              <a:lnSpc>
                <a:spcPct val="150000"/>
              </a:lnSpc>
              <a:spcBef>
                <a:spcPct val="0"/>
              </a:spcBef>
              <a:spcAft>
                <a:spcPct val="0"/>
              </a:spcAft>
              <a:buFont typeface="微软雅黑" panose="020B0503020204020204" pitchFamily="34" charset="-122"/>
              <a:buChar char="•"/>
            </a:pPr>
            <a:r>
              <a:rPr lang="en-US" altLang="zh-CN" sz="2000" dirty="0">
                <a:solidFill>
                  <a:schemeClr val="tx1"/>
                </a:solidFill>
                <a:latin typeface="Times New Roman" panose="02020603050405020304"/>
                <a:ea typeface="微软雅黑" panose="020B0503020204020204" pitchFamily="34" charset="-122"/>
                <a:cs typeface="微软雅黑" panose="020B0503020204020204" pitchFamily="34" charset="-122"/>
              </a:rPr>
              <a:t>CCER</a:t>
            </a:r>
            <a:r>
              <a:rPr lang="zh-CN" altLang="en-US" sz="2000" b="1" dirty="0">
                <a:solidFill>
                  <a:schemeClr val="tx1"/>
                </a:solidFill>
                <a:latin typeface="Times New Roman" panose="02020603050405020304"/>
                <a:ea typeface="微软雅黑" panose="020B0503020204020204" pitchFamily="34" charset="-122"/>
                <a:cs typeface="微软雅黑" panose="020B0503020204020204" pitchFamily="34" charset="-122"/>
              </a:rPr>
              <a:t>具体可用于对</a:t>
            </a:r>
            <a:r>
              <a:rPr lang="zh-CN" altLang="en-US" sz="2000" dirty="0">
                <a:solidFill>
                  <a:schemeClr val="tx1"/>
                </a:solidFill>
                <a:latin typeface="Times New Roman" panose="02020603050405020304"/>
                <a:ea typeface="微软雅黑" panose="020B0503020204020204" pitchFamily="34" charset="-122"/>
                <a:cs typeface="微软雅黑" panose="020B0503020204020204" pitchFamily="34" charset="-122"/>
              </a:rPr>
              <a:t>在我国境内可再生能源相关项目进行量化核证，并</a:t>
            </a:r>
            <a:r>
              <a:rPr lang="zh-CN" altLang="en-US" sz="2000" b="1" dirty="0">
                <a:solidFill>
                  <a:schemeClr val="tx1"/>
                </a:solidFill>
                <a:latin typeface="Times New Roman" panose="02020603050405020304"/>
                <a:ea typeface="微软雅黑" panose="020B0503020204020204" pitchFamily="34" charset="-122"/>
                <a:cs typeface="微软雅黑" panose="020B0503020204020204" pitchFamily="34" charset="-122"/>
              </a:rPr>
              <a:t>登记于国家温室气体自愿减排交易注册登记系统中的温室气体减排量</a:t>
            </a:r>
            <a:r>
              <a:rPr lang="zh-CN" altLang="en-US" sz="2000" dirty="0">
                <a:solidFill>
                  <a:schemeClr val="tx1"/>
                </a:solidFill>
                <a:latin typeface="Times New Roman" panose="02020603050405020304"/>
                <a:ea typeface="微软雅黑" panose="020B0503020204020204" pitchFamily="34" charset="-122"/>
                <a:cs typeface="微软雅黑" panose="020B0503020204020204" pitchFamily="34" charset="-122"/>
              </a:rPr>
              <a:t>。</a:t>
            </a:r>
            <a:endParaRPr lang="zh-CN" altLang="en-US" sz="2000" dirty="0">
              <a:solidFill>
                <a:schemeClr val="tx1"/>
              </a:solidFill>
              <a:latin typeface="Times New Roman" panose="02020603050405020304"/>
              <a:ea typeface="微软雅黑" panose="020B0503020204020204" pitchFamily="34" charset="-122"/>
              <a:cs typeface="微软雅黑" panose="020B0503020204020204" pitchFamily="34" charset="-122"/>
            </a:endParaRPr>
          </a:p>
          <a:p>
            <a:pPr marL="342900" indent="-342900" algn="just" defTabSz="266700">
              <a:lnSpc>
                <a:spcPct val="150000"/>
              </a:lnSpc>
              <a:spcBef>
                <a:spcPct val="0"/>
              </a:spcBef>
              <a:spcAft>
                <a:spcPct val="0"/>
              </a:spcAft>
              <a:buFont typeface="微软雅黑" panose="020B0503020204020204" pitchFamily="34" charset="-122"/>
              <a:buChar char="•"/>
            </a:pPr>
            <a:r>
              <a:rPr lang="en-US" altLang="zh-CN" sz="2000" dirty="0">
                <a:solidFill>
                  <a:schemeClr val="tx1"/>
                </a:solidFill>
                <a:latin typeface="Times New Roman" panose="02020603050405020304"/>
                <a:ea typeface="微软雅黑" panose="020B0503020204020204" pitchFamily="34" charset="-122"/>
                <a:cs typeface="微软雅黑" panose="020B0503020204020204" pitchFamily="34" charset="-122"/>
              </a:rPr>
              <a:t>CCER</a:t>
            </a:r>
            <a:r>
              <a:rPr lang="zh-CN" altLang="en-US" sz="2000" dirty="0">
                <a:solidFill>
                  <a:schemeClr val="tx1"/>
                </a:solidFill>
                <a:latin typeface="Times New Roman" panose="02020603050405020304"/>
                <a:ea typeface="微软雅黑" panose="020B0503020204020204" pitchFamily="34" charset="-122"/>
                <a:cs typeface="微软雅黑" panose="020B0503020204020204" pitchFamily="34" charset="-122"/>
              </a:rPr>
              <a:t>的作用主要体现在以下几个方面：</a:t>
            </a:r>
            <a:endParaRPr lang="en-US" altLang="zh-CN" sz="2000" dirty="0">
              <a:solidFill>
                <a:schemeClr val="tx2"/>
              </a:solidFill>
              <a:latin typeface="Times New Roman" panose="02020603050405020304"/>
              <a:ea typeface="微软雅黑" panose="020B0503020204020204" pitchFamily="34" charset="-122"/>
              <a:cs typeface="微软雅黑" panose="020B0503020204020204" pitchFamily="34" charset="-122"/>
            </a:endParaRPr>
          </a:p>
          <a:p>
            <a:pPr marL="1257300" lvl="2" indent="-342900" algn="just" defTabSz="266700">
              <a:lnSpc>
                <a:spcPct val="150000"/>
              </a:lnSpc>
              <a:spcBef>
                <a:spcPct val="0"/>
              </a:spcBef>
              <a:spcAft>
                <a:spcPct val="0"/>
              </a:spcAft>
              <a:buFont typeface="Wingdings" panose="05000000000000000000" charset="0"/>
              <a:buChar char="p"/>
            </a:pPr>
            <a:r>
              <a:rPr lang="zh-CN" altLang="en-US" sz="2000" dirty="0">
                <a:solidFill>
                  <a:schemeClr val="tx2"/>
                </a:solidFill>
                <a:latin typeface="Times New Roman" panose="02020603050405020304"/>
                <a:ea typeface="微软雅黑" panose="020B0503020204020204" pitchFamily="34" charset="-122"/>
              </a:rPr>
              <a:t>第一，</a:t>
            </a:r>
            <a:r>
              <a:rPr lang="zh-CN" altLang="en-US" sz="2000" b="1" dirty="0">
                <a:solidFill>
                  <a:schemeClr val="tx2"/>
                </a:solidFill>
                <a:latin typeface="Times New Roman" panose="02020603050405020304"/>
                <a:ea typeface="微软雅黑" panose="020B0503020204020204" pitchFamily="34" charset="-122"/>
              </a:rPr>
              <a:t>用于国内碳市场排放单位履约</a:t>
            </a:r>
            <a:r>
              <a:rPr lang="zh-CN" altLang="en-US" sz="2000" dirty="0">
                <a:solidFill>
                  <a:schemeClr val="tx2"/>
                </a:solidFill>
                <a:latin typeface="Times New Roman" panose="02020603050405020304"/>
                <a:ea typeface="微软雅黑" panose="020B0503020204020204" pitchFamily="34" charset="-122"/>
              </a:rPr>
              <a:t>。根据生态环境部</a:t>
            </a:r>
            <a:r>
              <a:rPr lang="en-US" altLang="zh-CN" sz="2000" dirty="0">
                <a:solidFill>
                  <a:schemeClr val="tx2"/>
                </a:solidFill>
                <a:latin typeface="Times New Roman" panose="02020603050405020304"/>
                <a:ea typeface="微软雅黑" panose="020B0503020204020204" pitchFamily="34" charset="-122"/>
              </a:rPr>
              <a:t>2021</a:t>
            </a:r>
            <a:r>
              <a:rPr lang="zh-CN" altLang="en-US" sz="2000" dirty="0">
                <a:solidFill>
                  <a:schemeClr val="tx2"/>
                </a:solidFill>
                <a:latin typeface="Times New Roman" panose="02020603050405020304"/>
                <a:ea typeface="微软雅黑" panose="020B0503020204020204" pitchFamily="34" charset="-122"/>
              </a:rPr>
              <a:t>年</a:t>
            </a:r>
            <a:r>
              <a:rPr lang="en-US" altLang="zh-CN" sz="2000" dirty="0">
                <a:solidFill>
                  <a:schemeClr val="tx2"/>
                </a:solidFill>
                <a:latin typeface="Times New Roman" panose="02020603050405020304"/>
                <a:ea typeface="微软雅黑" panose="020B0503020204020204" pitchFamily="34" charset="-122"/>
              </a:rPr>
              <a:t>1</a:t>
            </a:r>
            <a:r>
              <a:rPr lang="zh-CN" altLang="en-US" sz="2000" dirty="0">
                <a:solidFill>
                  <a:schemeClr val="tx2"/>
                </a:solidFill>
                <a:latin typeface="Times New Roman" panose="02020603050405020304"/>
                <a:ea typeface="微软雅黑" panose="020B0503020204020204" pitchFamily="34" charset="-122"/>
              </a:rPr>
              <a:t>月</a:t>
            </a:r>
            <a:r>
              <a:rPr lang="en-US" altLang="zh-CN" sz="2000" dirty="0">
                <a:solidFill>
                  <a:schemeClr val="tx2"/>
                </a:solidFill>
                <a:latin typeface="Times New Roman" panose="02020603050405020304"/>
                <a:ea typeface="微软雅黑" panose="020B0503020204020204" pitchFamily="34" charset="-122"/>
              </a:rPr>
              <a:t>5</a:t>
            </a:r>
            <a:r>
              <a:rPr lang="zh-CN" altLang="en-US" sz="2000" dirty="0">
                <a:solidFill>
                  <a:schemeClr val="tx2"/>
                </a:solidFill>
                <a:latin typeface="Times New Roman" panose="02020603050405020304"/>
                <a:ea typeface="微软雅黑" panose="020B0503020204020204" pitchFamily="34" charset="-122"/>
              </a:rPr>
              <a:t>日发布的</a:t>
            </a:r>
            <a:r>
              <a:rPr lang="en-US" altLang="zh-CN" sz="2000" dirty="0">
                <a:solidFill>
                  <a:schemeClr val="tx2"/>
                </a:solidFill>
                <a:latin typeface="Times New Roman" panose="02020603050405020304"/>
                <a:ea typeface="微软雅黑" panose="020B0503020204020204" pitchFamily="34" charset="-122"/>
              </a:rPr>
              <a:t>《</a:t>
            </a:r>
            <a:r>
              <a:rPr lang="zh-CN" altLang="en-US" sz="2000" dirty="0">
                <a:solidFill>
                  <a:schemeClr val="tx2"/>
                </a:solidFill>
                <a:latin typeface="Times New Roman" panose="02020603050405020304"/>
                <a:ea typeface="微软雅黑" panose="020B0503020204020204" pitchFamily="34" charset="-122"/>
              </a:rPr>
              <a:t>碳排放权交易管理办法</a:t>
            </a:r>
            <a:r>
              <a:rPr lang="en-US" altLang="zh-CN" sz="2000" dirty="0">
                <a:solidFill>
                  <a:schemeClr val="tx2"/>
                </a:solidFill>
                <a:latin typeface="Times New Roman" panose="02020603050405020304"/>
                <a:ea typeface="微软雅黑" panose="020B0503020204020204" pitchFamily="34" charset="-122"/>
              </a:rPr>
              <a:t>》</a:t>
            </a:r>
            <a:r>
              <a:rPr lang="zh-CN" altLang="en-US" sz="2000" dirty="0">
                <a:solidFill>
                  <a:schemeClr val="tx2"/>
                </a:solidFill>
                <a:latin typeface="Times New Roman" panose="02020603050405020304"/>
                <a:ea typeface="微软雅黑" panose="020B0503020204020204" pitchFamily="34" charset="-122"/>
              </a:rPr>
              <a:t>第二十九条，重点排放单位每年可以使用国家核证自愿减排量抵销碳排放配额的清缴，抵销比例不得超过应清缴碳排放配额的</a:t>
            </a:r>
            <a:r>
              <a:rPr lang="en-US" altLang="zh-CN" sz="2000" dirty="0">
                <a:solidFill>
                  <a:schemeClr val="tx2"/>
                </a:solidFill>
                <a:latin typeface="Times New Roman" panose="02020603050405020304"/>
                <a:ea typeface="微软雅黑" panose="020B0503020204020204" pitchFamily="34" charset="-122"/>
              </a:rPr>
              <a:t>5%</a:t>
            </a:r>
            <a:r>
              <a:rPr lang="zh-CN" altLang="en-US" sz="2000" dirty="0">
                <a:solidFill>
                  <a:schemeClr val="tx2"/>
                </a:solidFill>
                <a:latin typeface="Times New Roman" panose="02020603050405020304"/>
                <a:ea typeface="微软雅黑" panose="020B0503020204020204" pitchFamily="34" charset="-122"/>
              </a:rPr>
              <a:t>。</a:t>
            </a:r>
            <a:endParaRPr lang="en-US" altLang="zh-CN" sz="2000" dirty="0">
              <a:solidFill>
                <a:schemeClr val="tx2"/>
              </a:solidFill>
              <a:latin typeface="Times New Roman" panose="02020603050405020304"/>
              <a:ea typeface="微软雅黑" panose="020B0503020204020204" pitchFamily="34" charset="-122"/>
            </a:endParaRPr>
          </a:p>
          <a:p>
            <a:pPr marL="1257300" lvl="2" indent="-342900" algn="just" defTabSz="266700">
              <a:lnSpc>
                <a:spcPct val="150000"/>
              </a:lnSpc>
              <a:spcBef>
                <a:spcPct val="0"/>
              </a:spcBef>
              <a:spcAft>
                <a:spcPct val="0"/>
              </a:spcAft>
              <a:buFont typeface="Wingdings" panose="05000000000000000000" charset="0"/>
              <a:buChar char="p"/>
            </a:pPr>
            <a:r>
              <a:rPr lang="zh-CN" altLang="en-US" sz="2000" dirty="0">
                <a:solidFill>
                  <a:schemeClr val="tx2"/>
                </a:solidFill>
                <a:latin typeface="Times New Roman" panose="02020603050405020304"/>
                <a:ea typeface="微软雅黑" panose="020B0503020204020204" pitchFamily="34" charset="-122"/>
              </a:rPr>
              <a:t>第二，</a:t>
            </a:r>
            <a:r>
              <a:rPr lang="zh-CN" altLang="en-US" sz="2000" b="1" dirty="0">
                <a:solidFill>
                  <a:schemeClr val="tx2"/>
                </a:solidFill>
                <a:latin typeface="Times New Roman" panose="02020603050405020304"/>
                <a:ea typeface="微软雅黑" panose="020B0503020204020204" pitchFamily="34" charset="-122"/>
              </a:rPr>
              <a:t>用于国内企业履约。</a:t>
            </a:r>
            <a:r>
              <a:rPr lang="zh-CN" altLang="en-US" sz="2000" dirty="0">
                <a:solidFill>
                  <a:schemeClr val="tx2"/>
                </a:solidFill>
                <a:latin typeface="Times New Roman" panose="02020603050405020304"/>
                <a:ea typeface="微软雅黑" panose="020B0503020204020204" pitchFamily="34" charset="-122"/>
              </a:rPr>
              <a:t>根据</a:t>
            </a:r>
            <a:r>
              <a:rPr lang="en-US" altLang="zh-CN" sz="2000" dirty="0">
                <a:solidFill>
                  <a:schemeClr val="tx2"/>
                </a:solidFill>
                <a:latin typeface="Times New Roman" panose="02020603050405020304"/>
                <a:ea typeface="微软雅黑" panose="020B0503020204020204" pitchFamily="34" charset="-122"/>
              </a:rPr>
              <a:t>PAS2060</a:t>
            </a:r>
            <a:r>
              <a:rPr lang="zh-CN" altLang="en-US" sz="2000" dirty="0">
                <a:solidFill>
                  <a:schemeClr val="tx2"/>
                </a:solidFill>
                <a:latin typeface="Times New Roman" panose="02020603050405020304"/>
                <a:ea typeface="微软雅黑" panose="020B0503020204020204" pitchFamily="34" charset="-122"/>
              </a:rPr>
              <a:t>：</a:t>
            </a:r>
            <a:r>
              <a:rPr lang="en-US" altLang="zh-CN" sz="2000" dirty="0">
                <a:solidFill>
                  <a:schemeClr val="tx2"/>
                </a:solidFill>
                <a:latin typeface="Times New Roman" panose="02020603050405020304"/>
                <a:ea typeface="微软雅黑" panose="020B0503020204020204" pitchFamily="34" charset="-122"/>
              </a:rPr>
              <a:t>2014</a:t>
            </a:r>
            <a:r>
              <a:rPr lang="zh-CN" altLang="en-US" sz="2000" dirty="0">
                <a:solidFill>
                  <a:schemeClr val="tx2"/>
                </a:solidFill>
                <a:latin typeface="Times New Roman" panose="02020603050405020304"/>
                <a:ea typeface="微软雅黑" panose="020B0503020204020204" pitchFamily="34" charset="-122"/>
              </a:rPr>
              <a:t>及其他碳中和证明规范，企业在量化其碳足迹、实施了减排行为之后，还应通过抵消剩余温室气体排放来达到碳中和。目前，国内已有多家企业通过购买</a:t>
            </a:r>
            <a:r>
              <a:rPr lang="en-US" altLang="zh-CN" sz="2000" dirty="0">
                <a:solidFill>
                  <a:schemeClr val="tx2"/>
                </a:solidFill>
                <a:latin typeface="Times New Roman" panose="02020603050405020304"/>
                <a:ea typeface="微软雅黑" panose="020B0503020204020204" pitchFamily="34" charset="-122"/>
              </a:rPr>
              <a:t>CCER</a:t>
            </a:r>
            <a:r>
              <a:rPr lang="zh-CN" altLang="en-US" sz="2000" dirty="0">
                <a:solidFill>
                  <a:schemeClr val="tx2"/>
                </a:solidFill>
                <a:latin typeface="Times New Roman" panose="02020603050405020304"/>
                <a:ea typeface="微软雅黑" panose="020B0503020204020204" pitchFamily="34" charset="-122"/>
              </a:rPr>
              <a:t>的方式抵消了自身在一定时期内的温室气体排放量。</a:t>
            </a:r>
            <a:endParaRPr lang="en-US" altLang="zh-CN" sz="2000" dirty="0">
              <a:solidFill>
                <a:schemeClr val="tx2"/>
              </a:solidFill>
              <a:latin typeface="Times New Roman" panose="02020603050405020304"/>
              <a:ea typeface="微软雅黑" panose="020B0503020204020204" pitchFamily="34" charset="-122"/>
            </a:endParaRPr>
          </a:p>
          <a:p>
            <a:pPr marL="1257300" lvl="2" indent="-342900" algn="just" defTabSz="266700">
              <a:lnSpc>
                <a:spcPct val="150000"/>
              </a:lnSpc>
              <a:spcBef>
                <a:spcPct val="0"/>
              </a:spcBef>
              <a:spcAft>
                <a:spcPct val="0"/>
              </a:spcAft>
              <a:buFont typeface="Wingdings" panose="05000000000000000000" charset="0"/>
              <a:buChar char="p"/>
            </a:pPr>
            <a:endParaRPr lang="zh-CN" altLang="en-US" sz="2000" dirty="0">
              <a:solidFill>
                <a:schemeClr val="tx2"/>
              </a:solidFill>
              <a:latin typeface="Times New Roman" panose="02020603050405020304"/>
              <a:ea typeface="微软雅黑" panose="020B0503020204020204" pitchFamily="34" charset="-122"/>
              <a:cs typeface="微软雅黑" panose="020B0503020204020204" pitchFamily="34" charset="-122"/>
            </a:endParaRPr>
          </a:p>
          <a:p>
            <a:pPr marL="1257300" lvl="2" indent="-342900" algn="just" defTabSz="266700">
              <a:lnSpc>
                <a:spcPct val="150000"/>
              </a:lnSpc>
              <a:spcBef>
                <a:spcPct val="0"/>
              </a:spcBef>
              <a:spcAft>
                <a:spcPct val="0"/>
              </a:spcAft>
              <a:buFont typeface="Wingdings" panose="05000000000000000000" charset="0"/>
              <a:buChar char="p"/>
            </a:pPr>
            <a:endParaRPr lang="zh-CN" altLang="en-US" sz="2000" dirty="0">
              <a:solidFill>
                <a:schemeClr val="tx2"/>
              </a:solidFill>
              <a:latin typeface="Times New Roman" panose="02020603050405020304"/>
              <a:ea typeface="微软雅黑" panose="020B0503020204020204" pitchFamily="34" charset="-122"/>
              <a:cs typeface="微软雅黑" panose="020B0503020204020204" pitchFamily="3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2"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3200" b="1" dirty="0">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国家核证自愿减排量</a:t>
            </a:r>
            <a:r>
              <a:rPr kumimoji="1" lang="en-US" altLang="zh-CN" sz="3200" b="1" dirty="0">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-CCER</a:t>
            </a:r>
            <a:endParaRPr kumimoji="1" lang="zh-CN" altLang="en-US" sz="3200" b="1" dirty="0">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文本框 12"/>
          <p:cNvSpPr txBox="1"/>
          <p:nvPr/>
        </p:nvSpPr>
        <p:spPr>
          <a:xfrm>
            <a:off x="9483725" y="1428750"/>
            <a:ext cx="4064000" cy="368300"/>
          </a:xfrm>
          <a:prstGeom prst="rect">
            <a:avLst/>
          </a:prstGeom>
          <a:noFill/>
        </p:spPr>
        <p:txBody>
          <a:bodyPr wrap="square" rtlCol="0">
            <a:spAutoFit/>
          </a:bodyPr>
          <a:lstStyle/>
          <a:p>
            <a:endParaRPr lang="zh-CN" altLang="en-US">
              <a:cs typeface="微软雅黑" panose="020B0503020204020204" pitchFamily="34" charset="-122"/>
            </a:endParaRPr>
          </a:p>
        </p:txBody>
      </p:sp>
      <p:sp>
        <p:nvSpPr>
          <p:cNvPr id="20" name="文本框 19"/>
          <p:cNvSpPr txBox="1"/>
          <p:nvPr/>
        </p:nvSpPr>
        <p:spPr>
          <a:xfrm>
            <a:off x="291830" y="1428750"/>
            <a:ext cx="11161665" cy="5115311"/>
          </a:xfrm>
          <a:prstGeom prst="rect">
            <a:avLst/>
          </a:prstGeom>
        </p:spPr>
        <p:txBody>
          <a:bodyPr wrap="square">
            <a:spAutoFit/>
          </a:bodyPr>
          <a:lstStyle/>
          <a:p>
            <a:pPr marL="342900" indent="-342900" algn="just" defTabSz="266700">
              <a:lnSpc>
                <a:spcPct val="150000"/>
              </a:lnSpc>
              <a:spcBef>
                <a:spcPct val="0"/>
              </a:spcBef>
              <a:spcAft>
                <a:spcPct val="0"/>
              </a:spcAft>
              <a:buFont typeface="微软雅黑" panose="020B0503020204020204" pitchFamily="34" charset="-122"/>
              <a:buChar char="•"/>
            </a:pPr>
            <a:r>
              <a:rPr lang="en-US" altLang="zh-CN" sz="2000" dirty="0">
                <a:solidFill>
                  <a:schemeClr val="tx1"/>
                </a:solidFill>
                <a:latin typeface="Times New Roman" panose="02020603050405020304"/>
                <a:ea typeface="微软雅黑" panose="020B0503020204020204" pitchFamily="34" charset="-122"/>
                <a:cs typeface="微软雅黑" panose="020B0503020204020204" pitchFamily="34" charset="-122"/>
              </a:rPr>
              <a:t>CCER</a:t>
            </a:r>
            <a:r>
              <a:rPr lang="zh-CN" altLang="en-US" sz="2000" dirty="0">
                <a:solidFill>
                  <a:schemeClr val="tx1"/>
                </a:solidFill>
                <a:latin typeface="Times New Roman" panose="02020603050405020304"/>
                <a:ea typeface="微软雅黑" panose="020B0503020204020204" pitchFamily="34" charset="-122"/>
                <a:cs typeface="微软雅黑" panose="020B0503020204020204" pitchFamily="34" charset="-122"/>
              </a:rPr>
              <a:t>的作用主要体现在以下几个方面：</a:t>
            </a:r>
            <a:endParaRPr lang="en-US" altLang="zh-CN" sz="2000" dirty="0">
              <a:solidFill>
                <a:schemeClr val="tx1"/>
              </a:solidFill>
              <a:latin typeface="Times New Roman" panose="02020603050405020304"/>
              <a:ea typeface="微软雅黑" panose="020B0503020204020204" pitchFamily="34" charset="-122"/>
              <a:cs typeface="微软雅黑" panose="020B0503020204020204" pitchFamily="34" charset="-122"/>
            </a:endParaRPr>
          </a:p>
          <a:p>
            <a:pPr marL="342900" indent="-342900" algn="just" defTabSz="266700">
              <a:lnSpc>
                <a:spcPct val="150000"/>
              </a:lnSpc>
              <a:spcBef>
                <a:spcPct val="0"/>
              </a:spcBef>
              <a:spcAft>
                <a:spcPct val="0"/>
              </a:spcAft>
              <a:buFont typeface="微软雅黑" panose="020B0503020204020204" pitchFamily="34" charset="-122"/>
              <a:buChar char="•"/>
            </a:pPr>
            <a:endParaRPr lang="en-US" altLang="zh-CN" sz="2000" dirty="0">
              <a:solidFill>
                <a:schemeClr val="tx2"/>
              </a:solidFill>
              <a:latin typeface="Times New Roman" panose="02020603050405020304"/>
              <a:ea typeface="微软雅黑" panose="020B0503020204020204" pitchFamily="34" charset="-122"/>
              <a:cs typeface="微软雅黑" panose="020B0503020204020204" pitchFamily="34" charset="-122"/>
            </a:endParaRPr>
          </a:p>
          <a:p>
            <a:pPr marL="1257300" lvl="2" indent="-342900" algn="just" defTabSz="266700">
              <a:lnSpc>
                <a:spcPct val="150000"/>
              </a:lnSpc>
              <a:spcBef>
                <a:spcPct val="0"/>
              </a:spcBef>
              <a:spcAft>
                <a:spcPct val="0"/>
              </a:spcAft>
              <a:buFont typeface="Wingdings" panose="05000000000000000000" charset="0"/>
              <a:buChar char="p"/>
            </a:pPr>
            <a:r>
              <a:rPr lang="zh-CN" altLang="en-US" sz="2000" dirty="0">
                <a:solidFill>
                  <a:schemeClr val="tx2"/>
                </a:solidFill>
                <a:latin typeface="Times New Roman" panose="02020603050405020304"/>
                <a:ea typeface="微软雅黑" panose="020B0503020204020204" pitchFamily="34" charset="-122"/>
              </a:rPr>
              <a:t>第三</a:t>
            </a:r>
            <a:r>
              <a:rPr lang="zh-CN" altLang="en-US" sz="2000" b="1" dirty="0">
                <a:solidFill>
                  <a:schemeClr val="tx2"/>
                </a:solidFill>
                <a:latin typeface="Times New Roman" panose="02020603050405020304"/>
                <a:ea typeface="微软雅黑" panose="020B0503020204020204" pitchFamily="34" charset="-122"/>
              </a:rPr>
              <a:t>，用于大型活动的碳中和</a:t>
            </a:r>
            <a:r>
              <a:rPr lang="zh-CN" altLang="en-US" sz="2000" dirty="0">
                <a:solidFill>
                  <a:schemeClr val="tx2"/>
                </a:solidFill>
                <a:latin typeface="Times New Roman" panose="02020603050405020304"/>
                <a:ea typeface="微软雅黑" panose="020B0503020204020204" pitchFamily="34" charset="-122"/>
              </a:rPr>
              <a:t>。根据</a:t>
            </a:r>
            <a:r>
              <a:rPr lang="en-US" altLang="zh-CN" sz="2000" dirty="0">
                <a:solidFill>
                  <a:schemeClr val="tx2"/>
                </a:solidFill>
                <a:latin typeface="Times New Roman" panose="02020603050405020304"/>
                <a:ea typeface="微软雅黑" panose="020B0503020204020204" pitchFamily="34" charset="-122"/>
              </a:rPr>
              <a:t>《</a:t>
            </a:r>
            <a:r>
              <a:rPr lang="zh-CN" altLang="en-US" sz="2000" dirty="0">
                <a:solidFill>
                  <a:schemeClr val="tx2"/>
                </a:solidFill>
                <a:latin typeface="Times New Roman" panose="02020603050405020304"/>
                <a:ea typeface="微软雅黑" panose="020B0503020204020204" pitchFamily="34" charset="-122"/>
              </a:rPr>
              <a:t>大型活动碳中和实施指南（试行）</a:t>
            </a:r>
            <a:r>
              <a:rPr lang="en-US" altLang="zh-CN" sz="2000" dirty="0">
                <a:solidFill>
                  <a:schemeClr val="tx2"/>
                </a:solidFill>
                <a:latin typeface="Times New Roman" panose="02020603050405020304"/>
                <a:ea typeface="微软雅黑" panose="020B0503020204020204" pitchFamily="34" charset="-122"/>
              </a:rPr>
              <a:t>》</a:t>
            </a:r>
            <a:r>
              <a:rPr lang="zh-CN" altLang="en-US" sz="2000" dirty="0">
                <a:solidFill>
                  <a:schemeClr val="tx2"/>
                </a:solidFill>
                <a:latin typeface="Times New Roman" panose="02020603050405020304"/>
                <a:ea typeface="微软雅黑" panose="020B0503020204020204" pitchFamily="34" charset="-122"/>
              </a:rPr>
              <a:t>，可用于碳中和温室气体排放量可包括：全国或区域碳排放权交易体系的碳配额；</a:t>
            </a:r>
            <a:r>
              <a:rPr lang="en-US" altLang="zh-CN" sz="2000" dirty="0">
                <a:solidFill>
                  <a:schemeClr val="tx2"/>
                </a:solidFill>
                <a:latin typeface="Times New Roman" panose="02020603050405020304"/>
                <a:ea typeface="微软雅黑" panose="020B0503020204020204" pitchFamily="34" charset="-122"/>
              </a:rPr>
              <a:t>CCER</a:t>
            </a:r>
            <a:r>
              <a:rPr lang="zh-CN" altLang="en-US" sz="2000" dirty="0">
                <a:solidFill>
                  <a:schemeClr val="tx2"/>
                </a:solidFill>
                <a:latin typeface="Times New Roman" panose="02020603050405020304"/>
                <a:ea typeface="微软雅黑" panose="020B0503020204020204" pitchFamily="34" charset="-122"/>
              </a:rPr>
              <a:t>“核证自愿减排量”；经省级及生态环境主管部门批准、备案或者认可的碳普惠项目产生的减排量；经联合国清洁发展机制或其他减排机制确认的中国境内的中国项目产生的温室气体排放量。</a:t>
            </a:r>
            <a:endParaRPr lang="en-US" altLang="zh-CN" sz="2000" dirty="0">
              <a:solidFill>
                <a:schemeClr val="tx2"/>
              </a:solidFill>
              <a:latin typeface="Times New Roman" panose="02020603050405020304"/>
              <a:ea typeface="微软雅黑" panose="020B0503020204020204" pitchFamily="34" charset="-122"/>
            </a:endParaRPr>
          </a:p>
          <a:p>
            <a:pPr marL="1257300" lvl="2" indent="-342900" algn="just" defTabSz="266700">
              <a:lnSpc>
                <a:spcPct val="150000"/>
              </a:lnSpc>
              <a:spcBef>
                <a:spcPct val="0"/>
              </a:spcBef>
              <a:spcAft>
                <a:spcPct val="0"/>
              </a:spcAft>
              <a:buFont typeface="Wingdings" panose="05000000000000000000" charset="0"/>
              <a:buChar char="p"/>
            </a:pPr>
            <a:r>
              <a:rPr lang="zh-CN" altLang="en-US" sz="2000" dirty="0">
                <a:solidFill>
                  <a:schemeClr val="tx2"/>
                </a:solidFill>
                <a:latin typeface="Times New Roman" panose="02020603050405020304"/>
                <a:ea typeface="微软雅黑" panose="020B0503020204020204" pitchFamily="34" charset="-122"/>
              </a:rPr>
              <a:t>第四，</a:t>
            </a:r>
            <a:r>
              <a:rPr lang="zh-CN" altLang="en-US" sz="2000" b="1" dirty="0">
                <a:solidFill>
                  <a:schemeClr val="tx2"/>
                </a:solidFill>
                <a:latin typeface="Times New Roman" panose="02020603050405020304"/>
                <a:ea typeface="微软雅黑" panose="020B0503020204020204" pitchFamily="34" charset="-122"/>
              </a:rPr>
              <a:t>作为金融资产，开展</a:t>
            </a:r>
            <a:r>
              <a:rPr lang="en-US" altLang="zh-CN" sz="2000" b="1" dirty="0">
                <a:solidFill>
                  <a:schemeClr val="tx2"/>
                </a:solidFill>
                <a:latin typeface="Times New Roman" panose="02020603050405020304"/>
                <a:ea typeface="微软雅黑" panose="020B0503020204020204" pitchFamily="34" charset="-122"/>
              </a:rPr>
              <a:t>CCER</a:t>
            </a:r>
            <a:r>
              <a:rPr lang="zh-CN" altLang="en-US" sz="2000" b="1" dirty="0">
                <a:solidFill>
                  <a:schemeClr val="tx2"/>
                </a:solidFill>
                <a:latin typeface="Times New Roman" panose="02020603050405020304"/>
                <a:ea typeface="微软雅黑" panose="020B0503020204020204" pitchFamily="34" charset="-122"/>
              </a:rPr>
              <a:t>质押、碳信托等碳金融活动</a:t>
            </a:r>
            <a:r>
              <a:rPr lang="zh-CN" altLang="en-US" sz="2000" dirty="0">
                <a:solidFill>
                  <a:schemeClr val="tx2"/>
                </a:solidFill>
                <a:latin typeface="Times New Roman" panose="02020603050405020304"/>
                <a:ea typeface="微软雅黑" panose="020B0503020204020204" pitchFamily="34" charset="-122"/>
              </a:rPr>
              <a:t>。</a:t>
            </a:r>
            <a:r>
              <a:rPr lang="en-US" altLang="zh-CN" sz="2000" dirty="0">
                <a:solidFill>
                  <a:schemeClr val="tx2"/>
                </a:solidFill>
                <a:latin typeface="Times New Roman" panose="02020603050405020304"/>
                <a:ea typeface="微软雅黑" panose="020B0503020204020204" pitchFamily="34" charset="-122"/>
              </a:rPr>
              <a:t>CCER</a:t>
            </a:r>
            <a:r>
              <a:rPr lang="zh-CN" altLang="en-US" sz="2000" dirty="0">
                <a:solidFill>
                  <a:schemeClr val="tx2"/>
                </a:solidFill>
                <a:latin typeface="Times New Roman" panose="02020603050405020304"/>
                <a:ea typeface="微软雅黑" panose="020B0503020204020204" pitchFamily="34" charset="-122"/>
              </a:rPr>
              <a:t>质押融资指以碳配额作为质押物的碳市场创新融资手段，是一种全新的绿色信贷产品和融资贷款模式。</a:t>
            </a:r>
            <a:endParaRPr lang="zh-CN" altLang="en-US" sz="2000" dirty="0">
              <a:solidFill>
                <a:schemeClr val="tx2"/>
              </a:solidFill>
              <a:latin typeface="Times New Roman" panose="02020603050405020304"/>
              <a:ea typeface="微软雅黑" panose="020B0503020204020204" pitchFamily="34" charset="-122"/>
            </a:endParaRPr>
          </a:p>
          <a:p>
            <a:pPr marL="1257300" lvl="2" indent="-342900" algn="just" defTabSz="266700">
              <a:lnSpc>
                <a:spcPct val="150000"/>
              </a:lnSpc>
              <a:spcBef>
                <a:spcPct val="0"/>
              </a:spcBef>
              <a:spcAft>
                <a:spcPct val="0"/>
              </a:spcAft>
              <a:buFont typeface="Wingdings" panose="05000000000000000000" charset="0"/>
              <a:buChar char="p"/>
            </a:pPr>
            <a:endParaRPr lang="zh-CN" altLang="en-US" sz="2000" dirty="0">
              <a:solidFill>
                <a:schemeClr val="tx2"/>
              </a:solidFill>
              <a:latin typeface="Times New Roman" panose="02020603050405020304"/>
              <a:ea typeface="微软雅黑" panose="020B0503020204020204" pitchFamily="34" charset="-122"/>
              <a:cs typeface="微软雅黑" panose="020B0503020204020204" pitchFamily="34" charset="-122"/>
            </a:endParaRPr>
          </a:p>
          <a:p>
            <a:pPr marL="1257300" lvl="2" indent="-342900" algn="just" defTabSz="266700">
              <a:lnSpc>
                <a:spcPct val="150000"/>
              </a:lnSpc>
              <a:spcBef>
                <a:spcPct val="0"/>
              </a:spcBef>
              <a:spcAft>
                <a:spcPct val="0"/>
              </a:spcAft>
              <a:buFont typeface="Wingdings" panose="05000000000000000000" charset="0"/>
              <a:buChar char="p"/>
            </a:pPr>
            <a:endParaRPr lang="zh-CN" altLang="en-US" sz="2000" dirty="0">
              <a:solidFill>
                <a:schemeClr val="tx2"/>
              </a:solidFill>
              <a:latin typeface="Times New Roman" panose="02020603050405020304"/>
              <a:ea typeface="微软雅黑" panose="020B0503020204020204" pitchFamily="34" charset="-122"/>
              <a:cs typeface="微软雅黑" panose="020B0503020204020204" pitchFamily="3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2"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3200" b="1" dirty="0">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国家核证自愿减排量</a:t>
            </a:r>
            <a:r>
              <a:rPr kumimoji="1" lang="en-US" altLang="zh-CN" sz="3200" b="1" dirty="0">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-CCER</a:t>
            </a:r>
            <a:endParaRPr kumimoji="1" lang="zh-CN" altLang="en-US" sz="3200" b="1" dirty="0">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文本框 12"/>
          <p:cNvSpPr txBox="1"/>
          <p:nvPr/>
        </p:nvSpPr>
        <p:spPr>
          <a:xfrm>
            <a:off x="9483725" y="1428750"/>
            <a:ext cx="4064000" cy="368300"/>
          </a:xfrm>
          <a:prstGeom prst="rect">
            <a:avLst/>
          </a:prstGeom>
          <a:noFill/>
        </p:spPr>
        <p:txBody>
          <a:bodyPr wrap="square" rtlCol="0">
            <a:spAutoFit/>
          </a:bodyPr>
          <a:lstStyle/>
          <a:p>
            <a:endParaRPr lang="zh-CN" altLang="en-US">
              <a:cs typeface="微软雅黑" panose="020B0503020204020204" pitchFamily="34" charset="-122"/>
            </a:endParaRPr>
          </a:p>
        </p:txBody>
      </p:sp>
      <p:sp>
        <p:nvSpPr>
          <p:cNvPr id="20" name="文本框 19"/>
          <p:cNvSpPr txBox="1"/>
          <p:nvPr/>
        </p:nvSpPr>
        <p:spPr>
          <a:xfrm>
            <a:off x="212928" y="967617"/>
            <a:ext cx="11589966" cy="5243551"/>
          </a:xfrm>
          <a:prstGeom prst="rect">
            <a:avLst/>
          </a:prstGeom>
        </p:spPr>
        <p:txBody>
          <a:bodyPr wrap="square">
            <a:spAutoFit/>
          </a:bodyPr>
          <a:lstStyle/>
          <a:p>
            <a:pPr lvl="2" algn="just" defTabSz="266700">
              <a:lnSpc>
                <a:spcPct val="150000"/>
              </a:lnSpc>
              <a:spcBef>
                <a:spcPct val="0"/>
              </a:spcBef>
              <a:spcAft>
                <a:spcPct val="0"/>
              </a:spcAft>
            </a:pPr>
            <a:endParaRPr lang="zh-CN" altLang="en-US" sz="2000" dirty="0">
              <a:solidFill>
                <a:schemeClr val="tx2"/>
              </a:solidFill>
              <a:latin typeface="Times New Roman" panose="02020603050405020304"/>
              <a:ea typeface="微软雅黑" panose="020B0503020204020204" pitchFamily="34" charset="-122"/>
              <a:cs typeface="微软雅黑" panose="020B0503020204020204" pitchFamily="34" charset="-122"/>
            </a:endParaRPr>
          </a:p>
          <a:p>
            <a:pPr marL="342900" lvl="0" indent="-342900" algn="just" defTabSz="266700">
              <a:lnSpc>
                <a:spcPct val="150000"/>
              </a:lnSpc>
              <a:spcBef>
                <a:spcPct val="0"/>
              </a:spcBef>
              <a:spcAft>
                <a:spcPct val="0"/>
              </a:spcAft>
              <a:buFont typeface="微软雅黑" panose="020B0503020204020204" pitchFamily="34" charset="-122"/>
              <a:buChar char="•"/>
            </a:pPr>
            <a:r>
              <a:rPr lang="zh-CN" altLang="en-US" sz="2000" b="1" dirty="0">
                <a:solidFill>
                  <a:schemeClr val="tx2"/>
                </a:solidFill>
                <a:latin typeface="Times New Roman" panose="02020603050405020304"/>
                <a:ea typeface="微软雅黑" panose="020B0503020204020204" pitchFamily="34" charset="-122"/>
                <a:cs typeface="微软雅黑" panose="020B0503020204020204" pitchFamily="34" charset="-122"/>
              </a:rPr>
              <a:t>基本操作模式是</a:t>
            </a:r>
            <a:r>
              <a:rPr lang="zh-CN" altLang="en-US" sz="2000" dirty="0">
                <a:solidFill>
                  <a:schemeClr val="tx2"/>
                </a:solidFill>
                <a:latin typeface="Times New Roman" panose="02020603050405020304"/>
                <a:ea typeface="微软雅黑" panose="020B0503020204020204" pitchFamily="34" charset="-122"/>
                <a:cs typeface="微软雅黑" panose="020B0503020204020204" pitchFamily="34" charset="-122"/>
              </a:rPr>
              <a:t>排放单位将国家发改委签发的</a:t>
            </a:r>
            <a:r>
              <a:rPr lang="en-US" altLang="zh-CN" sz="2000" dirty="0">
                <a:solidFill>
                  <a:schemeClr val="tx2"/>
                </a:solidFill>
                <a:latin typeface="Times New Roman" panose="02020603050405020304"/>
                <a:ea typeface="微软雅黑" panose="020B0503020204020204" pitchFamily="34" charset="-122"/>
                <a:cs typeface="微软雅黑" panose="020B0503020204020204" pitchFamily="34" charset="-122"/>
              </a:rPr>
              <a:t>CCER</a:t>
            </a:r>
            <a:r>
              <a:rPr lang="zh-CN" altLang="en-US" sz="2000" dirty="0">
                <a:solidFill>
                  <a:schemeClr val="tx2"/>
                </a:solidFill>
                <a:latin typeface="Times New Roman" panose="02020603050405020304"/>
                <a:ea typeface="微软雅黑" panose="020B0503020204020204" pitchFamily="34" charset="-122"/>
                <a:cs typeface="微软雅黑" panose="020B0503020204020204" pitchFamily="34" charset="-122"/>
              </a:rPr>
              <a:t>质押给金融机构（银行或券商），获得以</a:t>
            </a:r>
            <a:r>
              <a:rPr lang="en-US" altLang="zh-CN" sz="2000" dirty="0">
                <a:solidFill>
                  <a:schemeClr val="tx2"/>
                </a:solidFill>
                <a:latin typeface="Times New Roman" panose="02020603050405020304"/>
                <a:ea typeface="微软雅黑" panose="020B0503020204020204" pitchFamily="34" charset="-122"/>
                <a:cs typeface="微软雅黑" panose="020B0503020204020204" pitchFamily="34" charset="-122"/>
              </a:rPr>
              <a:t>CCER</a:t>
            </a:r>
            <a:r>
              <a:rPr lang="zh-CN" altLang="en-US" sz="2000" dirty="0">
                <a:solidFill>
                  <a:schemeClr val="tx2"/>
                </a:solidFill>
                <a:latin typeface="Times New Roman" panose="02020603050405020304"/>
                <a:ea typeface="微软雅黑" panose="020B0503020204020204" pitchFamily="34" charset="-122"/>
                <a:cs typeface="微软雅黑" panose="020B0503020204020204" pitchFamily="34" charset="-122"/>
              </a:rPr>
              <a:t>估值进行折价的融资规模，资金归还的同时支付一定的利息。</a:t>
            </a:r>
            <a:endParaRPr lang="en-US" altLang="zh-CN" sz="2000" dirty="0">
              <a:solidFill>
                <a:schemeClr val="tx2"/>
              </a:solidFill>
              <a:latin typeface="Times New Roman" panose="02020603050405020304"/>
              <a:ea typeface="微软雅黑" panose="020B0503020204020204" pitchFamily="34" charset="-122"/>
              <a:cs typeface="微软雅黑" panose="020B0503020204020204" pitchFamily="34" charset="-122"/>
            </a:endParaRPr>
          </a:p>
          <a:p>
            <a:pPr marL="342900" marR="0" indent="-342900" algn="just">
              <a:lnSpc>
                <a:spcPct val="150000"/>
              </a:lnSpc>
              <a:buFont typeface="Arial" panose="020B0604020202020204" pitchFamily="34" charset="0"/>
              <a:buChar char="•"/>
            </a:pPr>
            <a:r>
              <a:rPr lang="en-US" altLang="zh-CN" sz="2000" dirty="0">
                <a:solidFill>
                  <a:schemeClr val="tx2"/>
                </a:solidFill>
                <a:latin typeface="Times New Roman" panose="02020603050405020304"/>
                <a:ea typeface="微软雅黑" panose="020B0503020204020204" pitchFamily="34" charset="-122"/>
              </a:rPr>
              <a:t>CCER</a:t>
            </a:r>
            <a:r>
              <a:rPr lang="zh-CN" altLang="en-US" sz="2000" dirty="0">
                <a:solidFill>
                  <a:schemeClr val="tx2"/>
                </a:solidFill>
                <a:latin typeface="Times New Roman" panose="02020603050405020304"/>
                <a:ea typeface="微软雅黑" panose="020B0503020204020204" pitchFamily="34" charset="-122"/>
              </a:rPr>
              <a:t>质押的相关方包括三方，</a:t>
            </a:r>
            <a:r>
              <a:rPr lang="zh-CN" altLang="en-US" sz="2000" b="1" dirty="0">
                <a:solidFill>
                  <a:schemeClr val="tx2"/>
                </a:solidFill>
                <a:latin typeface="Times New Roman" panose="02020603050405020304"/>
                <a:ea typeface="微软雅黑" panose="020B0503020204020204" pitchFamily="34" charset="-122"/>
              </a:rPr>
              <a:t>即拥有</a:t>
            </a:r>
            <a:r>
              <a:rPr lang="en-US" altLang="zh-CN" sz="2000" b="1" dirty="0">
                <a:solidFill>
                  <a:schemeClr val="tx2"/>
                </a:solidFill>
                <a:latin typeface="Times New Roman" panose="02020603050405020304"/>
                <a:ea typeface="微软雅黑" panose="020B0503020204020204" pitchFamily="34" charset="-122"/>
              </a:rPr>
              <a:t>CCER</a:t>
            </a:r>
            <a:r>
              <a:rPr lang="zh-CN" altLang="en-US" sz="2000" b="1" dirty="0">
                <a:solidFill>
                  <a:schemeClr val="tx2"/>
                </a:solidFill>
                <a:latin typeface="Times New Roman" panose="02020603050405020304"/>
                <a:ea typeface="微软雅黑" panose="020B0503020204020204" pitchFamily="34" charset="-122"/>
              </a:rPr>
              <a:t>的企业、金融机构和交易所</a:t>
            </a:r>
            <a:r>
              <a:rPr lang="zh-CN" altLang="en-US" sz="2000" dirty="0">
                <a:solidFill>
                  <a:schemeClr val="tx2"/>
                </a:solidFill>
                <a:latin typeface="Times New Roman" panose="02020603050405020304"/>
                <a:ea typeface="微软雅黑" panose="020B0503020204020204" pitchFamily="34" charset="-122"/>
              </a:rPr>
              <a:t>。</a:t>
            </a:r>
            <a:r>
              <a:rPr lang="zh-CN" altLang="en-US" sz="2000" b="1" dirty="0">
                <a:solidFill>
                  <a:schemeClr val="tx2"/>
                </a:solidFill>
                <a:latin typeface="Times New Roman" panose="02020603050405020304"/>
                <a:ea typeface="微软雅黑" panose="020B0503020204020204" pitchFamily="34" charset="-122"/>
              </a:rPr>
              <a:t>排放单位作为出质方</a:t>
            </a:r>
            <a:r>
              <a:rPr lang="zh-CN" altLang="en-US" sz="2000" dirty="0">
                <a:solidFill>
                  <a:schemeClr val="tx2"/>
                </a:solidFill>
                <a:latin typeface="Times New Roman" panose="02020603050405020304"/>
                <a:ea typeface="微软雅黑" panose="020B0503020204020204" pitchFamily="34" charset="-122"/>
              </a:rPr>
              <a:t>，以</a:t>
            </a:r>
            <a:r>
              <a:rPr lang="en-US" altLang="zh-CN" sz="2000" dirty="0">
                <a:solidFill>
                  <a:schemeClr val="tx2"/>
                </a:solidFill>
                <a:latin typeface="Times New Roman" panose="02020603050405020304"/>
                <a:ea typeface="微软雅黑" panose="020B0503020204020204" pitchFamily="34" charset="-122"/>
              </a:rPr>
              <a:t>CCER</a:t>
            </a:r>
            <a:r>
              <a:rPr lang="zh-CN" altLang="en-US" sz="2000" dirty="0">
                <a:solidFill>
                  <a:schemeClr val="tx2"/>
                </a:solidFill>
                <a:latin typeface="Times New Roman" panose="02020603050405020304"/>
                <a:ea typeface="微软雅黑" panose="020B0503020204020204" pitchFamily="34" charset="-122"/>
              </a:rPr>
              <a:t>质押的方式</a:t>
            </a:r>
            <a:r>
              <a:rPr lang="zh-CN" altLang="en-US" sz="2000" b="1" dirty="0">
                <a:solidFill>
                  <a:schemeClr val="tx2"/>
                </a:solidFill>
                <a:latin typeface="Times New Roman" panose="02020603050405020304"/>
                <a:ea typeface="微软雅黑" panose="020B0503020204020204" pitchFamily="34" charset="-122"/>
              </a:rPr>
              <a:t>获取贷款</a:t>
            </a:r>
            <a:r>
              <a:rPr lang="zh-CN" altLang="en-US" sz="2000" dirty="0">
                <a:solidFill>
                  <a:schemeClr val="tx2"/>
                </a:solidFill>
                <a:latin typeface="Times New Roman" panose="02020603050405020304"/>
                <a:ea typeface="微软雅黑" panose="020B0503020204020204" pitchFamily="34" charset="-122"/>
              </a:rPr>
              <a:t>，</a:t>
            </a:r>
            <a:r>
              <a:rPr lang="zh-CN" altLang="en-US" sz="2000" b="1" dirty="0">
                <a:solidFill>
                  <a:schemeClr val="tx2"/>
                </a:solidFill>
                <a:latin typeface="Times New Roman" panose="02020603050405020304"/>
                <a:ea typeface="微软雅黑" panose="020B0503020204020204" pitchFamily="34" charset="-122"/>
              </a:rPr>
              <a:t>并支付利息（给金融机构）和存管费用（交易所）</a:t>
            </a:r>
            <a:r>
              <a:rPr lang="zh-CN" altLang="en-US" sz="2000" dirty="0">
                <a:solidFill>
                  <a:schemeClr val="tx2"/>
                </a:solidFill>
                <a:latin typeface="Times New Roman" panose="02020603050405020304"/>
                <a:ea typeface="微软雅黑" panose="020B0503020204020204" pitchFamily="34" charset="-122"/>
              </a:rPr>
              <a:t>。</a:t>
            </a:r>
            <a:endParaRPr lang="en-US" altLang="zh-CN" sz="2000" dirty="0">
              <a:solidFill>
                <a:schemeClr val="tx2"/>
              </a:solidFill>
              <a:latin typeface="Times New Roman" panose="02020603050405020304"/>
              <a:ea typeface="微软雅黑" panose="020B0503020204020204" pitchFamily="34" charset="-122"/>
            </a:endParaRPr>
          </a:p>
          <a:p>
            <a:pPr marL="342900" marR="0" indent="-342900" algn="just">
              <a:lnSpc>
                <a:spcPct val="150000"/>
              </a:lnSpc>
              <a:buFont typeface="Arial" panose="020B0604020202020204" pitchFamily="34" charset="0"/>
              <a:buChar char="•"/>
            </a:pPr>
            <a:r>
              <a:rPr lang="zh-CN" altLang="en-US" sz="2000" dirty="0">
                <a:solidFill>
                  <a:schemeClr val="tx2"/>
                </a:solidFill>
                <a:latin typeface="Times New Roman" panose="02020603050405020304"/>
                <a:ea typeface="微软雅黑" panose="020B0503020204020204" pitchFamily="34" charset="-122"/>
              </a:rPr>
              <a:t>金融机构作为质权方，向企业提供资金，并获取利息收入。交易所作为第三方平台，提供</a:t>
            </a:r>
            <a:r>
              <a:rPr lang="en-US" altLang="zh-CN" sz="2000" dirty="0">
                <a:solidFill>
                  <a:schemeClr val="tx2"/>
                </a:solidFill>
                <a:latin typeface="Times New Roman" panose="02020603050405020304"/>
                <a:ea typeface="微软雅黑" panose="020B0503020204020204" pitchFamily="34" charset="-122"/>
              </a:rPr>
              <a:t>CCER</a:t>
            </a:r>
            <a:r>
              <a:rPr lang="zh-CN" altLang="en-US" sz="2000" dirty="0">
                <a:solidFill>
                  <a:schemeClr val="tx2"/>
                </a:solidFill>
                <a:latin typeface="Times New Roman" panose="02020603050405020304"/>
                <a:ea typeface="微软雅黑" panose="020B0503020204020204" pitchFamily="34" charset="-122"/>
              </a:rPr>
              <a:t>登记存管服务，并向企业收取存管费用。</a:t>
            </a:r>
            <a:endParaRPr lang="en-US" altLang="zh-CN" sz="2000" dirty="0">
              <a:solidFill>
                <a:schemeClr val="tx2"/>
              </a:solidFill>
              <a:latin typeface="Times New Roman" panose="02020603050405020304"/>
              <a:ea typeface="微软雅黑" panose="020B0503020204020204" pitchFamily="34" charset="-122"/>
            </a:endParaRPr>
          </a:p>
          <a:p>
            <a:pPr marL="342900" indent="-342900" algn="just">
              <a:lnSpc>
                <a:spcPct val="150000"/>
              </a:lnSpc>
              <a:spcBef>
                <a:spcPts val="500"/>
              </a:spcBef>
              <a:spcAft>
                <a:spcPts val="500"/>
              </a:spcAft>
              <a:buFont typeface="Arial" panose="020B0604020202020204" pitchFamily="34" charset="0"/>
              <a:buChar char="•"/>
            </a:pPr>
            <a:r>
              <a:rPr lang="en-US" altLang="zh-CN" sz="2000" b="1" dirty="0">
                <a:solidFill>
                  <a:schemeClr val="tx2"/>
                </a:solidFill>
                <a:latin typeface="Times New Roman" panose="02020603050405020304"/>
                <a:ea typeface="微软雅黑" panose="020B0503020204020204" pitchFamily="34" charset="-122"/>
              </a:rPr>
              <a:t>CCER</a:t>
            </a:r>
            <a:r>
              <a:rPr lang="zh-CN" altLang="en-US" sz="2000" b="1" dirty="0">
                <a:solidFill>
                  <a:schemeClr val="tx2"/>
                </a:solidFill>
                <a:latin typeface="Times New Roman" panose="02020603050405020304"/>
                <a:ea typeface="微软雅黑" panose="020B0503020204020204" pitchFamily="34" charset="-122"/>
              </a:rPr>
              <a:t>资产价值评估较为复杂</a:t>
            </a:r>
            <a:r>
              <a:rPr lang="zh-CN" altLang="en-US" sz="2000" dirty="0">
                <a:solidFill>
                  <a:schemeClr val="tx2"/>
                </a:solidFill>
                <a:latin typeface="Times New Roman" panose="02020603050405020304"/>
                <a:ea typeface="微软雅黑" panose="020B0503020204020204" pitchFamily="34" charset="-122"/>
              </a:rPr>
              <a:t>，一方面目前没有公开透明的</a:t>
            </a:r>
            <a:r>
              <a:rPr lang="en-US" altLang="zh-CN" sz="2000" dirty="0">
                <a:solidFill>
                  <a:schemeClr val="tx2"/>
                </a:solidFill>
                <a:latin typeface="Times New Roman" panose="02020603050405020304"/>
                <a:ea typeface="微软雅黑" panose="020B0503020204020204" pitchFamily="34" charset="-122"/>
              </a:rPr>
              <a:t>CCER</a:t>
            </a:r>
            <a:r>
              <a:rPr lang="zh-CN" altLang="en-US" sz="2000" dirty="0">
                <a:solidFill>
                  <a:schemeClr val="tx2"/>
                </a:solidFill>
                <a:latin typeface="Times New Roman" panose="02020603050405020304"/>
                <a:ea typeface="微软雅黑" panose="020B0503020204020204" pitchFamily="34" charset="-122"/>
              </a:rPr>
              <a:t>市场价格，另一方面由于各个试点地区对</a:t>
            </a:r>
            <a:r>
              <a:rPr lang="en-US" altLang="zh-CN" sz="2000" dirty="0">
                <a:solidFill>
                  <a:schemeClr val="tx2"/>
                </a:solidFill>
                <a:latin typeface="Times New Roman" panose="02020603050405020304"/>
                <a:ea typeface="微软雅黑" panose="020B0503020204020204" pitchFamily="34" charset="-122"/>
              </a:rPr>
              <a:t>CCER</a:t>
            </a:r>
            <a:r>
              <a:rPr lang="zh-CN" altLang="en-US" sz="2000" dirty="0">
                <a:solidFill>
                  <a:schemeClr val="tx2"/>
                </a:solidFill>
                <a:latin typeface="Times New Roman" panose="02020603050405020304"/>
                <a:ea typeface="微软雅黑" panose="020B0503020204020204" pitchFamily="34" charset="-122"/>
              </a:rPr>
              <a:t>使用政策的区别，导致不同项目类型的</a:t>
            </a:r>
            <a:r>
              <a:rPr lang="en-US" altLang="zh-CN" sz="2000" dirty="0">
                <a:solidFill>
                  <a:schemeClr val="tx2"/>
                </a:solidFill>
                <a:latin typeface="Times New Roman" panose="02020603050405020304"/>
                <a:ea typeface="微软雅黑" panose="020B0503020204020204" pitchFamily="34" charset="-122"/>
              </a:rPr>
              <a:t>CCER</a:t>
            </a:r>
            <a:r>
              <a:rPr lang="zh-CN" altLang="en-US" sz="2000" dirty="0">
                <a:solidFill>
                  <a:schemeClr val="tx2"/>
                </a:solidFill>
                <a:latin typeface="Times New Roman" panose="02020603050405020304"/>
                <a:ea typeface="微软雅黑" panose="020B0503020204020204" pitchFamily="34" charset="-122"/>
              </a:rPr>
              <a:t>的价格具有较大差异。</a:t>
            </a:r>
            <a:r>
              <a:rPr lang="en-US" altLang="zh-CN" sz="2000" dirty="0">
                <a:solidFill>
                  <a:schemeClr val="tx2"/>
                </a:solidFill>
                <a:latin typeface="Times New Roman" panose="02020603050405020304"/>
                <a:ea typeface="微软雅黑" panose="020B0503020204020204" pitchFamily="34" charset="-122"/>
              </a:rPr>
              <a:t>CCER</a:t>
            </a:r>
            <a:r>
              <a:rPr lang="zh-CN" altLang="en-US" sz="2000" dirty="0">
                <a:solidFill>
                  <a:schemeClr val="tx2"/>
                </a:solidFill>
                <a:latin typeface="Times New Roman" panose="02020603050405020304"/>
                <a:ea typeface="微软雅黑" panose="020B0503020204020204" pitchFamily="34" charset="-122"/>
              </a:rPr>
              <a:t>的风险来自项目类型、</a:t>
            </a:r>
            <a:r>
              <a:rPr lang="en-US" altLang="zh-CN" sz="2000" dirty="0">
                <a:solidFill>
                  <a:schemeClr val="tx2"/>
                </a:solidFill>
                <a:latin typeface="Times New Roman" panose="02020603050405020304"/>
                <a:ea typeface="微软雅黑" panose="020B0503020204020204" pitchFamily="34" charset="-122"/>
              </a:rPr>
              <a:t>CCER</a:t>
            </a:r>
            <a:r>
              <a:rPr lang="zh-CN" altLang="en-US" sz="2000" dirty="0">
                <a:solidFill>
                  <a:schemeClr val="tx2"/>
                </a:solidFill>
                <a:latin typeface="Times New Roman" panose="02020603050405020304"/>
                <a:ea typeface="微软雅黑" panose="020B0503020204020204" pitchFamily="34" charset="-122"/>
              </a:rPr>
              <a:t>价格、试点和国家政策等多方面影响，所面临</a:t>
            </a:r>
            <a:r>
              <a:rPr lang="zh-CN" altLang="en-US" sz="2000" b="1" dirty="0">
                <a:solidFill>
                  <a:schemeClr val="tx2"/>
                </a:solidFill>
                <a:latin typeface="Times New Roman" panose="02020603050405020304"/>
                <a:ea typeface="微软雅黑" panose="020B0503020204020204" pitchFamily="34" charset="-122"/>
              </a:rPr>
              <a:t>风险</a:t>
            </a:r>
            <a:r>
              <a:rPr lang="zh-CN" altLang="en-US" sz="2000" dirty="0">
                <a:solidFill>
                  <a:schemeClr val="tx2"/>
                </a:solidFill>
                <a:latin typeface="Times New Roman" panose="02020603050405020304"/>
                <a:ea typeface="微软雅黑" panose="020B0503020204020204" pitchFamily="34" charset="-122"/>
              </a:rPr>
              <a:t>更为复杂。</a:t>
            </a:r>
            <a:endParaRPr lang="zh-CN" altLang="en-US" sz="2000" dirty="0">
              <a:solidFill>
                <a:schemeClr val="tx2"/>
              </a:solidFill>
              <a:latin typeface="Times New Roman" panose="02020603050405020304"/>
              <a:ea typeface="微软雅黑" panose="020B0503020204020204" pitchFamily="34" charset="-122"/>
            </a:endParaRPr>
          </a:p>
          <a:p>
            <a:pPr marL="342900" lvl="0" indent="-342900" algn="just" defTabSz="266700">
              <a:lnSpc>
                <a:spcPct val="150000"/>
              </a:lnSpc>
              <a:spcBef>
                <a:spcPct val="0"/>
              </a:spcBef>
              <a:spcAft>
                <a:spcPct val="0"/>
              </a:spcAft>
              <a:buFont typeface="微软雅黑" panose="020B0503020204020204" pitchFamily="34" charset="-122"/>
              <a:buChar char="•"/>
            </a:pPr>
            <a:endParaRPr lang="zh-CN" altLang="en-US" sz="2000" dirty="0">
              <a:solidFill>
                <a:schemeClr val="tx2"/>
              </a:solidFill>
              <a:latin typeface="Times New Roman" panose="02020603050405020304"/>
              <a:ea typeface="微软雅黑" panose="020B0503020204020204" pitchFamily="34" charset="-122"/>
              <a:cs typeface="微软雅黑" panose="020B0503020204020204" pitchFamily="34"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2"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可再生能源证书</a:t>
            </a:r>
            <a:endPar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文本框 12"/>
          <p:cNvSpPr txBox="1"/>
          <p:nvPr/>
        </p:nvSpPr>
        <p:spPr>
          <a:xfrm>
            <a:off x="9483725" y="1428750"/>
            <a:ext cx="4064000" cy="368300"/>
          </a:xfrm>
          <a:prstGeom prst="rect">
            <a:avLst/>
          </a:prstGeom>
          <a:noFill/>
        </p:spPr>
        <p:txBody>
          <a:bodyPr wrap="square" rtlCol="0">
            <a:spAutoFit/>
          </a:bodyPr>
          <a:lstStyle/>
          <a:p>
            <a:endParaRPr lang="zh-CN" altLang="en-US">
              <a:cs typeface="微软雅黑" panose="020B0503020204020204" pitchFamily="34" charset="-122"/>
            </a:endParaRPr>
          </a:p>
        </p:txBody>
      </p:sp>
      <p:sp>
        <p:nvSpPr>
          <p:cNvPr id="20" name="文本框 19"/>
          <p:cNvSpPr txBox="1"/>
          <p:nvPr/>
        </p:nvSpPr>
        <p:spPr>
          <a:xfrm>
            <a:off x="660400" y="1428750"/>
            <a:ext cx="10793095" cy="4707890"/>
          </a:xfrm>
          <a:prstGeom prst="rect">
            <a:avLst/>
          </a:prstGeom>
        </p:spPr>
        <p:txBody>
          <a:bodyPr wrap="square">
            <a:spAutoFit/>
          </a:bodyPr>
          <a:lstStyle/>
          <a:p>
            <a:pPr marL="342900" indent="-342900" algn="just" defTabSz="266700">
              <a:lnSpc>
                <a:spcPct val="150000"/>
              </a:lnSpc>
              <a:spcBef>
                <a:spcPct val="0"/>
              </a:spcBef>
              <a:spcAft>
                <a:spcPct val="0"/>
              </a:spcAft>
              <a:buFont typeface="微软雅黑" panose="020B0503020204020204" pitchFamily="34" charset="-122"/>
              <a:buChar char="•"/>
            </a:pPr>
            <a:r>
              <a:rPr lang="zh-CN" altLang="en-US" sz="2000" b="1" dirty="0">
                <a:solidFill>
                  <a:schemeClr val="tx2"/>
                </a:solidFill>
                <a:latin typeface="Times New Roman" panose="02020603050405020304"/>
                <a:ea typeface="微软雅黑" panose="020B0503020204020204" pitchFamily="34" charset="-122"/>
                <a:cs typeface="微软雅黑" panose="020B0503020204020204" pitchFamily="34" charset="-122"/>
              </a:rPr>
              <a:t>可再生能源证书</a:t>
            </a:r>
            <a:r>
              <a:rPr lang="zh-CN" altLang="en-US" sz="2000" dirty="0">
                <a:solidFill>
                  <a:schemeClr val="tx2"/>
                </a:solidFill>
                <a:latin typeface="Times New Roman" panose="02020603050405020304"/>
                <a:ea typeface="微软雅黑" panose="020B0503020204020204" pitchFamily="34" charset="-122"/>
                <a:cs typeface="微软雅黑" panose="020B0503020204020204" pitchFamily="34" charset="-122"/>
              </a:rPr>
              <a:t>（</a:t>
            </a:r>
            <a:r>
              <a:rPr lang="en-US" altLang="zh-CN" sz="2000" dirty="0">
                <a:solidFill>
                  <a:schemeClr val="tx2"/>
                </a:solidFill>
                <a:latin typeface="Times New Roman" panose="02020603050405020304"/>
                <a:ea typeface="微软雅黑" panose="020B0503020204020204" pitchFamily="34" charset="-122"/>
                <a:cs typeface="微软雅黑" panose="020B0503020204020204" pitchFamily="34" charset="-122"/>
              </a:rPr>
              <a:t>renewable energy certificates, RECs</a:t>
            </a:r>
            <a:r>
              <a:rPr lang="zh-CN" altLang="en-US" sz="2000" dirty="0">
                <a:solidFill>
                  <a:schemeClr val="tx2"/>
                </a:solidFill>
                <a:latin typeface="Times New Roman" panose="02020603050405020304"/>
                <a:ea typeface="微软雅黑" panose="020B0503020204020204" pitchFamily="34" charset="-122"/>
                <a:cs typeface="微软雅黑" panose="020B0503020204020204" pitchFamily="34" charset="-122"/>
              </a:rPr>
              <a:t>），也被称为绿证、绿标（</a:t>
            </a:r>
            <a:r>
              <a:rPr lang="en-US" altLang="zh-CN" sz="2000" dirty="0" err="1">
                <a:solidFill>
                  <a:schemeClr val="tx2"/>
                </a:solidFill>
                <a:latin typeface="Times New Roman" panose="02020603050405020304"/>
                <a:ea typeface="微软雅黑" panose="020B0503020204020204" pitchFamily="34" charset="-122"/>
                <a:cs typeface="微软雅黑" panose="020B0503020204020204" pitchFamily="34" charset="-122"/>
              </a:rPr>
              <a:t>greentags</a:t>
            </a:r>
            <a:r>
              <a:rPr lang="zh-CN" altLang="en-US" sz="2000" dirty="0">
                <a:solidFill>
                  <a:schemeClr val="tx2"/>
                </a:solidFill>
                <a:latin typeface="Times New Roman" panose="02020603050405020304"/>
                <a:ea typeface="微软雅黑" panose="020B0503020204020204" pitchFamily="34" charset="-122"/>
                <a:cs typeface="微软雅黑" panose="020B0503020204020204" pitchFamily="34" charset="-122"/>
              </a:rPr>
              <a:t>）、可再生能源信用证（</a:t>
            </a:r>
            <a:r>
              <a:rPr lang="en-US" altLang="zh-CN" sz="2000" dirty="0">
                <a:solidFill>
                  <a:schemeClr val="tx2"/>
                </a:solidFill>
                <a:latin typeface="Times New Roman" panose="02020603050405020304"/>
                <a:ea typeface="微软雅黑" panose="020B0503020204020204" pitchFamily="34" charset="-122"/>
                <a:cs typeface="微软雅黑" panose="020B0503020204020204" pitchFamily="34" charset="-122"/>
              </a:rPr>
              <a:t>renewable energy credits</a:t>
            </a:r>
            <a:r>
              <a:rPr lang="zh-CN" altLang="en-US" sz="2000" dirty="0">
                <a:solidFill>
                  <a:schemeClr val="tx2"/>
                </a:solidFill>
                <a:latin typeface="Times New Roman" panose="02020603050405020304"/>
                <a:ea typeface="微软雅黑" panose="020B0503020204020204" pitchFamily="34" charset="-122"/>
                <a:cs typeface="微软雅黑" panose="020B0503020204020204" pitchFamily="34" charset="-122"/>
              </a:rPr>
              <a:t>）、可再生能源电力证书（</a:t>
            </a:r>
            <a:r>
              <a:rPr lang="en-US" altLang="zh-CN" sz="2000" dirty="0">
                <a:solidFill>
                  <a:schemeClr val="tx2"/>
                </a:solidFill>
                <a:latin typeface="Times New Roman" panose="02020603050405020304"/>
                <a:ea typeface="微软雅黑" panose="020B0503020204020204" pitchFamily="34" charset="-122"/>
                <a:cs typeface="微软雅黑" panose="020B0503020204020204" pitchFamily="34" charset="-122"/>
              </a:rPr>
              <a:t>renewable electricity certificates</a:t>
            </a:r>
            <a:r>
              <a:rPr lang="zh-CN" altLang="en-US" sz="2000" dirty="0">
                <a:solidFill>
                  <a:schemeClr val="tx2"/>
                </a:solidFill>
                <a:latin typeface="Times New Roman" panose="02020603050405020304"/>
                <a:ea typeface="微软雅黑" panose="020B0503020204020204" pitchFamily="34" charset="-122"/>
                <a:cs typeface="微软雅黑" panose="020B0503020204020204" pitchFamily="34" charset="-122"/>
              </a:rPr>
              <a:t>）或可交易可再生能源证书（</a:t>
            </a:r>
            <a:r>
              <a:rPr lang="en-US" altLang="zh-CN" sz="2000" dirty="0">
                <a:solidFill>
                  <a:schemeClr val="tx2"/>
                </a:solidFill>
                <a:latin typeface="Times New Roman" panose="02020603050405020304"/>
                <a:ea typeface="微软雅黑" panose="020B0503020204020204" pitchFamily="34" charset="-122"/>
                <a:cs typeface="微软雅黑" panose="020B0503020204020204" pitchFamily="34" charset="-122"/>
              </a:rPr>
              <a:t>tradable renewable certificates</a:t>
            </a:r>
            <a:r>
              <a:rPr lang="zh-CN" altLang="en-US" sz="2000" dirty="0">
                <a:solidFill>
                  <a:schemeClr val="tx2"/>
                </a:solidFill>
                <a:latin typeface="Times New Roman" panose="02020603050405020304"/>
                <a:ea typeface="微软雅黑" panose="020B0503020204020204" pitchFamily="34" charset="-122"/>
                <a:cs typeface="微软雅黑" panose="020B0503020204020204" pitchFamily="34" charset="-122"/>
              </a:rPr>
              <a:t>，</a:t>
            </a:r>
            <a:r>
              <a:rPr lang="en-US" altLang="zh-CN" sz="2000" dirty="0">
                <a:solidFill>
                  <a:schemeClr val="tx2"/>
                </a:solidFill>
                <a:latin typeface="Times New Roman" panose="02020603050405020304"/>
                <a:ea typeface="微软雅黑" panose="020B0503020204020204" pitchFamily="34" charset="-122"/>
                <a:cs typeface="微软雅黑" panose="020B0503020204020204" pitchFamily="34" charset="-122"/>
              </a:rPr>
              <a:t>TRCs</a:t>
            </a:r>
            <a:r>
              <a:rPr lang="zh-CN" altLang="en-US" sz="2000" dirty="0">
                <a:solidFill>
                  <a:schemeClr val="tx2"/>
                </a:solidFill>
                <a:latin typeface="Times New Roman" panose="02020603050405020304"/>
                <a:ea typeface="微软雅黑" panose="020B0503020204020204" pitchFamily="34" charset="-122"/>
                <a:cs typeface="微软雅黑" panose="020B0503020204020204" pitchFamily="34" charset="-122"/>
              </a:rPr>
              <a:t>），是美国一种无形的可交易能源商品，用于对应</a:t>
            </a:r>
            <a:r>
              <a:rPr lang="en-US" altLang="zh-CN" sz="2000" dirty="0">
                <a:solidFill>
                  <a:schemeClr val="tx2"/>
                </a:solidFill>
                <a:latin typeface="Times New Roman" panose="02020603050405020304"/>
                <a:ea typeface="微软雅黑" panose="020B0503020204020204" pitchFamily="34" charset="-122"/>
                <a:cs typeface="微软雅黑" panose="020B0503020204020204" pitchFamily="34" charset="-122"/>
              </a:rPr>
              <a:t>1000</a:t>
            </a:r>
            <a:r>
              <a:rPr lang="zh-CN" altLang="en-US" sz="2000" dirty="0">
                <a:solidFill>
                  <a:schemeClr val="tx2"/>
                </a:solidFill>
                <a:latin typeface="Times New Roman" panose="02020603050405020304"/>
                <a:ea typeface="微软雅黑" panose="020B0503020204020204" pitchFamily="34" charset="-122"/>
                <a:cs typeface="微软雅黑" panose="020B0503020204020204" pitchFamily="34" charset="-122"/>
              </a:rPr>
              <a:t>千瓦时的电量是由对应的可再生能源生产出来并被利用的。</a:t>
            </a:r>
            <a:endParaRPr lang="zh-CN" altLang="en-US" sz="2000" dirty="0">
              <a:solidFill>
                <a:schemeClr val="tx2"/>
              </a:solidFill>
              <a:latin typeface="Times New Roman" panose="02020603050405020304"/>
              <a:ea typeface="微软雅黑" panose="020B0503020204020204" pitchFamily="34" charset="-122"/>
              <a:cs typeface="微软雅黑" panose="020B0503020204020204" pitchFamily="34" charset="-122"/>
            </a:endParaRPr>
          </a:p>
          <a:p>
            <a:pPr marL="342900" indent="-342900" algn="just" defTabSz="266700">
              <a:lnSpc>
                <a:spcPct val="150000"/>
              </a:lnSpc>
              <a:spcBef>
                <a:spcPct val="0"/>
              </a:spcBef>
              <a:spcAft>
                <a:spcPct val="0"/>
              </a:spcAft>
              <a:buFont typeface="微软雅黑" panose="020B0503020204020204" pitchFamily="34" charset="-122"/>
              <a:buChar char="•"/>
            </a:pPr>
            <a:endParaRPr lang="zh-CN" altLang="en-US" sz="2000" dirty="0">
              <a:solidFill>
                <a:schemeClr val="tx2"/>
              </a:solidFill>
              <a:latin typeface="Times New Roman" panose="02020603050405020304"/>
              <a:ea typeface="微软雅黑" panose="020B0503020204020204" pitchFamily="34" charset="-122"/>
              <a:cs typeface="微软雅黑" panose="020B0503020204020204" pitchFamily="34" charset="-122"/>
            </a:endParaRPr>
          </a:p>
          <a:p>
            <a:pPr marL="342900" indent="-342900" algn="just" defTabSz="266700">
              <a:lnSpc>
                <a:spcPct val="150000"/>
              </a:lnSpc>
              <a:spcBef>
                <a:spcPct val="0"/>
              </a:spcBef>
              <a:spcAft>
                <a:spcPct val="0"/>
              </a:spcAft>
              <a:buFont typeface="微软雅黑" panose="020B0503020204020204" pitchFamily="34" charset="-122"/>
              <a:buChar char="•"/>
            </a:pPr>
            <a:r>
              <a:rPr lang="zh-CN" altLang="en-US" sz="2000" dirty="0">
                <a:solidFill>
                  <a:schemeClr val="tx2"/>
                </a:solidFill>
                <a:latin typeface="Times New Roman" panose="02020603050405020304"/>
                <a:ea typeface="微软雅黑" panose="020B0503020204020204" pitchFamily="34" charset="-122"/>
                <a:cs typeface="微软雅黑" panose="020B0503020204020204" pitchFamily="34" charset="-122"/>
              </a:rPr>
              <a:t>可再生能源证书提供了</a:t>
            </a:r>
            <a:r>
              <a:rPr lang="zh-CN" altLang="en-US" sz="2000" b="1" dirty="0">
                <a:solidFill>
                  <a:schemeClr val="tx2"/>
                </a:solidFill>
                <a:latin typeface="Times New Roman" panose="02020603050405020304"/>
                <a:ea typeface="微软雅黑" panose="020B0503020204020204" pitchFamily="34" charset="-122"/>
                <a:cs typeface="微软雅黑" panose="020B0503020204020204" pitchFamily="34" charset="-122"/>
              </a:rPr>
              <a:t>一种机制</a:t>
            </a:r>
            <a:r>
              <a:rPr lang="zh-CN" altLang="en-US" sz="2000" dirty="0">
                <a:solidFill>
                  <a:schemeClr val="tx2"/>
                </a:solidFill>
                <a:latin typeface="Times New Roman" panose="02020603050405020304"/>
                <a:ea typeface="微软雅黑" panose="020B0503020204020204" pitchFamily="34" charset="-122"/>
                <a:cs typeface="微软雅黑" panose="020B0503020204020204" pitchFamily="34" charset="-122"/>
              </a:rPr>
              <a:t>，让可再生能源发电的加入或退出成为可交易的商品。这些证书可以出售、买卖或交换，所有者可以因此宣称自己购买的电力是来自可再生能源的。可再生能源证书代表着可再生能源项目所产生电力的环境属性，并与实际的电力商品分开单独出售。</a:t>
            </a:r>
            <a:endParaRPr lang="zh-CN" altLang="en-US" sz="2000" dirty="0">
              <a:solidFill>
                <a:schemeClr val="tx2"/>
              </a:solidFill>
              <a:latin typeface="Times New Roman" panose="02020603050405020304"/>
              <a:ea typeface="微软雅黑" panose="020B0503020204020204" pitchFamily="34" charset="-122"/>
              <a:cs typeface="微软雅黑" panose="020B0503020204020204" pitchFamily="34"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2"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可再生能源创新金融工具</a:t>
            </a:r>
            <a:endPar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文本框 12"/>
          <p:cNvSpPr txBox="1"/>
          <p:nvPr/>
        </p:nvSpPr>
        <p:spPr>
          <a:xfrm>
            <a:off x="9483725" y="1428750"/>
            <a:ext cx="4064000" cy="368300"/>
          </a:xfrm>
          <a:prstGeom prst="rect">
            <a:avLst/>
          </a:prstGeom>
          <a:noFill/>
        </p:spPr>
        <p:txBody>
          <a:bodyPr wrap="square" rtlCol="0">
            <a:spAutoFit/>
          </a:bodyPr>
          <a:lstStyle/>
          <a:p>
            <a:endParaRPr lang="zh-CN" altLang="en-US">
              <a:cs typeface="微软雅黑" panose="020B0503020204020204" pitchFamily="34" charset="-122"/>
            </a:endParaRPr>
          </a:p>
        </p:txBody>
      </p:sp>
      <p:sp>
        <p:nvSpPr>
          <p:cNvPr id="20" name="文本框 19"/>
          <p:cNvSpPr txBox="1"/>
          <p:nvPr/>
        </p:nvSpPr>
        <p:spPr>
          <a:xfrm>
            <a:off x="660400" y="1144270"/>
            <a:ext cx="10793095" cy="1938020"/>
          </a:xfrm>
          <a:prstGeom prst="rect">
            <a:avLst/>
          </a:prstGeom>
        </p:spPr>
        <p:txBody>
          <a:bodyPr wrap="square">
            <a:spAutoFit/>
          </a:bodyPr>
          <a:lstStyle/>
          <a:p>
            <a:pPr marL="342900" indent="-342900" algn="just" defTabSz="266700">
              <a:lnSpc>
                <a:spcPct val="150000"/>
              </a:lnSpc>
              <a:spcBef>
                <a:spcPct val="0"/>
              </a:spcBef>
              <a:spcAft>
                <a:spcPct val="0"/>
              </a:spcAft>
              <a:buFont typeface="微软雅黑" panose="020B0503020204020204" pitchFamily="34" charset="-122"/>
              <a:buChar char="•"/>
            </a:pPr>
            <a:r>
              <a:rPr lang="zh-CN" altLang="en-US" sz="2000">
                <a:solidFill>
                  <a:schemeClr val="tx2"/>
                </a:solidFill>
                <a:latin typeface="Times New Roman" panose="02020603050405020304"/>
                <a:ea typeface="微软雅黑" panose="020B0503020204020204" pitchFamily="34" charset="-122"/>
                <a:cs typeface="微软雅黑" panose="020B0503020204020204" pitchFamily="34" charset="-122"/>
              </a:rPr>
              <a:t>巴西市场上开发的证券化工具的一个例子，其目的是根据合同出售一个或多个绿色项目的长期收入流，所得收益用于为项目本身或额外的清洁能源基础设施项目融资。这种模式最初是为可再生能源项目设计的，但现在也在为林业项目开发试点。证券化工具解决了缺乏长期融资、资产流动性差和高外汇、宏观经济和项目风险等障碍。</a:t>
            </a:r>
            <a:endParaRPr lang="zh-CN" altLang="en-US" sz="2000">
              <a:solidFill>
                <a:schemeClr val="tx2"/>
              </a:solidFill>
              <a:latin typeface="Times New Roman" panose="02020603050405020304"/>
              <a:ea typeface="微软雅黑" panose="020B0503020204020204" pitchFamily="34" charset="-122"/>
              <a:cs typeface="微软雅黑" panose="020B0503020204020204" pitchFamily="34" charset="-122"/>
            </a:endParaRPr>
          </a:p>
        </p:txBody>
      </p:sp>
      <p:pic>
        <p:nvPicPr>
          <p:cNvPr id="888311484" name="图片 888311484" descr="图片1"/>
          <p:cNvPicPr>
            <a:picLocks noChangeAspect="1"/>
          </p:cNvPicPr>
          <p:nvPr/>
        </p:nvPicPr>
        <p:blipFill>
          <a:blip r:embed="rId1"/>
          <a:stretch>
            <a:fillRect/>
          </a:stretch>
        </p:blipFill>
        <p:spPr>
          <a:xfrm>
            <a:off x="3101975" y="3082290"/>
            <a:ext cx="6807200" cy="3478530"/>
          </a:xfrm>
          <a:prstGeom prst="rect">
            <a:avLst/>
          </a:prstGeom>
        </p:spPr>
      </p:pic>
      <p:sp>
        <p:nvSpPr>
          <p:cNvPr id="2" name="文本框 1"/>
          <p:cNvSpPr txBox="1"/>
          <p:nvPr/>
        </p:nvSpPr>
        <p:spPr>
          <a:xfrm>
            <a:off x="2908935" y="6148070"/>
            <a:ext cx="7193915" cy="583565"/>
          </a:xfrm>
          <a:prstGeom prst="rect">
            <a:avLst/>
          </a:prstGeom>
        </p:spPr>
        <p:txBody>
          <a:bodyPr wrap="square">
            <a:spAutoFit/>
          </a:bodyPr>
          <a:lstStyle/>
          <a:p>
            <a:pPr marL="133350" indent="267970" algn="ctr" defTabSz="266700" fontAlgn="auto">
              <a:lnSpc>
                <a:spcPct val="100000"/>
              </a:lnSpc>
              <a:spcBef>
                <a:spcPct val="0"/>
              </a:spcBef>
              <a:spcAft>
                <a:spcPts val="0"/>
              </a:spcAft>
            </a:pPr>
            <a:r>
              <a:rPr lang="zh-CN" altLang="en-US" sz="1600" b="1">
                <a:latin typeface="Times New Roman" panose="02020603050405020304"/>
                <a:ea typeface="微软雅黑" panose="020B0503020204020204" pitchFamily="34" charset="-122"/>
                <a:cs typeface="微软雅黑" panose="020B0503020204020204" pitchFamily="34" charset="-122"/>
              </a:rPr>
              <a:t>图</a:t>
            </a:r>
            <a:r>
              <a:rPr lang="en-US" altLang="zh-CN" sz="1600" b="1">
                <a:latin typeface="Times New Roman" panose="02020603050405020304"/>
                <a:ea typeface="Times New Roman" panose="02020603050405020304"/>
                <a:cs typeface="微软雅黑" panose="020B0503020204020204" pitchFamily="34" charset="-122"/>
              </a:rPr>
              <a:t>7-1</a:t>
            </a:r>
            <a:r>
              <a:rPr lang="en-US" altLang="zh-CN" sz="1600" b="1">
                <a:latin typeface="Times New Roman" panose="02020603050405020304"/>
                <a:ea typeface="微软雅黑" panose="020B0503020204020204" pitchFamily="34" charset="-122"/>
                <a:cs typeface="微软雅黑" panose="020B0503020204020204" pitchFamily="34" charset="-122"/>
              </a:rPr>
              <a:t> </a:t>
            </a:r>
            <a:r>
              <a:rPr lang="zh-CN" altLang="en-US" sz="1600" b="1">
                <a:latin typeface="Times New Roman" panose="02020603050405020304"/>
                <a:ea typeface="微软雅黑" panose="020B0503020204020204" pitchFamily="34" charset="-122"/>
                <a:cs typeface="微软雅黑" panose="020B0503020204020204" pitchFamily="34" charset="-122"/>
              </a:rPr>
              <a:t>巴西可再生能源融资证券化工具</a:t>
            </a:r>
            <a:endParaRPr lang="zh-CN" altLang="en-US" sz="1600" b="1">
              <a:latin typeface="Times New Roman" panose="02020603050405020304"/>
              <a:ea typeface="微软雅黑" panose="020B0503020204020204" pitchFamily="34" charset="-122"/>
              <a:cs typeface="微软雅黑" panose="020B0503020204020204" pitchFamily="34" charset="-122"/>
            </a:endParaRPr>
          </a:p>
          <a:p>
            <a:pPr marL="133350" indent="267970" algn="ctr" defTabSz="266700" fontAlgn="auto">
              <a:lnSpc>
                <a:spcPct val="100000"/>
              </a:lnSpc>
              <a:spcBef>
                <a:spcPct val="0"/>
              </a:spcBef>
              <a:spcAft>
                <a:spcPts val="0"/>
              </a:spcAft>
            </a:pPr>
            <a:r>
              <a:rPr lang="zh-CN" altLang="en-US" sz="1600" b="1">
                <a:latin typeface="Times New Roman" panose="02020603050405020304"/>
                <a:ea typeface="微软雅黑" panose="020B0503020204020204" pitchFamily="34" charset="-122"/>
                <a:cs typeface="微软雅黑" panose="020B0503020204020204" pitchFamily="34" charset="-122"/>
              </a:rPr>
              <a:t>资料来源：</a:t>
            </a:r>
            <a:r>
              <a:rPr lang="en-US" altLang="zh-CN" sz="1600" b="1">
                <a:latin typeface="Times New Roman" panose="02020603050405020304"/>
                <a:ea typeface="微软雅黑" panose="020B0503020204020204" pitchFamily="34" charset="-122"/>
                <a:cs typeface="微软雅黑" panose="020B0503020204020204" pitchFamily="34" charset="-122"/>
              </a:rPr>
              <a:t>《</a:t>
            </a:r>
            <a:r>
              <a:rPr lang="en-US" altLang="zh-CN" sz="1600" b="1">
                <a:latin typeface="Times New Roman" panose="02020603050405020304"/>
                <a:ea typeface="Times New Roman" panose="02020603050405020304"/>
                <a:cs typeface="微软雅黑" panose="020B0503020204020204" pitchFamily="34" charset="-122"/>
              </a:rPr>
              <a:t>IRENA</a:t>
            </a:r>
            <a:r>
              <a:rPr lang="zh-CN" altLang="en-US" sz="1600" b="1">
                <a:latin typeface="Times New Roman" panose="02020603050405020304"/>
                <a:ea typeface="微软雅黑" panose="020B0503020204020204" pitchFamily="34" charset="-122"/>
                <a:cs typeface="微软雅黑" panose="020B0503020204020204" pitchFamily="34" charset="-122"/>
              </a:rPr>
              <a:t>国际可再生能源发展报告</a:t>
            </a:r>
            <a:r>
              <a:rPr lang="en-US" altLang="zh-CN" sz="1600" b="1">
                <a:latin typeface="Times New Roman" panose="02020603050405020304"/>
                <a:ea typeface="Times New Roman" panose="02020603050405020304"/>
                <a:cs typeface="微软雅黑" panose="020B0503020204020204" pitchFamily="34" charset="-122"/>
              </a:rPr>
              <a:t>2020</a:t>
            </a:r>
            <a:r>
              <a:rPr lang="en-US" altLang="zh-CN" sz="1600" b="1">
                <a:latin typeface="Times New Roman" panose="02020603050405020304"/>
                <a:ea typeface="微软雅黑" panose="020B0503020204020204" pitchFamily="34" charset="-122"/>
                <a:cs typeface="微软雅黑" panose="020B0503020204020204" pitchFamily="34" charset="-122"/>
              </a:rPr>
              <a:t>》</a:t>
            </a:r>
            <a:r>
              <a:rPr lang="zh-CN" altLang="en-US" sz="1600" b="1">
                <a:latin typeface="Times New Roman" panose="02020603050405020304"/>
                <a:ea typeface="微软雅黑" panose="020B0503020204020204" pitchFamily="34" charset="-122"/>
                <a:cs typeface="微软雅黑" panose="020B0503020204020204" pitchFamily="34" charset="-122"/>
              </a:rPr>
              <a:t>。</a:t>
            </a:r>
            <a:endParaRPr lang="zh-CN" altLang="en-US" sz="1600" b="1">
              <a:latin typeface="Times New Roman" panose="02020603050405020304"/>
              <a:ea typeface="微软雅黑" panose="020B0503020204020204" pitchFamily="34" charset="-122"/>
              <a:cs typeface="微软雅黑" panose="020B0503020204020204" pitchFamily="3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a:stretch>
            <a:fillRect/>
          </a:stretch>
        </p:blipFill>
        <p:spPr>
          <a:xfrm>
            <a:off x="0" y="0"/>
            <a:ext cx="10287000" cy="6858000"/>
          </a:xfrm>
          <a:prstGeom prst="rect">
            <a:avLst/>
          </a:prstGeom>
          <a:noFill/>
          <a:ln>
            <a:noFill/>
          </a:ln>
        </p:spPr>
      </p:pic>
      <p:sp>
        <p:nvSpPr>
          <p:cNvPr id="3" name="标题 1"/>
          <p:cNvSpPr txBox="1"/>
          <p:nvPr/>
        </p:nvSpPr>
        <p:spPr>
          <a:xfrm>
            <a:off x="0" y="0"/>
            <a:ext cx="12192000" cy="6858000"/>
          </a:xfrm>
          <a:prstGeom prst="rect">
            <a:avLst/>
          </a:prstGeom>
          <a:solidFill>
            <a:schemeClr val="bg1">
              <a:alpha val="91000"/>
            </a:schemeClr>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4" name="标题 1"/>
          <p:cNvSpPr txBox="1"/>
          <p:nvPr/>
        </p:nvSpPr>
        <p:spPr>
          <a:xfrm flipH="1">
            <a:off x="6096001" y="0"/>
            <a:ext cx="3759159" cy="330200"/>
          </a:xfrm>
          <a:custGeom>
            <a:avLst/>
            <a:gdLst>
              <a:gd name="connsiteX0" fmla="*/ 0 w 3759159"/>
              <a:gd name="connsiteY0" fmla="*/ 0 h 622300"/>
              <a:gd name="connsiteX1" fmla="*/ 3759159 w 3759159"/>
              <a:gd name="connsiteY1" fmla="*/ 0 h 622300"/>
              <a:gd name="connsiteX2" fmla="*/ 3629279 w 3759159"/>
              <a:gd name="connsiteY2" fmla="*/ 622300 h 622300"/>
              <a:gd name="connsiteX3" fmla="*/ 0 w 3759159"/>
              <a:gd name="connsiteY3" fmla="*/ 622300 h 622300"/>
            </a:gdLst>
            <a:ahLst/>
            <a:cxnLst/>
            <a:rect l="l" t="t" r="r" b="b"/>
            <a:pathLst>
              <a:path w="3759159" h="622300">
                <a:moveTo>
                  <a:pt x="0" y="0"/>
                </a:moveTo>
                <a:lnTo>
                  <a:pt x="3759159" y="0"/>
                </a:lnTo>
                <a:lnTo>
                  <a:pt x="3629279" y="622300"/>
                </a:lnTo>
                <a:lnTo>
                  <a:pt x="0" y="6223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5" name="标题 1"/>
          <p:cNvSpPr txBox="1"/>
          <p:nvPr/>
        </p:nvSpPr>
        <p:spPr>
          <a:xfrm flipH="1">
            <a:off x="6510051" y="145998"/>
            <a:ext cx="2928179" cy="57202"/>
          </a:xfrm>
          <a:custGeom>
            <a:avLst/>
            <a:gdLst>
              <a:gd name="connsiteX0" fmla="*/ 2892179 w 2928179"/>
              <a:gd name="connsiteY0" fmla="*/ 0 h 57202"/>
              <a:gd name="connsiteX1" fmla="*/ 2866723 w 2928179"/>
              <a:gd name="connsiteY1" fmla="*/ 8377 h 57202"/>
              <a:gd name="connsiteX2" fmla="*/ 2864120 w 2928179"/>
              <a:gd name="connsiteY2" fmla="*/ 13371 h 57202"/>
              <a:gd name="connsiteX3" fmla="*/ 64059 w 2928179"/>
              <a:gd name="connsiteY3" fmla="*/ 13371 h 57202"/>
              <a:gd name="connsiteX4" fmla="*/ 61456 w 2928179"/>
              <a:gd name="connsiteY4" fmla="*/ 8377 h 57202"/>
              <a:gd name="connsiteX5" fmla="*/ 36000 w 2928179"/>
              <a:gd name="connsiteY5" fmla="*/ 0 h 57202"/>
              <a:gd name="connsiteX6" fmla="*/ 0 w 2928179"/>
              <a:gd name="connsiteY6" fmla="*/ 28601 h 57202"/>
              <a:gd name="connsiteX7" fmla="*/ 36000 w 2928179"/>
              <a:gd name="connsiteY7" fmla="*/ 57202 h 57202"/>
              <a:gd name="connsiteX8" fmla="*/ 72000 w 2928179"/>
              <a:gd name="connsiteY8" fmla="*/ 28601 h 57202"/>
              <a:gd name="connsiteX9" fmla="*/ 70035 w 2928179"/>
              <a:gd name="connsiteY9" fmla="*/ 24832 h 57202"/>
              <a:gd name="connsiteX10" fmla="*/ 2858144 w 2928179"/>
              <a:gd name="connsiteY10" fmla="*/ 24832 h 57202"/>
              <a:gd name="connsiteX11" fmla="*/ 2856179 w 2928179"/>
              <a:gd name="connsiteY11" fmla="*/ 28601 h 57202"/>
              <a:gd name="connsiteX12" fmla="*/ 2892179 w 2928179"/>
              <a:gd name="connsiteY12" fmla="*/ 57202 h 57202"/>
              <a:gd name="connsiteX13" fmla="*/ 2928179 w 2928179"/>
              <a:gd name="connsiteY13" fmla="*/ 28601 h 57202"/>
              <a:gd name="connsiteX14" fmla="*/ 2892179 w 2928179"/>
              <a:gd name="connsiteY14" fmla="*/ 0 h 57202"/>
            </a:gdLst>
            <a:ahLst/>
            <a:cxnLst/>
            <a:rect l="l" t="t" r="r" b="b"/>
            <a:pathLst>
              <a:path w="2928179" h="57202">
                <a:moveTo>
                  <a:pt x="2892179" y="0"/>
                </a:moveTo>
                <a:cubicBezTo>
                  <a:pt x="2882238" y="0"/>
                  <a:pt x="2873238" y="3201"/>
                  <a:pt x="2866723" y="8377"/>
                </a:cubicBezTo>
                <a:lnTo>
                  <a:pt x="2864120" y="13371"/>
                </a:lnTo>
                <a:lnTo>
                  <a:pt x="64059" y="13371"/>
                </a:lnTo>
                <a:lnTo>
                  <a:pt x="61456" y="8377"/>
                </a:lnTo>
                <a:cubicBezTo>
                  <a:pt x="54941" y="3201"/>
                  <a:pt x="45941" y="0"/>
                  <a:pt x="36000" y="0"/>
                </a:cubicBezTo>
                <a:cubicBezTo>
                  <a:pt x="16118" y="0"/>
                  <a:pt x="0" y="12805"/>
                  <a:pt x="0" y="28601"/>
                </a:cubicBezTo>
                <a:cubicBezTo>
                  <a:pt x="0" y="44397"/>
                  <a:pt x="16118" y="57202"/>
                  <a:pt x="36000" y="57202"/>
                </a:cubicBezTo>
                <a:cubicBezTo>
                  <a:pt x="55882" y="57202"/>
                  <a:pt x="72000" y="44397"/>
                  <a:pt x="72000" y="28601"/>
                </a:cubicBezTo>
                <a:lnTo>
                  <a:pt x="70035" y="24832"/>
                </a:lnTo>
                <a:lnTo>
                  <a:pt x="2858144" y="24832"/>
                </a:lnTo>
                <a:lnTo>
                  <a:pt x="2856179" y="28601"/>
                </a:lnTo>
                <a:cubicBezTo>
                  <a:pt x="2856179" y="44397"/>
                  <a:pt x="2872297" y="57202"/>
                  <a:pt x="2892179" y="57202"/>
                </a:cubicBezTo>
                <a:cubicBezTo>
                  <a:pt x="2912061" y="57202"/>
                  <a:pt x="2928179" y="44397"/>
                  <a:pt x="2928179" y="28601"/>
                </a:cubicBezTo>
                <a:cubicBezTo>
                  <a:pt x="2928179" y="12805"/>
                  <a:pt x="2912061" y="0"/>
                  <a:pt x="2892179"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6" name="标题 1"/>
          <p:cNvSpPr txBox="1"/>
          <p:nvPr/>
        </p:nvSpPr>
        <p:spPr>
          <a:xfrm>
            <a:off x="6756331" y="1105695"/>
            <a:ext cx="4646611" cy="4646611"/>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7" name="标题 1"/>
          <p:cNvSpPr txBox="1"/>
          <p:nvPr/>
        </p:nvSpPr>
        <p:spPr>
          <a:xfrm>
            <a:off x="6727095" y="1910601"/>
            <a:ext cx="2305648" cy="3393120"/>
          </a:xfrm>
          <a:custGeom>
            <a:avLst/>
            <a:gdLst>
              <a:gd name="connsiteX0" fmla="*/ 570591 w 2305648"/>
              <a:gd name="connsiteY0" fmla="*/ 0 h 3393120"/>
              <a:gd name="connsiteX1" fmla="*/ 2305648 w 2305648"/>
              <a:gd name="connsiteY1" fmla="*/ 1518400 h 3393120"/>
              <a:gd name="connsiteX2" fmla="*/ 963493 w 2305648"/>
              <a:gd name="connsiteY2" fmla="*/ 3393120 h 3393120"/>
              <a:gd name="connsiteX3" fmla="*/ 15315 w 2305648"/>
              <a:gd name="connsiteY3" fmla="*/ 1783605 h 3393120"/>
              <a:gd name="connsiteX4" fmla="*/ 570591 w 2305648"/>
              <a:gd name="connsiteY4" fmla="*/ 0 h 3393120"/>
            </a:gdLst>
            <a:ahLst/>
            <a:cxnLst/>
            <a:rect l="l" t="t" r="r" b="b"/>
            <a:pathLst>
              <a:path w="2305648" h="3393120">
                <a:moveTo>
                  <a:pt x="570591" y="0"/>
                </a:moveTo>
                <a:lnTo>
                  <a:pt x="2305648" y="1518400"/>
                </a:lnTo>
                <a:lnTo>
                  <a:pt x="963493" y="3393120"/>
                </a:lnTo>
                <a:cubicBezTo>
                  <a:pt x="434515" y="3014413"/>
                  <a:pt x="90147" y="2429854"/>
                  <a:pt x="15315" y="1783605"/>
                </a:cubicBezTo>
                <a:cubicBezTo>
                  <a:pt x="-59517" y="1137356"/>
                  <a:pt x="142154" y="489570"/>
                  <a:pt x="570591" y="0"/>
                </a:cubicBez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8" name="标题 1"/>
          <p:cNvSpPr txBox="1"/>
          <p:nvPr/>
        </p:nvSpPr>
        <p:spPr>
          <a:xfrm>
            <a:off x="6434378" y="783742"/>
            <a:ext cx="5290517" cy="5290517"/>
          </a:xfrm>
          <a:prstGeom prst="ellipse">
            <a:avLst/>
          </a:prstGeom>
          <a:noFill/>
          <a:ln w="12700" cap="sq">
            <a:solidFill>
              <a:schemeClr val="accent1">
                <a:alpha val="39000"/>
              </a:schemeClr>
            </a:solidFill>
            <a:miter/>
          </a:ln>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9" name="标题 1"/>
          <p:cNvSpPr txBox="1"/>
          <p:nvPr/>
        </p:nvSpPr>
        <p:spPr>
          <a:xfrm>
            <a:off x="8789822" y="-99392"/>
            <a:ext cx="3402179" cy="7056784"/>
          </a:xfrm>
          <a:custGeom>
            <a:avLst/>
            <a:gdLst>
              <a:gd name="connsiteX0" fmla="*/ 1191803 w 3402179"/>
              <a:gd name="connsiteY0" fmla="*/ 0 h 6858000"/>
              <a:gd name="connsiteX1" fmla="*/ 3402179 w 3402179"/>
              <a:gd name="connsiteY1" fmla="*/ 0 h 6858000"/>
              <a:gd name="connsiteX2" fmla="*/ 3402179 w 3402179"/>
              <a:gd name="connsiteY2" fmla="*/ 6858000 h 6858000"/>
              <a:gd name="connsiteX3" fmla="*/ 1191800 w 3402179"/>
              <a:gd name="connsiteY3" fmla="*/ 6858000 h 6858000"/>
              <a:gd name="connsiteX4" fmla="*/ 1179629 w 3402179"/>
              <a:gd name="connsiteY4" fmla="*/ 6843605 h 6858000"/>
              <a:gd name="connsiteX5" fmla="*/ 0 w 3402179"/>
              <a:gd name="connsiteY5" fmla="*/ 3429001 h 6858000"/>
              <a:gd name="connsiteX6" fmla="*/ 1179629 w 3402179"/>
              <a:gd name="connsiteY6" fmla="*/ 14398 h 6858000"/>
              <a:gd name="connsiteX7" fmla="*/ 1191803 w 3402179"/>
              <a:gd name="connsiteY7" fmla="*/ 0 h 6858000"/>
            </a:gdLst>
            <a:ahLst/>
            <a:cxnLst/>
            <a:rect l="l" t="t" r="r" b="b"/>
            <a:pathLst>
              <a:path w="3402179" h="6858000">
                <a:moveTo>
                  <a:pt x="1191803" y="0"/>
                </a:moveTo>
                <a:lnTo>
                  <a:pt x="3402179" y="0"/>
                </a:lnTo>
                <a:lnTo>
                  <a:pt x="3402179" y="6858000"/>
                </a:lnTo>
                <a:lnTo>
                  <a:pt x="1191800" y="6858000"/>
                </a:lnTo>
                <a:lnTo>
                  <a:pt x="1179629" y="6843605"/>
                </a:lnTo>
                <a:cubicBezTo>
                  <a:pt x="440709" y="5903336"/>
                  <a:pt x="0" y="4717635"/>
                  <a:pt x="0" y="3429001"/>
                </a:cubicBezTo>
                <a:cubicBezTo>
                  <a:pt x="0" y="2140367"/>
                  <a:pt x="440709" y="954666"/>
                  <a:pt x="1179629" y="14398"/>
                </a:cubicBezTo>
                <a:lnTo>
                  <a:pt x="1191803" y="0"/>
                </a:ln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0" name="标题 1"/>
          <p:cNvSpPr txBox="1"/>
          <p:nvPr/>
        </p:nvSpPr>
        <p:spPr>
          <a:xfrm>
            <a:off x="9558700" y="-99392"/>
            <a:ext cx="2633301" cy="7056784"/>
          </a:xfrm>
          <a:custGeom>
            <a:avLst/>
            <a:gdLst>
              <a:gd name="connsiteX0" fmla="*/ 1458819 w 2633301"/>
              <a:gd name="connsiteY0" fmla="*/ 0 h 6858000"/>
              <a:gd name="connsiteX1" fmla="*/ 2633301 w 2633301"/>
              <a:gd name="connsiteY1" fmla="*/ 0 h 6858000"/>
              <a:gd name="connsiteX2" fmla="*/ 2633301 w 2633301"/>
              <a:gd name="connsiteY2" fmla="*/ 6858000 h 6858000"/>
              <a:gd name="connsiteX3" fmla="*/ 1458819 w 2633301"/>
              <a:gd name="connsiteY3" fmla="*/ 6858000 h 6858000"/>
              <a:gd name="connsiteX4" fmla="*/ 1256321 w 2633301"/>
              <a:gd name="connsiteY4" fmla="*/ 6651847 h 6858000"/>
              <a:gd name="connsiteX5" fmla="*/ 0 w 2633301"/>
              <a:gd name="connsiteY5" fmla="*/ 3429000 h 6858000"/>
              <a:gd name="connsiteX6" fmla="*/ 1256321 w 2633301"/>
              <a:gd name="connsiteY6" fmla="*/ 206153 h 6858000"/>
              <a:gd name="connsiteX7" fmla="*/ 1458819 w 2633301"/>
              <a:gd name="connsiteY7" fmla="*/ 0 h 6858000"/>
            </a:gdLst>
            <a:ahLst/>
            <a:cxnLst/>
            <a:rect l="l" t="t" r="r" b="b"/>
            <a:pathLst>
              <a:path w="2633301" h="6858000">
                <a:moveTo>
                  <a:pt x="1458819" y="0"/>
                </a:moveTo>
                <a:lnTo>
                  <a:pt x="2633301" y="0"/>
                </a:lnTo>
                <a:lnTo>
                  <a:pt x="2633301" y="6858000"/>
                </a:lnTo>
                <a:lnTo>
                  <a:pt x="1458819" y="6858000"/>
                </a:lnTo>
                <a:lnTo>
                  <a:pt x="1256321" y="6651847"/>
                </a:lnTo>
                <a:cubicBezTo>
                  <a:pt x="476287" y="5803835"/>
                  <a:pt x="0" y="4672039"/>
                  <a:pt x="0" y="3429000"/>
                </a:cubicBezTo>
                <a:cubicBezTo>
                  <a:pt x="0" y="2185962"/>
                  <a:pt x="476287" y="1054166"/>
                  <a:pt x="1256321" y="206153"/>
                </a:cubicBezTo>
                <a:lnTo>
                  <a:pt x="1458819" y="0"/>
                </a:lnTo>
                <a:close/>
              </a:path>
            </a:pathLst>
          </a:custGeom>
          <a:gradFill>
            <a:gsLst>
              <a:gs pos="18000">
                <a:schemeClr val="accent1"/>
              </a:gs>
              <a:gs pos="100000">
                <a:schemeClr val="accent2"/>
              </a:gs>
            </a:gsLst>
            <a:lin ang="5400000" scaled="0"/>
          </a:gra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1" name="标题 1"/>
          <p:cNvSpPr txBox="1"/>
          <p:nvPr/>
        </p:nvSpPr>
        <p:spPr>
          <a:xfrm>
            <a:off x="6312057" y="719406"/>
            <a:ext cx="5419187" cy="5419188"/>
          </a:xfrm>
          <a:prstGeom prst="arc">
            <a:avLst>
              <a:gd name="adj1" fmla="val 18622828"/>
              <a:gd name="adj2" fmla="val 3194172"/>
            </a:avLst>
          </a:prstGeom>
          <a:noFill/>
          <a:ln w="25400" cap="sq">
            <a:solidFill>
              <a:schemeClr val="bg1">
                <a:alpha val="100000"/>
              </a:schemeClr>
            </a:solidFill>
            <a:miter/>
            <a:headEnd type="oval" w="lg" len="lg"/>
            <a:tailEnd type="oval" w="lg" len="lg"/>
          </a:ln>
          <a:effectLst>
            <a:outerShdw blurRad="76200" dist="50800" dir="5400000" algn="t" rotWithShape="0">
              <a:schemeClr val="accent1">
                <a:lumMod val="50000"/>
                <a:alpha val="17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2" name="标题 1"/>
          <p:cNvSpPr txBox="1"/>
          <p:nvPr/>
        </p:nvSpPr>
        <p:spPr>
          <a:xfrm>
            <a:off x="903323" y="3287686"/>
            <a:ext cx="5340459" cy="2162228"/>
          </a:xfrm>
          <a:prstGeom prst="rect">
            <a:avLst/>
          </a:prstGeom>
          <a:noFill/>
          <a:ln>
            <a:noFill/>
          </a:ln>
        </p:spPr>
        <p:txBody>
          <a:bodyPr vert="horz" wrap="square" lIns="91440" tIns="45720" rIns="91440" bIns="45720" rtlCol="0" anchor="t"/>
          <a:lstStyle/>
          <a:p>
            <a:pPr algn="l">
              <a:lnSpc>
                <a:spcPct val="130000"/>
              </a:lnSpc>
            </a:pPr>
            <a:r>
              <a:rPr kumimoji="1" lang="zh-CN" altLang="en-US" sz="4400" b="1">
                <a:cs typeface="微软雅黑" panose="020B0503020204020204" pitchFamily="34" charset="-122"/>
              </a:rPr>
              <a:t>可再生能源金融政策</a:t>
            </a:r>
            <a:endParaRPr kumimoji="1" lang="zh-CN" altLang="en-US" sz="4400" b="1">
              <a:cs typeface="微软雅黑" panose="020B0503020204020204" pitchFamily="34" charset="-122"/>
            </a:endParaRPr>
          </a:p>
        </p:txBody>
      </p:sp>
      <p:sp>
        <p:nvSpPr>
          <p:cNvPr id="13" name="标题 1"/>
          <p:cNvSpPr txBox="1"/>
          <p:nvPr/>
        </p:nvSpPr>
        <p:spPr>
          <a:xfrm>
            <a:off x="705706" y="1487664"/>
            <a:ext cx="3200399" cy="1541633"/>
          </a:xfrm>
          <a:prstGeom prst="rect">
            <a:avLst/>
          </a:prstGeom>
          <a:noFill/>
          <a:ln>
            <a:noFill/>
          </a:ln>
          <a:effectLst/>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微软雅黑" panose="020B0503020204020204" pitchFamily="34" charset="-122"/>
                <a:ea typeface="微软雅黑" panose="020B0503020204020204" pitchFamily="34" charset="-122"/>
                <a:cs typeface="微软雅黑" panose="020B0503020204020204" pitchFamily="34" charset="-122"/>
              </a:rPr>
              <a:t>Part </a:t>
            </a:r>
            <a:endParaRPr kumimoji="1" lang="zh-CN" altLang="en-US">
              <a:cs typeface="微软雅黑" panose="020B0503020204020204" pitchFamily="34" charset="-122"/>
            </a:endParaRPr>
          </a:p>
        </p:txBody>
      </p:sp>
      <p:sp>
        <p:nvSpPr>
          <p:cNvPr id="14" name="标题 1"/>
          <p:cNvSpPr txBox="1"/>
          <p:nvPr/>
        </p:nvSpPr>
        <p:spPr>
          <a:xfrm>
            <a:off x="3398105" y="1468407"/>
            <a:ext cx="2616199" cy="1572032"/>
          </a:xfrm>
          <a:prstGeom prst="rect">
            <a:avLst/>
          </a:prstGeom>
          <a:noFill/>
          <a:ln>
            <a:noFill/>
          </a:ln>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微软雅黑" panose="020B0503020204020204" pitchFamily="34" charset="-122"/>
                <a:ea typeface="微软雅黑" panose="020B0503020204020204" pitchFamily="34" charset="-122"/>
                <a:cs typeface="微软雅黑" panose="020B0503020204020204" pitchFamily="34" charset="-122"/>
              </a:rPr>
              <a:t>03</a:t>
            </a:r>
            <a:endParaRPr kumimoji="1" lang="zh-CN" altLang="en-US">
              <a:cs typeface="微软雅黑" panose="020B0503020204020204" pitchFamily="34" charset="-122"/>
            </a:endParaRPr>
          </a:p>
        </p:txBody>
      </p:sp>
      <p:sp>
        <p:nvSpPr>
          <p:cNvPr id="16" name="标题 1"/>
          <p:cNvSpPr txBox="1"/>
          <p:nvPr/>
        </p:nvSpPr>
        <p:spPr>
          <a:xfrm>
            <a:off x="11277934" y="686753"/>
            <a:ext cx="240966" cy="138453"/>
          </a:xfrm>
          <a:custGeom>
            <a:avLst/>
            <a:gdLst>
              <a:gd name="connsiteX0" fmla="*/ 22860 w 333732"/>
              <a:gd name="connsiteY0" fmla="*/ 152370 h 198090"/>
              <a:gd name="connsiteX1" fmla="*/ 310872 w 333732"/>
              <a:gd name="connsiteY1" fmla="*/ 152370 h 198090"/>
              <a:gd name="connsiteX2" fmla="*/ 333732 w 333732"/>
              <a:gd name="connsiteY2" fmla="*/ 175230 h 198090"/>
              <a:gd name="connsiteX3" fmla="*/ 333731 w 333732"/>
              <a:gd name="connsiteY3" fmla="*/ 175230 h 198090"/>
              <a:gd name="connsiteX4" fmla="*/ 310871 w 333732"/>
              <a:gd name="connsiteY4" fmla="*/ 198090 h 198090"/>
              <a:gd name="connsiteX5" fmla="*/ 22860 w 333732"/>
              <a:gd name="connsiteY5" fmla="*/ 198089 h 198090"/>
              <a:gd name="connsiteX6" fmla="*/ 6696 w 333732"/>
              <a:gd name="connsiteY6" fmla="*/ 191393 h 198090"/>
              <a:gd name="connsiteX7" fmla="*/ 0 w 333732"/>
              <a:gd name="connsiteY7" fmla="*/ 175230 h 198090"/>
              <a:gd name="connsiteX8" fmla="*/ 6696 w 333732"/>
              <a:gd name="connsiteY8" fmla="*/ 159066 h 198090"/>
              <a:gd name="connsiteX9" fmla="*/ 22860 w 333732"/>
              <a:gd name="connsiteY9" fmla="*/ 152370 h 198090"/>
              <a:gd name="connsiteX10" fmla="*/ 0 w 333732"/>
              <a:gd name="connsiteY10" fmla="*/ 99044 h 198090"/>
              <a:gd name="connsiteX11" fmla="*/ 0 w 333732"/>
              <a:gd name="connsiteY11" fmla="*/ 99044 h 198090"/>
              <a:gd name="connsiteX12" fmla="*/ 0 w 333732"/>
              <a:gd name="connsiteY12" fmla="*/ 99045 h 198090"/>
              <a:gd name="connsiteX13" fmla="*/ 22860 w 333732"/>
              <a:gd name="connsiteY13" fmla="*/ 76185 h 198090"/>
              <a:gd name="connsiteX14" fmla="*/ 310872 w 333732"/>
              <a:gd name="connsiteY14" fmla="*/ 76185 h 198090"/>
              <a:gd name="connsiteX15" fmla="*/ 333732 w 333732"/>
              <a:gd name="connsiteY15" fmla="*/ 99045 h 198090"/>
              <a:gd name="connsiteX16" fmla="*/ 333731 w 333732"/>
              <a:gd name="connsiteY16" fmla="*/ 99045 h 198090"/>
              <a:gd name="connsiteX17" fmla="*/ 310871 w 333732"/>
              <a:gd name="connsiteY17" fmla="*/ 121905 h 198090"/>
              <a:gd name="connsiteX18" fmla="*/ 22860 w 333732"/>
              <a:gd name="connsiteY18" fmla="*/ 121904 h 198090"/>
              <a:gd name="connsiteX19" fmla="*/ 6696 w 333732"/>
              <a:gd name="connsiteY19" fmla="*/ 115208 h 198090"/>
              <a:gd name="connsiteX20" fmla="*/ 0 w 333732"/>
              <a:gd name="connsiteY20" fmla="*/ 99044 h 198090"/>
              <a:gd name="connsiteX21" fmla="*/ 6696 w 333732"/>
              <a:gd name="connsiteY21" fmla="*/ 82881 h 198090"/>
              <a:gd name="connsiteX22" fmla="*/ 22860 w 333732"/>
              <a:gd name="connsiteY22" fmla="*/ 76185 h 198090"/>
              <a:gd name="connsiteX23" fmla="*/ 22860 w 333732"/>
              <a:gd name="connsiteY23" fmla="*/ 0 h 198090"/>
              <a:gd name="connsiteX24" fmla="*/ 310872 w 333732"/>
              <a:gd name="connsiteY24" fmla="*/ 0 h 198090"/>
              <a:gd name="connsiteX25" fmla="*/ 333732 w 333732"/>
              <a:gd name="connsiteY25" fmla="*/ 22860 h 198090"/>
              <a:gd name="connsiteX26" fmla="*/ 333731 w 333732"/>
              <a:gd name="connsiteY26" fmla="*/ 22860 h 198090"/>
              <a:gd name="connsiteX27" fmla="*/ 310871 w 333732"/>
              <a:gd name="connsiteY27" fmla="*/ 45720 h 198090"/>
              <a:gd name="connsiteX28" fmla="*/ 22860 w 333732"/>
              <a:gd name="connsiteY28" fmla="*/ 45719 h 198090"/>
              <a:gd name="connsiteX29" fmla="*/ 6696 w 333732"/>
              <a:gd name="connsiteY29" fmla="*/ 39023 h 198090"/>
              <a:gd name="connsiteX30" fmla="*/ 0 w 333732"/>
              <a:gd name="connsiteY30" fmla="*/ 22859 h 198090"/>
              <a:gd name="connsiteX31" fmla="*/ 6696 w 333732"/>
              <a:gd name="connsiteY31" fmla="*/ 6696 h 198090"/>
              <a:gd name="connsiteX32" fmla="*/ 22860 w 333732"/>
              <a:gd name="connsiteY32" fmla="*/ 0 h 198090"/>
            </a:gdLst>
            <a:ahLst/>
            <a:cxnLst/>
            <a:rect l="l" t="t" r="r" b="b"/>
            <a:pathLst>
              <a:path w="333732" h="198090">
                <a:moveTo>
                  <a:pt x="22860" y="152370"/>
                </a:moveTo>
                <a:lnTo>
                  <a:pt x="310872" y="152370"/>
                </a:lnTo>
                <a:cubicBezTo>
                  <a:pt x="323497" y="152370"/>
                  <a:pt x="333732" y="162605"/>
                  <a:pt x="333732" y="175230"/>
                </a:cubicBezTo>
                <a:lnTo>
                  <a:pt x="333731" y="175230"/>
                </a:lnTo>
                <a:cubicBezTo>
                  <a:pt x="333731" y="187855"/>
                  <a:pt x="323496" y="198090"/>
                  <a:pt x="310871" y="198090"/>
                </a:cubicBezTo>
                <a:lnTo>
                  <a:pt x="22860" y="198089"/>
                </a:lnTo>
                <a:cubicBezTo>
                  <a:pt x="16548" y="198089"/>
                  <a:pt x="10833" y="195530"/>
                  <a:pt x="6696" y="191393"/>
                </a:cubicBezTo>
                <a:lnTo>
                  <a:pt x="0" y="175230"/>
                </a:lnTo>
                <a:lnTo>
                  <a:pt x="6696" y="159066"/>
                </a:lnTo>
                <a:cubicBezTo>
                  <a:pt x="10833" y="154929"/>
                  <a:pt x="16548" y="152370"/>
                  <a:pt x="22860" y="152370"/>
                </a:cubicBezTo>
                <a:close/>
                <a:moveTo>
                  <a:pt x="0" y="99044"/>
                </a:moveTo>
                <a:lnTo>
                  <a:pt x="0" y="99044"/>
                </a:lnTo>
                <a:lnTo>
                  <a:pt x="0" y="99045"/>
                </a:lnTo>
                <a:close/>
                <a:moveTo>
                  <a:pt x="22860" y="76185"/>
                </a:moveTo>
                <a:lnTo>
                  <a:pt x="310872" y="76185"/>
                </a:lnTo>
                <a:cubicBezTo>
                  <a:pt x="323497" y="76185"/>
                  <a:pt x="333732" y="86420"/>
                  <a:pt x="333732" y="99045"/>
                </a:cubicBezTo>
                <a:lnTo>
                  <a:pt x="333731" y="99045"/>
                </a:lnTo>
                <a:cubicBezTo>
                  <a:pt x="333731" y="111670"/>
                  <a:pt x="323496" y="121905"/>
                  <a:pt x="310871" y="121905"/>
                </a:cubicBezTo>
                <a:lnTo>
                  <a:pt x="22860" y="121904"/>
                </a:lnTo>
                <a:cubicBezTo>
                  <a:pt x="16548" y="121904"/>
                  <a:pt x="10833" y="119345"/>
                  <a:pt x="6696" y="115208"/>
                </a:cubicBezTo>
                <a:lnTo>
                  <a:pt x="0" y="99044"/>
                </a:lnTo>
                <a:lnTo>
                  <a:pt x="6696" y="82881"/>
                </a:lnTo>
                <a:cubicBezTo>
                  <a:pt x="10833" y="78744"/>
                  <a:pt x="16548" y="76185"/>
                  <a:pt x="22860" y="76185"/>
                </a:cubicBezTo>
                <a:close/>
                <a:moveTo>
                  <a:pt x="22860" y="0"/>
                </a:moveTo>
                <a:lnTo>
                  <a:pt x="310872" y="0"/>
                </a:lnTo>
                <a:cubicBezTo>
                  <a:pt x="323497" y="0"/>
                  <a:pt x="333732" y="10235"/>
                  <a:pt x="333732" y="22860"/>
                </a:cubicBezTo>
                <a:lnTo>
                  <a:pt x="333731" y="22860"/>
                </a:lnTo>
                <a:cubicBezTo>
                  <a:pt x="333731" y="35485"/>
                  <a:pt x="323496" y="45720"/>
                  <a:pt x="310871" y="45720"/>
                </a:cubicBezTo>
                <a:lnTo>
                  <a:pt x="22860" y="45719"/>
                </a:lnTo>
                <a:cubicBezTo>
                  <a:pt x="16548" y="45719"/>
                  <a:pt x="10833" y="43160"/>
                  <a:pt x="6696" y="39023"/>
                </a:cubicBezTo>
                <a:lnTo>
                  <a:pt x="0" y="22859"/>
                </a:lnTo>
                <a:lnTo>
                  <a:pt x="6696" y="6696"/>
                </a:lnTo>
                <a:cubicBezTo>
                  <a:pt x="10833" y="2559"/>
                  <a:pt x="16548" y="0"/>
                  <a:pt x="2286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7" name="标题 1"/>
          <p:cNvSpPr txBox="1"/>
          <p:nvPr/>
        </p:nvSpPr>
        <p:spPr>
          <a:xfrm>
            <a:off x="7008824" y="1358188"/>
            <a:ext cx="4141624" cy="4141624"/>
          </a:xfrm>
          <a:prstGeom prst="ellipse">
            <a:avLst/>
          </a:prstGeom>
          <a:solidFill>
            <a:schemeClr val="bg1"/>
          </a:solidFill>
          <a:ln w="12700" cap="sq">
            <a:noFill/>
            <a:miter/>
          </a:ln>
          <a:effectLst>
            <a:outerShdw blurRad="152400" sx="102000" sy="102000" algn="ctr" rotWithShape="0">
              <a:schemeClr val="accent1">
                <a:lumMod val="50000"/>
                <a:alpha val="14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pic>
        <p:nvPicPr>
          <p:cNvPr id="18" name="图片 17"/>
          <p:cNvPicPr>
            <a:picLocks noChangeAspect="1"/>
          </p:cNvPicPr>
          <p:nvPr/>
        </p:nvPicPr>
        <p:blipFill>
          <a:blip r:embed="rId2"/>
          <a:srcRect l="21978" r="21978"/>
          <a:stretch>
            <a:fillRect/>
          </a:stretch>
        </p:blipFill>
        <p:spPr>
          <a:xfrm>
            <a:off x="7160613" y="1509977"/>
            <a:ext cx="3838046" cy="3838046"/>
          </a:xfrm>
          <a:custGeom>
            <a:avLst/>
            <a:gdLst>
              <a:gd name="connsiteX0" fmla="*/ 1919023 w 3838046"/>
              <a:gd name="connsiteY0" fmla="*/ 0 h 3838046"/>
              <a:gd name="connsiteX1" fmla="*/ 3838046 w 3838046"/>
              <a:gd name="connsiteY1" fmla="*/ 1919023 h 3838046"/>
              <a:gd name="connsiteX2" fmla="*/ 1919023 w 3838046"/>
              <a:gd name="connsiteY2" fmla="*/ 3838046 h 3838046"/>
              <a:gd name="connsiteX3" fmla="*/ 0 w 3838046"/>
              <a:gd name="connsiteY3" fmla="*/ 1919023 h 3838046"/>
              <a:gd name="connsiteX4" fmla="*/ 1919023 w 3838046"/>
              <a:gd name="connsiteY4" fmla="*/ 0 h 3838046"/>
            </a:gdLst>
            <a:ahLst/>
            <a:cxnLst/>
            <a:rect l="l" t="t" r="r" b="b"/>
            <a:pathLst>
              <a:path w="3838046" h="3838046">
                <a:moveTo>
                  <a:pt x="1919023" y="0"/>
                </a:moveTo>
                <a:cubicBezTo>
                  <a:pt x="2978870" y="0"/>
                  <a:pt x="3838046" y="859176"/>
                  <a:pt x="3838046" y="1919023"/>
                </a:cubicBezTo>
                <a:cubicBezTo>
                  <a:pt x="3838046" y="2978870"/>
                  <a:pt x="2978870" y="3838046"/>
                  <a:pt x="1919023" y="3838046"/>
                </a:cubicBezTo>
                <a:cubicBezTo>
                  <a:pt x="859176" y="3838046"/>
                  <a:pt x="0" y="2978870"/>
                  <a:pt x="0" y="1919023"/>
                </a:cubicBezTo>
                <a:cubicBezTo>
                  <a:pt x="0" y="859176"/>
                  <a:pt x="859176" y="0"/>
                  <a:pt x="1919023" y="0"/>
                </a:cubicBezTo>
                <a:close/>
              </a:path>
            </a:pathLst>
          </a:custGeom>
          <a:noFill/>
          <a:ln>
            <a:noFill/>
          </a:ln>
        </p:spPr>
      </p:pic>
      <p:sp>
        <p:nvSpPr>
          <p:cNvPr id="19" name="标题 1"/>
          <p:cNvSpPr txBox="1"/>
          <p:nvPr/>
        </p:nvSpPr>
        <p:spPr>
          <a:xfrm>
            <a:off x="0" y="6527800"/>
            <a:ext cx="9486900" cy="330200"/>
          </a:xfrm>
          <a:custGeom>
            <a:avLst/>
            <a:gdLst>
              <a:gd name="connsiteX0" fmla="*/ 9229030 w 9486900"/>
              <a:gd name="connsiteY0" fmla="*/ 0 h 330200"/>
              <a:gd name="connsiteX1" fmla="*/ 9486900 w 9486900"/>
              <a:gd name="connsiteY1" fmla="*/ 0 h 330200"/>
              <a:gd name="connsiteX2" fmla="*/ 9360427 w 9486900"/>
              <a:gd name="connsiteY2" fmla="*/ 330200 h 330200"/>
              <a:gd name="connsiteX3" fmla="*/ 9102557 w 9486900"/>
              <a:gd name="connsiteY3" fmla="*/ 330200 h 330200"/>
              <a:gd name="connsiteX4" fmla="*/ 8871490 w 9486900"/>
              <a:gd name="connsiteY4" fmla="*/ 0 h 330200"/>
              <a:gd name="connsiteX5" fmla="*/ 9129360 w 9486900"/>
              <a:gd name="connsiteY5" fmla="*/ 0 h 330200"/>
              <a:gd name="connsiteX6" fmla="*/ 9002887 w 9486900"/>
              <a:gd name="connsiteY6" fmla="*/ 330200 h 330200"/>
              <a:gd name="connsiteX7" fmla="*/ 8745017 w 9486900"/>
              <a:gd name="connsiteY7" fmla="*/ 330200 h 330200"/>
              <a:gd name="connsiteX8" fmla="*/ 8513947 w 9486900"/>
              <a:gd name="connsiteY8" fmla="*/ 0 h 330200"/>
              <a:gd name="connsiteX9" fmla="*/ 8771817 w 9486900"/>
              <a:gd name="connsiteY9" fmla="*/ 0 h 330200"/>
              <a:gd name="connsiteX10" fmla="*/ 8645344 w 9486900"/>
              <a:gd name="connsiteY10" fmla="*/ 330200 h 330200"/>
              <a:gd name="connsiteX11" fmla="*/ 8387474 w 9486900"/>
              <a:gd name="connsiteY11" fmla="*/ 330200 h 330200"/>
              <a:gd name="connsiteX12" fmla="*/ 8156404 w 9486900"/>
              <a:gd name="connsiteY12" fmla="*/ 0 h 330200"/>
              <a:gd name="connsiteX13" fmla="*/ 8414274 w 9486900"/>
              <a:gd name="connsiteY13" fmla="*/ 0 h 330200"/>
              <a:gd name="connsiteX14" fmla="*/ 8287801 w 9486900"/>
              <a:gd name="connsiteY14" fmla="*/ 330200 h 330200"/>
              <a:gd name="connsiteX15" fmla="*/ 8029931 w 9486900"/>
              <a:gd name="connsiteY15" fmla="*/ 330200 h 330200"/>
              <a:gd name="connsiteX16" fmla="*/ 7798862 w 9486900"/>
              <a:gd name="connsiteY16" fmla="*/ 0 h 330200"/>
              <a:gd name="connsiteX17" fmla="*/ 8056731 w 9486900"/>
              <a:gd name="connsiteY17" fmla="*/ 0 h 330200"/>
              <a:gd name="connsiteX18" fmla="*/ 7930259 w 9486900"/>
              <a:gd name="connsiteY18" fmla="*/ 330200 h 330200"/>
              <a:gd name="connsiteX19" fmla="*/ 7672389 w 9486900"/>
              <a:gd name="connsiteY19" fmla="*/ 330200 h 330200"/>
              <a:gd name="connsiteX20" fmla="*/ 7441318 w 9486900"/>
              <a:gd name="connsiteY20" fmla="*/ 0 h 330200"/>
              <a:gd name="connsiteX21" fmla="*/ 7699189 w 9486900"/>
              <a:gd name="connsiteY21" fmla="*/ 0 h 330200"/>
              <a:gd name="connsiteX22" fmla="*/ 7572716 w 9486900"/>
              <a:gd name="connsiteY22" fmla="*/ 330200 h 330200"/>
              <a:gd name="connsiteX23" fmla="*/ 7314846 w 9486900"/>
              <a:gd name="connsiteY23" fmla="*/ 330200 h 330200"/>
              <a:gd name="connsiteX24" fmla="*/ 7083776 w 9486900"/>
              <a:gd name="connsiteY24" fmla="*/ 0 h 330200"/>
              <a:gd name="connsiteX25" fmla="*/ 7341646 w 9486900"/>
              <a:gd name="connsiteY25" fmla="*/ 0 h 330200"/>
              <a:gd name="connsiteX26" fmla="*/ 7215174 w 9486900"/>
              <a:gd name="connsiteY26" fmla="*/ 330200 h 330200"/>
              <a:gd name="connsiteX27" fmla="*/ 6957303 w 9486900"/>
              <a:gd name="connsiteY27" fmla="*/ 330200 h 330200"/>
              <a:gd name="connsiteX28" fmla="*/ 6726233 w 9486900"/>
              <a:gd name="connsiteY28" fmla="*/ 0 h 330200"/>
              <a:gd name="connsiteX29" fmla="*/ 6984103 w 9486900"/>
              <a:gd name="connsiteY29" fmla="*/ 0 h 330200"/>
              <a:gd name="connsiteX30" fmla="*/ 6857630 w 9486900"/>
              <a:gd name="connsiteY30" fmla="*/ 330200 h 330200"/>
              <a:gd name="connsiteX31" fmla="*/ 6599761 w 9486900"/>
              <a:gd name="connsiteY31" fmla="*/ 330200 h 330200"/>
              <a:gd name="connsiteX32" fmla="*/ 6368691 w 9486900"/>
              <a:gd name="connsiteY32" fmla="*/ 0 h 330200"/>
              <a:gd name="connsiteX33" fmla="*/ 6626561 w 9486900"/>
              <a:gd name="connsiteY33" fmla="*/ 0 h 330200"/>
              <a:gd name="connsiteX34" fmla="*/ 6500088 w 9486900"/>
              <a:gd name="connsiteY34" fmla="*/ 330200 h 330200"/>
              <a:gd name="connsiteX35" fmla="*/ 6242218 w 9486900"/>
              <a:gd name="connsiteY35" fmla="*/ 330200 h 330200"/>
              <a:gd name="connsiteX36" fmla="*/ 6011149 w 9486900"/>
              <a:gd name="connsiteY36" fmla="*/ 0 h 330200"/>
              <a:gd name="connsiteX37" fmla="*/ 6269019 w 9486900"/>
              <a:gd name="connsiteY37" fmla="*/ 0 h 330200"/>
              <a:gd name="connsiteX38" fmla="*/ 6142546 w 9486900"/>
              <a:gd name="connsiteY38" fmla="*/ 330200 h 330200"/>
              <a:gd name="connsiteX39" fmla="*/ 5884676 w 9486900"/>
              <a:gd name="connsiteY39" fmla="*/ 330200 h 330200"/>
              <a:gd name="connsiteX40" fmla="*/ 5653607 w 9486900"/>
              <a:gd name="connsiteY40" fmla="*/ 0 h 330200"/>
              <a:gd name="connsiteX41" fmla="*/ 5911476 w 9486900"/>
              <a:gd name="connsiteY41" fmla="*/ 0 h 330200"/>
              <a:gd name="connsiteX42" fmla="*/ 5785004 w 9486900"/>
              <a:gd name="connsiteY42" fmla="*/ 330200 h 330200"/>
              <a:gd name="connsiteX43" fmla="*/ 5527134 w 9486900"/>
              <a:gd name="connsiteY43" fmla="*/ 330200 h 330200"/>
              <a:gd name="connsiteX44" fmla="*/ 5296063 w 9486900"/>
              <a:gd name="connsiteY44" fmla="*/ 0 h 330200"/>
              <a:gd name="connsiteX45" fmla="*/ 5553934 w 9486900"/>
              <a:gd name="connsiteY45" fmla="*/ 0 h 330200"/>
              <a:gd name="connsiteX46" fmla="*/ 5427461 w 9486900"/>
              <a:gd name="connsiteY46" fmla="*/ 330200 h 330200"/>
              <a:gd name="connsiteX47" fmla="*/ 5169591 w 9486900"/>
              <a:gd name="connsiteY47" fmla="*/ 330200 h 330200"/>
              <a:gd name="connsiteX48" fmla="*/ 4958260 w 9486900"/>
              <a:gd name="connsiteY48" fmla="*/ 0 h 330200"/>
              <a:gd name="connsiteX49" fmla="*/ 5216130 w 9486900"/>
              <a:gd name="connsiteY49" fmla="*/ 0 h 330200"/>
              <a:gd name="connsiteX50" fmla="*/ 5089658 w 9486900"/>
              <a:gd name="connsiteY50" fmla="*/ 330200 h 330200"/>
              <a:gd name="connsiteX51" fmla="*/ 4831787 w 9486900"/>
              <a:gd name="connsiteY51" fmla="*/ 330200 h 330200"/>
              <a:gd name="connsiteX52" fmla="*/ 4600717 w 9486900"/>
              <a:gd name="connsiteY52" fmla="*/ 0 h 330200"/>
              <a:gd name="connsiteX53" fmla="*/ 4858587 w 9486900"/>
              <a:gd name="connsiteY53" fmla="*/ 0 h 330200"/>
              <a:gd name="connsiteX54" fmla="*/ 4732114 w 9486900"/>
              <a:gd name="connsiteY54" fmla="*/ 330200 h 330200"/>
              <a:gd name="connsiteX55" fmla="*/ 4474245 w 9486900"/>
              <a:gd name="connsiteY55" fmla="*/ 330200 h 330200"/>
              <a:gd name="connsiteX56" fmla="*/ 4243175 w 9486900"/>
              <a:gd name="connsiteY56" fmla="*/ 0 h 330200"/>
              <a:gd name="connsiteX57" fmla="*/ 4501045 w 9486900"/>
              <a:gd name="connsiteY57" fmla="*/ 0 h 330200"/>
              <a:gd name="connsiteX58" fmla="*/ 4374573 w 9486900"/>
              <a:gd name="connsiteY58" fmla="*/ 330200 h 330200"/>
              <a:gd name="connsiteX59" fmla="*/ 4116702 w 9486900"/>
              <a:gd name="connsiteY59" fmla="*/ 330200 h 330200"/>
              <a:gd name="connsiteX60" fmla="*/ 3885633 w 9486900"/>
              <a:gd name="connsiteY60" fmla="*/ 0 h 330200"/>
              <a:gd name="connsiteX61" fmla="*/ 4143502 w 9486900"/>
              <a:gd name="connsiteY61" fmla="*/ 0 h 330200"/>
              <a:gd name="connsiteX62" fmla="*/ 4017029 w 9486900"/>
              <a:gd name="connsiteY62" fmla="*/ 330200 h 330200"/>
              <a:gd name="connsiteX63" fmla="*/ 3759159 w 9486900"/>
              <a:gd name="connsiteY63" fmla="*/ 330200 h 330200"/>
              <a:gd name="connsiteX64" fmla="*/ 0 w 9486900"/>
              <a:gd name="connsiteY64" fmla="*/ 0 h 330200"/>
              <a:gd name="connsiteX65" fmla="*/ 3759159 w 9486900"/>
              <a:gd name="connsiteY65" fmla="*/ 0 h 330200"/>
              <a:gd name="connsiteX66" fmla="*/ 3629279 w 9486900"/>
              <a:gd name="connsiteY66" fmla="*/ 330200 h 330200"/>
              <a:gd name="connsiteX67" fmla="*/ 0 w 9486900"/>
              <a:gd name="connsiteY67" fmla="*/ 330200 h 330200"/>
            </a:gdLst>
            <a:ahLst/>
            <a:cxnLst/>
            <a:rect l="l" t="t" r="r" b="b"/>
            <a:pathLst>
              <a:path w="9486900" h="330200">
                <a:moveTo>
                  <a:pt x="9229030" y="0"/>
                </a:moveTo>
                <a:lnTo>
                  <a:pt x="9486900" y="0"/>
                </a:lnTo>
                <a:lnTo>
                  <a:pt x="9360427" y="330200"/>
                </a:lnTo>
                <a:lnTo>
                  <a:pt x="9102557" y="330200"/>
                </a:lnTo>
                <a:close/>
                <a:moveTo>
                  <a:pt x="8871490" y="0"/>
                </a:moveTo>
                <a:lnTo>
                  <a:pt x="9129360" y="0"/>
                </a:lnTo>
                <a:lnTo>
                  <a:pt x="9002887" y="330200"/>
                </a:lnTo>
                <a:lnTo>
                  <a:pt x="8745017" y="330200"/>
                </a:lnTo>
                <a:close/>
                <a:moveTo>
                  <a:pt x="8513947" y="0"/>
                </a:moveTo>
                <a:lnTo>
                  <a:pt x="8771817" y="0"/>
                </a:lnTo>
                <a:lnTo>
                  <a:pt x="8645344" y="330200"/>
                </a:lnTo>
                <a:lnTo>
                  <a:pt x="8387474" y="330200"/>
                </a:lnTo>
                <a:close/>
                <a:moveTo>
                  <a:pt x="8156404" y="0"/>
                </a:moveTo>
                <a:lnTo>
                  <a:pt x="8414274" y="0"/>
                </a:lnTo>
                <a:lnTo>
                  <a:pt x="8287801" y="330200"/>
                </a:lnTo>
                <a:lnTo>
                  <a:pt x="8029931" y="330200"/>
                </a:lnTo>
                <a:close/>
                <a:moveTo>
                  <a:pt x="7798862" y="0"/>
                </a:moveTo>
                <a:lnTo>
                  <a:pt x="8056731" y="0"/>
                </a:lnTo>
                <a:lnTo>
                  <a:pt x="7930259" y="330200"/>
                </a:lnTo>
                <a:lnTo>
                  <a:pt x="7672389" y="330200"/>
                </a:lnTo>
                <a:close/>
                <a:moveTo>
                  <a:pt x="7441318" y="0"/>
                </a:moveTo>
                <a:lnTo>
                  <a:pt x="7699189" y="0"/>
                </a:lnTo>
                <a:lnTo>
                  <a:pt x="7572716" y="330200"/>
                </a:lnTo>
                <a:lnTo>
                  <a:pt x="7314846" y="330200"/>
                </a:lnTo>
                <a:close/>
                <a:moveTo>
                  <a:pt x="7083776" y="0"/>
                </a:moveTo>
                <a:lnTo>
                  <a:pt x="7341646" y="0"/>
                </a:lnTo>
                <a:lnTo>
                  <a:pt x="7215174" y="330200"/>
                </a:lnTo>
                <a:lnTo>
                  <a:pt x="6957303" y="330200"/>
                </a:lnTo>
                <a:close/>
                <a:moveTo>
                  <a:pt x="6726233" y="0"/>
                </a:moveTo>
                <a:lnTo>
                  <a:pt x="6984103" y="0"/>
                </a:lnTo>
                <a:lnTo>
                  <a:pt x="6857630" y="330200"/>
                </a:lnTo>
                <a:lnTo>
                  <a:pt x="6599761" y="330200"/>
                </a:lnTo>
                <a:close/>
                <a:moveTo>
                  <a:pt x="6368691" y="0"/>
                </a:moveTo>
                <a:lnTo>
                  <a:pt x="6626561" y="0"/>
                </a:lnTo>
                <a:lnTo>
                  <a:pt x="6500088" y="330200"/>
                </a:lnTo>
                <a:lnTo>
                  <a:pt x="6242218" y="330200"/>
                </a:lnTo>
                <a:close/>
                <a:moveTo>
                  <a:pt x="6011149" y="0"/>
                </a:moveTo>
                <a:lnTo>
                  <a:pt x="6269019" y="0"/>
                </a:lnTo>
                <a:lnTo>
                  <a:pt x="6142546" y="330200"/>
                </a:lnTo>
                <a:lnTo>
                  <a:pt x="5884676" y="330200"/>
                </a:lnTo>
                <a:close/>
                <a:moveTo>
                  <a:pt x="5653607" y="0"/>
                </a:moveTo>
                <a:lnTo>
                  <a:pt x="5911476" y="0"/>
                </a:lnTo>
                <a:lnTo>
                  <a:pt x="5785004" y="330200"/>
                </a:lnTo>
                <a:lnTo>
                  <a:pt x="5527134" y="330200"/>
                </a:lnTo>
                <a:close/>
                <a:moveTo>
                  <a:pt x="5296063" y="0"/>
                </a:moveTo>
                <a:lnTo>
                  <a:pt x="5553934" y="0"/>
                </a:lnTo>
                <a:lnTo>
                  <a:pt x="5427461" y="330200"/>
                </a:lnTo>
                <a:lnTo>
                  <a:pt x="5169591" y="330200"/>
                </a:lnTo>
                <a:close/>
                <a:moveTo>
                  <a:pt x="4958260" y="0"/>
                </a:moveTo>
                <a:lnTo>
                  <a:pt x="5216130" y="0"/>
                </a:lnTo>
                <a:lnTo>
                  <a:pt x="5089658" y="330200"/>
                </a:lnTo>
                <a:lnTo>
                  <a:pt x="4831787" y="330200"/>
                </a:lnTo>
                <a:close/>
                <a:moveTo>
                  <a:pt x="4600717" y="0"/>
                </a:moveTo>
                <a:lnTo>
                  <a:pt x="4858587" y="0"/>
                </a:lnTo>
                <a:lnTo>
                  <a:pt x="4732114" y="330200"/>
                </a:lnTo>
                <a:lnTo>
                  <a:pt x="4474245" y="330200"/>
                </a:lnTo>
                <a:close/>
                <a:moveTo>
                  <a:pt x="4243175" y="0"/>
                </a:moveTo>
                <a:lnTo>
                  <a:pt x="4501045" y="0"/>
                </a:lnTo>
                <a:lnTo>
                  <a:pt x="4374573" y="330200"/>
                </a:lnTo>
                <a:lnTo>
                  <a:pt x="4116702" y="330200"/>
                </a:lnTo>
                <a:close/>
                <a:moveTo>
                  <a:pt x="3885633" y="0"/>
                </a:moveTo>
                <a:lnTo>
                  <a:pt x="4143502" y="0"/>
                </a:lnTo>
                <a:lnTo>
                  <a:pt x="4017029" y="330200"/>
                </a:lnTo>
                <a:lnTo>
                  <a:pt x="3759159" y="330200"/>
                </a:lnTo>
                <a:close/>
                <a:moveTo>
                  <a:pt x="0" y="0"/>
                </a:moveTo>
                <a:lnTo>
                  <a:pt x="3759159" y="0"/>
                </a:lnTo>
                <a:lnTo>
                  <a:pt x="3629279" y="330200"/>
                </a:lnTo>
                <a:lnTo>
                  <a:pt x="0" y="3302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20" name="标题 1"/>
          <p:cNvSpPr txBox="1"/>
          <p:nvPr/>
        </p:nvSpPr>
        <p:spPr>
          <a:xfrm>
            <a:off x="416931" y="6667500"/>
            <a:ext cx="2928179" cy="69902"/>
          </a:xfrm>
          <a:custGeom>
            <a:avLst/>
            <a:gdLst>
              <a:gd name="connsiteX0" fmla="*/ 36000 w 2928179"/>
              <a:gd name="connsiteY0" fmla="*/ 0 h 69902"/>
              <a:gd name="connsiteX1" fmla="*/ 61456 w 2928179"/>
              <a:gd name="connsiteY1" fmla="*/ 10237 h 69902"/>
              <a:gd name="connsiteX2" fmla="*/ 65480 w 2928179"/>
              <a:gd name="connsiteY2" fmla="*/ 19669 h 69902"/>
              <a:gd name="connsiteX3" fmla="*/ 2862699 w 2928179"/>
              <a:gd name="connsiteY3" fmla="*/ 19669 h 69902"/>
              <a:gd name="connsiteX4" fmla="*/ 2866723 w 2928179"/>
              <a:gd name="connsiteY4" fmla="*/ 10237 h 69902"/>
              <a:gd name="connsiteX5" fmla="*/ 2892179 w 2928179"/>
              <a:gd name="connsiteY5" fmla="*/ 0 h 69902"/>
              <a:gd name="connsiteX6" fmla="*/ 2928179 w 2928179"/>
              <a:gd name="connsiteY6" fmla="*/ 34951 h 69902"/>
              <a:gd name="connsiteX7" fmla="*/ 2892179 w 2928179"/>
              <a:gd name="connsiteY7" fmla="*/ 69902 h 69902"/>
              <a:gd name="connsiteX8" fmla="*/ 2856179 w 2928179"/>
              <a:gd name="connsiteY8" fmla="*/ 34951 h 69902"/>
              <a:gd name="connsiteX9" fmla="*/ 2857809 w 2928179"/>
              <a:gd name="connsiteY9" fmla="*/ 31130 h 69902"/>
              <a:gd name="connsiteX10" fmla="*/ 70370 w 2928179"/>
              <a:gd name="connsiteY10" fmla="*/ 31130 h 69902"/>
              <a:gd name="connsiteX11" fmla="*/ 72000 w 2928179"/>
              <a:gd name="connsiteY11" fmla="*/ 34951 h 69902"/>
              <a:gd name="connsiteX12" fmla="*/ 36000 w 2928179"/>
              <a:gd name="connsiteY12" fmla="*/ 69902 h 69902"/>
              <a:gd name="connsiteX13" fmla="*/ 0 w 2928179"/>
              <a:gd name="connsiteY13" fmla="*/ 34951 h 69902"/>
              <a:gd name="connsiteX14" fmla="*/ 36000 w 2928179"/>
              <a:gd name="connsiteY14" fmla="*/ 0 h 69902"/>
            </a:gdLst>
            <a:ahLst/>
            <a:cxnLst/>
            <a:rect l="l" t="t" r="r" b="b"/>
            <a:pathLst>
              <a:path w="2928179" h="69902">
                <a:moveTo>
                  <a:pt x="36000" y="0"/>
                </a:moveTo>
                <a:cubicBezTo>
                  <a:pt x="45941" y="0"/>
                  <a:pt x="54941" y="3912"/>
                  <a:pt x="61456" y="10237"/>
                </a:cubicBezTo>
                <a:lnTo>
                  <a:pt x="65480" y="19669"/>
                </a:lnTo>
                <a:lnTo>
                  <a:pt x="2862699" y="19669"/>
                </a:lnTo>
                <a:lnTo>
                  <a:pt x="2866723" y="10237"/>
                </a:lnTo>
                <a:cubicBezTo>
                  <a:pt x="2873238" y="3912"/>
                  <a:pt x="2882238" y="0"/>
                  <a:pt x="2892179" y="0"/>
                </a:cubicBezTo>
                <a:cubicBezTo>
                  <a:pt x="2912061" y="0"/>
                  <a:pt x="2928179" y="15648"/>
                  <a:pt x="2928179" y="34951"/>
                </a:cubicBezTo>
                <a:cubicBezTo>
                  <a:pt x="2928179" y="54254"/>
                  <a:pt x="2912061" y="69902"/>
                  <a:pt x="2892179" y="69902"/>
                </a:cubicBezTo>
                <a:cubicBezTo>
                  <a:pt x="2872297" y="69902"/>
                  <a:pt x="2856179" y="54254"/>
                  <a:pt x="2856179" y="34951"/>
                </a:cubicBezTo>
                <a:lnTo>
                  <a:pt x="2857809" y="31130"/>
                </a:lnTo>
                <a:lnTo>
                  <a:pt x="70370" y="31130"/>
                </a:lnTo>
                <a:lnTo>
                  <a:pt x="72000" y="34951"/>
                </a:lnTo>
                <a:cubicBezTo>
                  <a:pt x="72000" y="54254"/>
                  <a:pt x="55882" y="69902"/>
                  <a:pt x="36000" y="69902"/>
                </a:cubicBezTo>
                <a:cubicBezTo>
                  <a:pt x="16118" y="69902"/>
                  <a:pt x="0" y="54254"/>
                  <a:pt x="0" y="34951"/>
                </a:cubicBezTo>
                <a:cubicBezTo>
                  <a:pt x="0" y="15648"/>
                  <a:pt x="16118" y="0"/>
                  <a:pt x="3600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21" name="标题 1"/>
          <p:cNvSpPr txBox="1"/>
          <p:nvPr/>
        </p:nvSpPr>
        <p:spPr>
          <a:xfrm>
            <a:off x="818444" y="3441956"/>
            <a:ext cx="80818" cy="129655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a:stretch>
            <a:fillRect/>
          </a:stretch>
        </p:blipFill>
        <p:spPr>
          <a:xfrm>
            <a:off x="0" y="0"/>
            <a:ext cx="10287000" cy="6858000"/>
          </a:xfrm>
          <a:prstGeom prst="rect">
            <a:avLst/>
          </a:prstGeom>
          <a:noFill/>
          <a:ln>
            <a:noFill/>
          </a:ln>
        </p:spPr>
      </p:pic>
      <p:sp>
        <p:nvSpPr>
          <p:cNvPr id="3" name="标题 1"/>
          <p:cNvSpPr txBox="1"/>
          <p:nvPr/>
        </p:nvSpPr>
        <p:spPr>
          <a:xfrm>
            <a:off x="0" y="0"/>
            <a:ext cx="12192000" cy="6858000"/>
          </a:xfrm>
          <a:prstGeom prst="rect">
            <a:avLst/>
          </a:prstGeom>
          <a:solidFill>
            <a:schemeClr val="bg1">
              <a:alpha val="91000"/>
            </a:schemeClr>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4" name="标题 1"/>
          <p:cNvSpPr txBox="1"/>
          <p:nvPr/>
        </p:nvSpPr>
        <p:spPr>
          <a:xfrm flipH="1">
            <a:off x="6096001" y="0"/>
            <a:ext cx="3759159" cy="330200"/>
          </a:xfrm>
          <a:custGeom>
            <a:avLst/>
            <a:gdLst>
              <a:gd name="connsiteX0" fmla="*/ 0 w 3759159"/>
              <a:gd name="connsiteY0" fmla="*/ 0 h 622300"/>
              <a:gd name="connsiteX1" fmla="*/ 3759159 w 3759159"/>
              <a:gd name="connsiteY1" fmla="*/ 0 h 622300"/>
              <a:gd name="connsiteX2" fmla="*/ 3629279 w 3759159"/>
              <a:gd name="connsiteY2" fmla="*/ 622300 h 622300"/>
              <a:gd name="connsiteX3" fmla="*/ 0 w 3759159"/>
              <a:gd name="connsiteY3" fmla="*/ 622300 h 622300"/>
            </a:gdLst>
            <a:ahLst/>
            <a:cxnLst/>
            <a:rect l="l" t="t" r="r" b="b"/>
            <a:pathLst>
              <a:path w="3759159" h="622300">
                <a:moveTo>
                  <a:pt x="0" y="0"/>
                </a:moveTo>
                <a:lnTo>
                  <a:pt x="3759159" y="0"/>
                </a:lnTo>
                <a:lnTo>
                  <a:pt x="3629279" y="622300"/>
                </a:lnTo>
                <a:lnTo>
                  <a:pt x="0" y="6223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5" name="标题 1"/>
          <p:cNvSpPr txBox="1"/>
          <p:nvPr/>
        </p:nvSpPr>
        <p:spPr>
          <a:xfrm flipH="1">
            <a:off x="6510051" y="145998"/>
            <a:ext cx="2928179" cy="57202"/>
          </a:xfrm>
          <a:custGeom>
            <a:avLst/>
            <a:gdLst>
              <a:gd name="connsiteX0" fmla="*/ 2892179 w 2928179"/>
              <a:gd name="connsiteY0" fmla="*/ 0 h 57202"/>
              <a:gd name="connsiteX1" fmla="*/ 2866723 w 2928179"/>
              <a:gd name="connsiteY1" fmla="*/ 8377 h 57202"/>
              <a:gd name="connsiteX2" fmla="*/ 2864120 w 2928179"/>
              <a:gd name="connsiteY2" fmla="*/ 13371 h 57202"/>
              <a:gd name="connsiteX3" fmla="*/ 64059 w 2928179"/>
              <a:gd name="connsiteY3" fmla="*/ 13371 h 57202"/>
              <a:gd name="connsiteX4" fmla="*/ 61456 w 2928179"/>
              <a:gd name="connsiteY4" fmla="*/ 8377 h 57202"/>
              <a:gd name="connsiteX5" fmla="*/ 36000 w 2928179"/>
              <a:gd name="connsiteY5" fmla="*/ 0 h 57202"/>
              <a:gd name="connsiteX6" fmla="*/ 0 w 2928179"/>
              <a:gd name="connsiteY6" fmla="*/ 28601 h 57202"/>
              <a:gd name="connsiteX7" fmla="*/ 36000 w 2928179"/>
              <a:gd name="connsiteY7" fmla="*/ 57202 h 57202"/>
              <a:gd name="connsiteX8" fmla="*/ 72000 w 2928179"/>
              <a:gd name="connsiteY8" fmla="*/ 28601 h 57202"/>
              <a:gd name="connsiteX9" fmla="*/ 70035 w 2928179"/>
              <a:gd name="connsiteY9" fmla="*/ 24832 h 57202"/>
              <a:gd name="connsiteX10" fmla="*/ 2858144 w 2928179"/>
              <a:gd name="connsiteY10" fmla="*/ 24832 h 57202"/>
              <a:gd name="connsiteX11" fmla="*/ 2856179 w 2928179"/>
              <a:gd name="connsiteY11" fmla="*/ 28601 h 57202"/>
              <a:gd name="connsiteX12" fmla="*/ 2892179 w 2928179"/>
              <a:gd name="connsiteY12" fmla="*/ 57202 h 57202"/>
              <a:gd name="connsiteX13" fmla="*/ 2928179 w 2928179"/>
              <a:gd name="connsiteY13" fmla="*/ 28601 h 57202"/>
              <a:gd name="connsiteX14" fmla="*/ 2892179 w 2928179"/>
              <a:gd name="connsiteY14" fmla="*/ 0 h 57202"/>
            </a:gdLst>
            <a:ahLst/>
            <a:cxnLst/>
            <a:rect l="l" t="t" r="r" b="b"/>
            <a:pathLst>
              <a:path w="2928179" h="57202">
                <a:moveTo>
                  <a:pt x="2892179" y="0"/>
                </a:moveTo>
                <a:cubicBezTo>
                  <a:pt x="2882238" y="0"/>
                  <a:pt x="2873238" y="3201"/>
                  <a:pt x="2866723" y="8377"/>
                </a:cubicBezTo>
                <a:lnTo>
                  <a:pt x="2864120" y="13371"/>
                </a:lnTo>
                <a:lnTo>
                  <a:pt x="64059" y="13371"/>
                </a:lnTo>
                <a:lnTo>
                  <a:pt x="61456" y="8377"/>
                </a:lnTo>
                <a:cubicBezTo>
                  <a:pt x="54941" y="3201"/>
                  <a:pt x="45941" y="0"/>
                  <a:pt x="36000" y="0"/>
                </a:cubicBezTo>
                <a:cubicBezTo>
                  <a:pt x="16118" y="0"/>
                  <a:pt x="0" y="12805"/>
                  <a:pt x="0" y="28601"/>
                </a:cubicBezTo>
                <a:cubicBezTo>
                  <a:pt x="0" y="44397"/>
                  <a:pt x="16118" y="57202"/>
                  <a:pt x="36000" y="57202"/>
                </a:cubicBezTo>
                <a:cubicBezTo>
                  <a:pt x="55882" y="57202"/>
                  <a:pt x="72000" y="44397"/>
                  <a:pt x="72000" y="28601"/>
                </a:cubicBezTo>
                <a:lnTo>
                  <a:pt x="70035" y="24832"/>
                </a:lnTo>
                <a:lnTo>
                  <a:pt x="2858144" y="24832"/>
                </a:lnTo>
                <a:lnTo>
                  <a:pt x="2856179" y="28601"/>
                </a:lnTo>
                <a:cubicBezTo>
                  <a:pt x="2856179" y="44397"/>
                  <a:pt x="2872297" y="57202"/>
                  <a:pt x="2892179" y="57202"/>
                </a:cubicBezTo>
                <a:cubicBezTo>
                  <a:pt x="2912061" y="57202"/>
                  <a:pt x="2928179" y="44397"/>
                  <a:pt x="2928179" y="28601"/>
                </a:cubicBezTo>
                <a:cubicBezTo>
                  <a:pt x="2928179" y="12805"/>
                  <a:pt x="2912061" y="0"/>
                  <a:pt x="2892179"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6" name="标题 1"/>
          <p:cNvSpPr txBox="1"/>
          <p:nvPr/>
        </p:nvSpPr>
        <p:spPr>
          <a:xfrm>
            <a:off x="6756331" y="1105695"/>
            <a:ext cx="4646611" cy="4646611"/>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7" name="标题 1"/>
          <p:cNvSpPr txBox="1"/>
          <p:nvPr/>
        </p:nvSpPr>
        <p:spPr>
          <a:xfrm>
            <a:off x="6727095" y="1910601"/>
            <a:ext cx="2305648" cy="3393120"/>
          </a:xfrm>
          <a:custGeom>
            <a:avLst/>
            <a:gdLst>
              <a:gd name="connsiteX0" fmla="*/ 570591 w 2305648"/>
              <a:gd name="connsiteY0" fmla="*/ 0 h 3393120"/>
              <a:gd name="connsiteX1" fmla="*/ 2305648 w 2305648"/>
              <a:gd name="connsiteY1" fmla="*/ 1518400 h 3393120"/>
              <a:gd name="connsiteX2" fmla="*/ 963493 w 2305648"/>
              <a:gd name="connsiteY2" fmla="*/ 3393120 h 3393120"/>
              <a:gd name="connsiteX3" fmla="*/ 15315 w 2305648"/>
              <a:gd name="connsiteY3" fmla="*/ 1783605 h 3393120"/>
              <a:gd name="connsiteX4" fmla="*/ 570591 w 2305648"/>
              <a:gd name="connsiteY4" fmla="*/ 0 h 3393120"/>
            </a:gdLst>
            <a:ahLst/>
            <a:cxnLst/>
            <a:rect l="l" t="t" r="r" b="b"/>
            <a:pathLst>
              <a:path w="2305648" h="3393120">
                <a:moveTo>
                  <a:pt x="570591" y="0"/>
                </a:moveTo>
                <a:lnTo>
                  <a:pt x="2305648" y="1518400"/>
                </a:lnTo>
                <a:lnTo>
                  <a:pt x="963493" y="3393120"/>
                </a:lnTo>
                <a:cubicBezTo>
                  <a:pt x="434515" y="3014413"/>
                  <a:pt x="90147" y="2429854"/>
                  <a:pt x="15315" y="1783605"/>
                </a:cubicBezTo>
                <a:cubicBezTo>
                  <a:pt x="-59517" y="1137356"/>
                  <a:pt x="142154" y="489570"/>
                  <a:pt x="570591" y="0"/>
                </a:cubicBez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8" name="标题 1"/>
          <p:cNvSpPr txBox="1"/>
          <p:nvPr/>
        </p:nvSpPr>
        <p:spPr>
          <a:xfrm>
            <a:off x="6434378" y="783742"/>
            <a:ext cx="5290517" cy="5290517"/>
          </a:xfrm>
          <a:prstGeom prst="ellipse">
            <a:avLst/>
          </a:prstGeom>
          <a:noFill/>
          <a:ln w="12700" cap="sq">
            <a:solidFill>
              <a:schemeClr val="accent1">
                <a:alpha val="39000"/>
              </a:schemeClr>
            </a:solidFill>
            <a:miter/>
          </a:ln>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9" name="标题 1"/>
          <p:cNvSpPr txBox="1"/>
          <p:nvPr/>
        </p:nvSpPr>
        <p:spPr>
          <a:xfrm>
            <a:off x="8789822" y="-99392"/>
            <a:ext cx="3402179" cy="7056784"/>
          </a:xfrm>
          <a:custGeom>
            <a:avLst/>
            <a:gdLst>
              <a:gd name="connsiteX0" fmla="*/ 1191803 w 3402179"/>
              <a:gd name="connsiteY0" fmla="*/ 0 h 6858000"/>
              <a:gd name="connsiteX1" fmla="*/ 3402179 w 3402179"/>
              <a:gd name="connsiteY1" fmla="*/ 0 h 6858000"/>
              <a:gd name="connsiteX2" fmla="*/ 3402179 w 3402179"/>
              <a:gd name="connsiteY2" fmla="*/ 6858000 h 6858000"/>
              <a:gd name="connsiteX3" fmla="*/ 1191800 w 3402179"/>
              <a:gd name="connsiteY3" fmla="*/ 6858000 h 6858000"/>
              <a:gd name="connsiteX4" fmla="*/ 1179629 w 3402179"/>
              <a:gd name="connsiteY4" fmla="*/ 6843605 h 6858000"/>
              <a:gd name="connsiteX5" fmla="*/ 0 w 3402179"/>
              <a:gd name="connsiteY5" fmla="*/ 3429001 h 6858000"/>
              <a:gd name="connsiteX6" fmla="*/ 1179629 w 3402179"/>
              <a:gd name="connsiteY6" fmla="*/ 14398 h 6858000"/>
              <a:gd name="connsiteX7" fmla="*/ 1191803 w 3402179"/>
              <a:gd name="connsiteY7" fmla="*/ 0 h 6858000"/>
            </a:gdLst>
            <a:ahLst/>
            <a:cxnLst/>
            <a:rect l="l" t="t" r="r" b="b"/>
            <a:pathLst>
              <a:path w="3402179" h="6858000">
                <a:moveTo>
                  <a:pt x="1191803" y="0"/>
                </a:moveTo>
                <a:lnTo>
                  <a:pt x="3402179" y="0"/>
                </a:lnTo>
                <a:lnTo>
                  <a:pt x="3402179" y="6858000"/>
                </a:lnTo>
                <a:lnTo>
                  <a:pt x="1191800" y="6858000"/>
                </a:lnTo>
                <a:lnTo>
                  <a:pt x="1179629" y="6843605"/>
                </a:lnTo>
                <a:cubicBezTo>
                  <a:pt x="440709" y="5903336"/>
                  <a:pt x="0" y="4717635"/>
                  <a:pt x="0" y="3429001"/>
                </a:cubicBezTo>
                <a:cubicBezTo>
                  <a:pt x="0" y="2140367"/>
                  <a:pt x="440709" y="954666"/>
                  <a:pt x="1179629" y="14398"/>
                </a:cubicBezTo>
                <a:lnTo>
                  <a:pt x="1191803" y="0"/>
                </a:ln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0" name="标题 1"/>
          <p:cNvSpPr txBox="1"/>
          <p:nvPr/>
        </p:nvSpPr>
        <p:spPr>
          <a:xfrm>
            <a:off x="9558700" y="-99392"/>
            <a:ext cx="2633301" cy="7056784"/>
          </a:xfrm>
          <a:custGeom>
            <a:avLst/>
            <a:gdLst>
              <a:gd name="connsiteX0" fmla="*/ 1458819 w 2633301"/>
              <a:gd name="connsiteY0" fmla="*/ 0 h 6858000"/>
              <a:gd name="connsiteX1" fmla="*/ 2633301 w 2633301"/>
              <a:gd name="connsiteY1" fmla="*/ 0 h 6858000"/>
              <a:gd name="connsiteX2" fmla="*/ 2633301 w 2633301"/>
              <a:gd name="connsiteY2" fmla="*/ 6858000 h 6858000"/>
              <a:gd name="connsiteX3" fmla="*/ 1458819 w 2633301"/>
              <a:gd name="connsiteY3" fmla="*/ 6858000 h 6858000"/>
              <a:gd name="connsiteX4" fmla="*/ 1256321 w 2633301"/>
              <a:gd name="connsiteY4" fmla="*/ 6651847 h 6858000"/>
              <a:gd name="connsiteX5" fmla="*/ 0 w 2633301"/>
              <a:gd name="connsiteY5" fmla="*/ 3429000 h 6858000"/>
              <a:gd name="connsiteX6" fmla="*/ 1256321 w 2633301"/>
              <a:gd name="connsiteY6" fmla="*/ 206153 h 6858000"/>
              <a:gd name="connsiteX7" fmla="*/ 1458819 w 2633301"/>
              <a:gd name="connsiteY7" fmla="*/ 0 h 6858000"/>
            </a:gdLst>
            <a:ahLst/>
            <a:cxnLst/>
            <a:rect l="l" t="t" r="r" b="b"/>
            <a:pathLst>
              <a:path w="2633301" h="6858000">
                <a:moveTo>
                  <a:pt x="1458819" y="0"/>
                </a:moveTo>
                <a:lnTo>
                  <a:pt x="2633301" y="0"/>
                </a:lnTo>
                <a:lnTo>
                  <a:pt x="2633301" y="6858000"/>
                </a:lnTo>
                <a:lnTo>
                  <a:pt x="1458819" y="6858000"/>
                </a:lnTo>
                <a:lnTo>
                  <a:pt x="1256321" y="6651847"/>
                </a:lnTo>
                <a:cubicBezTo>
                  <a:pt x="476287" y="5803835"/>
                  <a:pt x="0" y="4672039"/>
                  <a:pt x="0" y="3429000"/>
                </a:cubicBezTo>
                <a:cubicBezTo>
                  <a:pt x="0" y="2185962"/>
                  <a:pt x="476287" y="1054166"/>
                  <a:pt x="1256321" y="206153"/>
                </a:cubicBezTo>
                <a:lnTo>
                  <a:pt x="1458819" y="0"/>
                </a:lnTo>
                <a:close/>
              </a:path>
            </a:pathLst>
          </a:custGeom>
          <a:gradFill>
            <a:gsLst>
              <a:gs pos="18000">
                <a:schemeClr val="accent1"/>
              </a:gs>
              <a:gs pos="100000">
                <a:schemeClr val="accent2"/>
              </a:gs>
            </a:gsLst>
            <a:lin ang="5400000" scaled="0"/>
          </a:gra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1" name="标题 1"/>
          <p:cNvSpPr txBox="1"/>
          <p:nvPr/>
        </p:nvSpPr>
        <p:spPr>
          <a:xfrm>
            <a:off x="6312057" y="719406"/>
            <a:ext cx="5419187" cy="5419188"/>
          </a:xfrm>
          <a:prstGeom prst="arc">
            <a:avLst>
              <a:gd name="adj1" fmla="val 18622828"/>
              <a:gd name="adj2" fmla="val 3194172"/>
            </a:avLst>
          </a:prstGeom>
          <a:noFill/>
          <a:ln w="25400" cap="sq">
            <a:solidFill>
              <a:schemeClr val="bg1">
                <a:alpha val="100000"/>
              </a:schemeClr>
            </a:solidFill>
            <a:miter/>
            <a:headEnd type="oval" w="lg" len="lg"/>
            <a:tailEnd type="oval" w="lg" len="lg"/>
          </a:ln>
          <a:effectLst>
            <a:outerShdw blurRad="76200" dist="50800" dir="5400000" algn="t" rotWithShape="0">
              <a:schemeClr val="accent1">
                <a:lumMod val="50000"/>
                <a:alpha val="17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2" name="标题 1"/>
          <p:cNvSpPr txBox="1"/>
          <p:nvPr/>
        </p:nvSpPr>
        <p:spPr>
          <a:xfrm>
            <a:off x="903323" y="3287686"/>
            <a:ext cx="5340459" cy="2162228"/>
          </a:xfrm>
          <a:prstGeom prst="rect">
            <a:avLst/>
          </a:prstGeom>
          <a:noFill/>
          <a:ln>
            <a:noFill/>
          </a:ln>
        </p:spPr>
        <p:txBody>
          <a:bodyPr vert="horz" wrap="square" lIns="91440" tIns="45720" rIns="91440" bIns="45720" rtlCol="0" anchor="t"/>
          <a:lstStyle/>
          <a:p>
            <a:pPr algn="l">
              <a:lnSpc>
                <a:spcPct val="120000"/>
              </a:lnSpc>
            </a:pPr>
            <a:r>
              <a:rPr kumimoji="1" lang="zh-CN" altLang="en-US" sz="4400" b="1">
                <a:ln w="12700">
                  <a:noFill/>
                </a:ln>
                <a:solidFill>
                  <a:srgbClr val="404040">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基本概念和发展历程</a:t>
            </a:r>
            <a:endParaRPr kumimoji="1" lang="zh-CN" altLang="en-US" b="1">
              <a:cs typeface="微软雅黑" panose="020B0503020204020204" pitchFamily="34" charset="-122"/>
            </a:endParaRPr>
          </a:p>
        </p:txBody>
      </p:sp>
      <p:sp>
        <p:nvSpPr>
          <p:cNvPr id="13" name="标题 1"/>
          <p:cNvSpPr txBox="1"/>
          <p:nvPr/>
        </p:nvSpPr>
        <p:spPr>
          <a:xfrm>
            <a:off x="705706" y="1487664"/>
            <a:ext cx="3200399" cy="1541633"/>
          </a:xfrm>
          <a:prstGeom prst="rect">
            <a:avLst/>
          </a:prstGeom>
          <a:noFill/>
          <a:ln>
            <a:noFill/>
          </a:ln>
          <a:effectLst/>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微软雅黑" panose="020B0503020204020204" pitchFamily="34" charset="-122"/>
                <a:ea typeface="微软雅黑" panose="020B0503020204020204" pitchFamily="34" charset="-122"/>
                <a:cs typeface="微软雅黑" panose="020B0503020204020204" pitchFamily="34" charset="-122"/>
              </a:rPr>
              <a:t>Part </a:t>
            </a:r>
            <a:endParaRPr kumimoji="1" lang="zh-CN" altLang="en-US">
              <a:cs typeface="微软雅黑" panose="020B0503020204020204" pitchFamily="34" charset="-122"/>
            </a:endParaRPr>
          </a:p>
        </p:txBody>
      </p:sp>
      <p:sp>
        <p:nvSpPr>
          <p:cNvPr id="14" name="标题 1"/>
          <p:cNvSpPr txBox="1"/>
          <p:nvPr/>
        </p:nvSpPr>
        <p:spPr>
          <a:xfrm>
            <a:off x="3398105" y="1468407"/>
            <a:ext cx="2616199" cy="1572032"/>
          </a:xfrm>
          <a:prstGeom prst="rect">
            <a:avLst/>
          </a:prstGeom>
          <a:noFill/>
          <a:ln>
            <a:noFill/>
          </a:ln>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微软雅黑" panose="020B0503020204020204" pitchFamily="34" charset="-122"/>
                <a:ea typeface="微软雅黑" panose="020B0503020204020204" pitchFamily="34" charset="-122"/>
                <a:cs typeface="微软雅黑" panose="020B0503020204020204" pitchFamily="34" charset="-122"/>
              </a:rPr>
              <a:t>01</a:t>
            </a:r>
            <a:endParaRPr kumimoji="1" lang="zh-CN" altLang="en-US">
              <a:cs typeface="微软雅黑" panose="020B0503020204020204" pitchFamily="34" charset="-122"/>
            </a:endParaRPr>
          </a:p>
        </p:txBody>
      </p:sp>
      <p:sp>
        <p:nvSpPr>
          <p:cNvPr id="16" name="标题 1"/>
          <p:cNvSpPr txBox="1"/>
          <p:nvPr/>
        </p:nvSpPr>
        <p:spPr>
          <a:xfrm>
            <a:off x="11277934" y="686753"/>
            <a:ext cx="240966" cy="138453"/>
          </a:xfrm>
          <a:custGeom>
            <a:avLst/>
            <a:gdLst>
              <a:gd name="connsiteX0" fmla="*/ 22860 w 333732"/>
              <a:gd name="connsiteY0" fmla="*/ 152370 h 198090"/>
              <a:gd name="connsiteX1" fmla="*/ 310872 w 333732"/>
              <a:gd name="connsiteY1" fmla="*/ 152370 h 198090"/>
              <a:gd name="connsiteX2" fmla="*/ 333732 w 333732"/>
              <a:gd name="connsiteY2" fmla="*/ 175230 h 198090"/>
              <a:gd name="connsiteX3" fmla="*/ 333731 w 333732"/>
              <a:gd name="connsiteY3" fmla="*/ 175230 h 198090"/>
              <a:gd name="connsiteX4" fmla="*/ 310871 w 333732"/>
              <a:gd name="connsiteY4" fmla="*/ 198090 h 198090"/>
              <a:gd name="connsiteX5" fmla="*/ 22860 w 333732"/>
              <a:gd name="connsiteY5" fmla="*/ 198089 h 198090"/>
              <a:gd name="connsiteX6" fmla="*/ 6696 w 333732"/>
              <a:gd name="connsiteY6" fmla="*/ 191393 h 198090"/>
              <a:gd name="connsiteX7" fmla="*/ 0 w 333732"/>
              <a:gd name="connsiteY7" fmla="*/ 175230 h 198090"/>
              <a:gd name="connsiteX8" fmla="*/ 6696 w 333732"/>
              <a:gd name="connsiteY8" fmla="*/ 159066 h 198090"/>
              <a:gd name="connsiteX9" fmla="*/ 22860 w 333732"/>
              <a:gd name="connsiteY9" fmla="*/ 152370 h 198090"/>
              <a:gd name="connsiteX10" fmla="*/ 0 w 333732"/>
              <a:gd name="connsiteY10" fmla="*/ 99044 h 198090"/>
              <a:gd name="connsiteX11" fmla="*/ 0 w 333732"/>
              <a:gd name="connsiteY11" fmla="*/ 99044 h 198090"/>
              <a:gd name="connsiteX12" fmla="*/ 0 w 333732"/>
              <a:gd name="connsiteY12" fmla="*/ 99045 h 198090"/>
              <a:gd name="connsiteX13" fmla="*/ 22860 w 333732"/>
              <a:gd name="connsiteY13" fmla="*/ 76185 h 198090"/>
              <a:gd name="connsiteX14" fmla="*/ 310872 w 333732"/>
              <a:gd name="connsiteY14" fmla="*/ 76185 h 198090"/>
              <a:gd name="connsiteX15" fmla="*/ 333732 w 333732"/>
              <a:gd name="connsiteY15" fmla="*/ 99045 h 198090"/>
              <a:gd name="connsiteX16" fmla="*/ 333731 w 333732"/>
              <a:gd name="connsiteY16" fmla="*/ 99045 h 198090"/>
              <a:gd name="connsiteX17" fmla="*/ 310871 w 333732"/>
              <a:gd name="connsiteY17" fmla="*/ 121905 h 198090"/>
              <a:gd name="connsiteX18" fmla="*/ 22860 w 333732"/>
              <a:gd name="connsiteY18" fmla="*/ 121904 h 198090"/>
              <a:gd name="connsiteX19" fmla="*/ 6696 w 333732"/>
              <a:gd name="connsiteY19" fmla="*/ 115208 h 198090"/>
              <a:gd name="connsiteX20" fmla="*/ 0 w 333732"/>
              <a:gd name="connsiteY20" fmla="*/ 99044 h 198090"/>
              <a:gd name="connsiteX21" fmla="*/ 6696 w 333732"/>
              <a:gd name="connsiteY21" fmla="*/ 82881 h 198090"/>
              <a:gd name="connsiteX22" fmla="*/ 22860 w 333732"/>
              <a:gd name="connsiteY22" fmla="*/ 76185 h 198090"/>
              <a:gd name="connsiteX23" fmla="*/ 22860 w 333732"/>
              <a:gd name="connsiteY23" fmla="*/ 0 h 198090"/>
              <a:gd name="connsiteX24" fmla="*/ 310872 w 333732"/>
              <a:gd name="connsiteY24" fmla="*/ 0 h 198090"/>
              <a:gd name="connsiteX25" fmla="*/ 333732 w 333732"/>
              <a:gd name="connsiteY25" fmla="*/ 22860 h 198090"/>
              <a:gd name="connsiteX26" fmla="*/ 333731 w 333732"/>
              <a:gd name="connsiteY26" fmla="*/ 22860 h 198090"/>
              <a:gd name="connsiteX27" fmla="*/ 310871 w 333732"/>
              <a:gd name="connsiteY27" fmla="*/ 45720 h 198090"/>
              <a:gd name="connsiteX28" fmla="*/ 22860 w 333732"/>
              <a:gd name="connsiteY28" fmla="*/ 45719 h 198090"/>
              <a:gd name="connsiteX29" fmla="*/ 6696 w 333732"/>
              <a:gd name="connsiteY29" fmla="*/ 39023 h 198090"/>
              <a:gd name="connsiteX30" fmla="*/ 0 w 333732"/>
              <a:gd name="connsiteY30" fmla="*/ 22859 h 198090"/>
              <a:gd name="connsiteX31" fmla="*/ 6696 w 333732"/>
              <a:gd name="connsiteY31" fmla="*/ 6696 h 198090"/>
              <a:gd name="connsiteX32" fmla="*/ 22860 w 333732"/>
              <a:gd name="connsiteY32" fmla="*/ 0 h 198090"/>
            </a:gdLst>
            <a:ahLst/>
            <a:cxnLst/>
            <a:rect l="l" t="t" r="r" b="b"/>
            <a:pathLst>
              <a:path w="333732" h="198090">
                <a:moveTo>
                  <a:pt x="22860" y="152370"/>
                </a:moveTo>
                <a:lnTo>
                  <a:pt x="310872" y="152370"/>
                </a:lnTo>
                <a:cubicBezTo>
                  <a:pt x="323497" y="152370"/>
                  <a:pt x="333732" y="162605"/>
                  <a:pt x="333732" y="175230"/>
                </a:cubicBezTo>
                <a:lnTo>
                  <a:pt x="333731" y="175230"/>
                </a:lnTo>
                <a:cubicBezTo>
                  <a:pt x="333731" y="187855"/>
                  <a:pt x="323496" y="198090"/>
                  <a:pt x="310871" y="198090"/>
                </a:cubicBezTo>
                <a:lnTo>
                  <a:pt x="22860" y="198089"/>
                </a:lnTo>
                <a:cubicBezTo>
                  <a:pt x="16548" y="198089"/>
                  <a:pt x="10833" y="195530"/>
                  <a:pt x="6696" y="191393"/>
                </a:cubicBezTo>
                <a:lnTo>
                  <a:pt x="0" y="175230"/>
                </a:lnTo>
                <a:lnTo>
                  <a:pt x="6696" y="159066"/>
                </a:lnTo>
                <a:cubicBezTo>
                  <a:pt x="10833" y="154929"/>
                  <a:pt x="16548" y="152370"/>
                  <a:pt x="22860" y="152370"/>
                </a:cubicBezTo>
                <a:close/>
                <a:moveTo>
                  <a:pt x="0" y="99044"/>
                </a:moveTo>
                <a:lnTo>
                  <a:pt x="0" y="99044"/>
                </a:lnTo>
                <a:lnTo>
                  <a:pt x="0" y="99045"/>
                </a:lnTo>
                <a:close/>
                <a:moveTo>
                  <a:pt x="22860" y="76185"/>
                </a:moveTo>
                <a:lnTo>
                  <a:pt x="310872" y="76185"/>
                </a:lnTo>
                <a:cubicBezTo>
                  <a:pt x="323497" y="76185"/>
                  <a:pt x="333732" y="86420"/>
                  <a:pt x="333732" y="99045"/>
                </a:cubicBezTo>
                <a:lnTo>
                  <a:pt x="333731" y="99045"/>
                </a:lnTo>
                <a:cubicBezTo>
                  <a:pt x="333731" y="111670"/>
                  <a:pt x="323496" y="121905"/>
                  <a:pt x="310871" y="121905"/>
                </a:cubicBezTo>
                <a:lnTo>
                  <a:pt x="22860" y="121904"/>
                </a:lnTo>
                <a:cubicBezTo>
                  <a:pt x="16548" y="121904"/>
                  <a:pt x="10833" y="119345"/>
                  <a:pt x="6696" y="115208"/>
                </a:cubicBezTo>
                <a:lnTo>
                  <a:pt x="0" y="99044"/>
                </a:lnTo>
                <a:lnTo>
                  <a:pt x="6696" y="82881"/>
                </a:lnTo>
                <a:cubicBezTo>
                  <a:pt x="10833" y="78744"/>
                  <a:pt x="16548" y="76185"/>
                  <a:pt x="22860" y="76185"/>
                </a:cubicBezTo>
                <a:close/>
                <a:moveTo>
                  <a:pt x="22860" y="0"/>
                </a:moveTo>
                <a:lnTo>
                  <a:pt x="310872" y="0"/>
                </a:lnTo>
                <a:cubicBezTo>
                  <a:pt x="323497" y="0"/>
                  <a:pt x="333732" y="10235"/>
                  <a:pt x="333732" y="22860"/>
                </a:cubicBezTo>
                <a:lnTo>
                  <a:pt x="333731" y="22860"/>
                </a:lnTo>
                <a:cubicBezTo>
                  <a:pt x="333731" y="35485"/>
                  <a:pt x="323496" y="45720"/>
                  <a:pt x="310871" y="45720"/>
                </a:cubicBezTo>
                <a:lnTo>
                  <a:pt x="22860" y="45719"/>
                </a:lnTo>
                <a:cubicBezTo>
                  <a:pt x="16548" y="45719"/>
                  <a:pt x="10833" y="43160"/>
                  <a:pt x="6696" y="39023"/>
                </a:cubicBezTo>
                <a:lnTo>
                  <a:pt x="0" y="22859"/>
                </a:lnTo>
                <a:lnTo>
                  <a:pt x="6696" y="6696"/>
                </a:lnTo>
                <a:cubicBezTo>
                  <a:pt x="10833" y="2559"/>
                  <a:pt x="16548" y="0"/>
                  <a:pt x="2286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7" name="标题 1"/>
          <p:cNvSpPr txBox="1"/>
          <p:nvPr/>
        </p:nvSpPr>
        <p:spPr>
          <a:xfrm>
            <a:off x="7008824" y="1358188"/>
            <a:ext cx="4141624" cy="4141624"/>
          </a:xfrm>
          <a:prstGeom prst="ellipse">
            <a:avLst/>
          </a:prstGeom>
          <a:solidFill>
            <a:schemeClr val="bg1"/>
          </a:solidFill>
          <a:ln w="12700" cap="sq">
            <a:noFill/>
            <a:miter/>
          </a:ln>
          <a:effectLst>
            <a:outerShdw blurRad="152400" sx="102000" sy="102000" algn="ctr" rotWithShape="0">
              <a:schemeClr val="accent1">
                <a:lumMod val="50000"/>
                <a:alpha val="14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pic>
        <p:nvPicPr>
          <p:cNvPr id="18" name="图片 17"/>
          <p:cNvPicPr>
            <a:picLocks noChangeAspect="1"/>
          </p:cNvPicPr>
          <p:nvPr/>
        </p:nvPicPr>
        <p:blipFill>
          <a:blip r:embed="rId2"/>
          <a:srcRect l="21978" r="21978"/>
          <a:stretch>
            <a:fillRect/>
          </a:stretch>
        </p:blipFill>
        <p:spPr>
          <a:xfrm>
            <a:off x="7160613" y="1509977"/>
            <a:ext cx="3838046" cy="3838046"/>
          </a:xfrm>
          <a:custGeom>
            <a:avLst/>
            <a:gdLst>
              <a:gd name="connsiteX0" fmla="*/ 1919023 w 3838046"/>
              <a:gd name="connsiteY0" fmla="*/ 0 h 3838046"/>
              <a:gd name="connsiteX1" fmla="*/ 3838046 w 3838046"/>
              <a:gd name="connsiteY1" fmla="*/ 1919023 h 3838046"/>
              <a:gd name="connsiteX2" fmla="*/ 1919023 w 3838046"/>
              <a:gd name="connsiteY2" fmla="*/ 3838046 h 3838046"/>
              <a:gd name="connsiteX3" fmla="*/ 0 w 3838046"/>
              <a:gd name="connsiteY3" fmla="*/ 1919023 h 3838046"/>
              <a:gd name="connsiteX4" fmla="*/ 1919023 w 3838046"/>
              <a:gd name="connsiteY4" fmla="*/ 0 h 3838046"/>
            </a:gdLst>
            <a:ahLst/>
            <a:cxnLst/>
            <a:rect l="l" t="t" r="r" b="b"/>
            <a:pathLst>
              <a:path w="3838046" h="3838046">
                <a:moveTo>
                  <a:pt x="1919023" y="0"/>
                </a:moveTo>
                <a:cubicBezTo>
                  <a:pt x="2978870" y="0"/>
                  <a:pt x="3838046" y="859176"/>
                  <a:pt x="3838046" y="1919023"/>
                </a:cubicBezTo>
                <a:cubicBezTo>
                  <a:pt x="3838046" y="2978870"/>
                  <a:pt x="2978870" y="3838046"/>
                  <a:pt x="1919023" y="3838046"/>
                </a:cubicBezTo>
                <a:cubicBezTo>
                  <a:pt x="859176" y="3838046"/>
                  <a:pt x="0" y="2978870"/>
                  <a:pt x="0" y="1919023"/>
                </a:cubicBezTo>
                <a:cubicBezTo>
                  <a:pt x="0" y="859176"/>
                  <a:pt x="859176" y="0"/>
                  <a:pt x="1919023" y="0"/>
                </a:cubicBezTo>
                <a:close/>
              </a:path>
            </a:pathLst>
          </a:custGeom>
          <a:noFill/>
          <a:ln>
            <a:noFill/>
          </a:ln>
        </p:spPr>
      </p:pic>
      <p:sp>
        <p:nvSpPr>
          <p:cNvPr id="19" name="标题 1"/>
          <p:cNvSpPr txBox="1"/>
          <p:nvPr/>
        </p:nvSpPr>
        <p:spPr>
          <a:xfrm>
            <a:off x="0" y="6527800"/>
            <a:ext cx="9486900" cy="330200"/>
          </a:xfrm>
          <a:custGeom>
            <a:avLst/>
            <a:gdLst>
              <a:gd name="connsiteX0" fmla="*/ 9229030 w 9486900"/>
              <a:gd name="connsiteY0" fmla="*/ 0 h 330200"/>
              <a:gd name="connsiteX1" fmla="*/ 9486900 w 9486900"/>
              <a:gd name="connsiteY1" fmla="*/ 0 h 330200"/>
              <a:gd name="connsiteX2" fmla="*/ 9360427 w 9486900"/>
              <a:gd name="connsiteY2" fmla="*/ 330200 h 330200"/>
              <a:gd name="connsiteX3" fmla="*/ 9102557 w 9486900"/>
              <a:gd name="connsiteY3" fmla="*/ 330200 h 330200"/>
              <a:gd name="connsiteX4" fmla="*/ 8871490 w 9486900"/>
              <a:gd name="connsiteY4" fmla="*/ 0 h 330200"/>
              <a:gd name="connsiteX5" fmla="*/ 9129360 w 9486900"/>
              <a:gd name="connsiteY5" fmla="*/ 0 h 330200"/>
              <a:gd name="connsiteX6" fmla="*/ 9002887 w 9486900"/>
              <a:gd name="connsiteY6" fmla="*/ 330200 h 330200"/>
              <a:gd name="connsiteX7" fmla="*/ 8745017 w 9486900"/>
              <a:gd name="connsiteY7" fmla="*/ 330200 h 330200"/>
              <a:gd name="connsiteX8" fmla="*/ 8513947 w 9486900"/>
              <a:gd name="connsiteY8" fmla="*/ 0 h 330200"/>
              <a:gd name="connsiteX9" fmla="*/ 8771817 w 9486900"/>
              <a:gd name="connsiteY9" fmla="*/ 0 h 330200"/>
              <a:gd name="connsiteX10" fmla="*/ 8645344 w 9486900"/>
              <a:gd name="connsiteY10" fmla="*/ 330200 h 330200"/>
              <a:gd name="connsiteX11" fmla="*/ 8387474 w 9486900"/>
              <a:gd name="connsiteY11" fmla="*/ 330200 h 330200"/>
              <a:gd name="connsiteX12" fmla="*/ 8156404 w 9486900"/>
              <a:gd name="connsiteY12" fmla="*/ 0 h 330200"/>
              <a:gd name="connsiteX13" fmla="*/ 8414274 w 9486900"/>
              <a:gd name="connsiteY13" fmla="*/ 0 h 330200"/>
              <a:gd name="connsiteX14" fmla="*/ 8287801 w 9486900"/>
              <a:gd name="connsiteY14" fmla="*/ 330200 h 330200"/>
              <a:gd name="connsiteX15" fmla="*/ 8029931 w 9486900"/>
              <a:gd name="connsiteY15" fmla="*/ 330200 h 330200"/>
              <a:gd name="connsiteX16" fmla="*/ 7798862 w 9486900"/>
              <a:gd name="connsiteY16" fmla="*/ 0 h 330200"/>
              <a:gd name="connsiteX17" fmla="*/ 8056731 w 9486900"/>
              <a:gd name="connsiteY17" fmla="*/ 0 h 330200"/>
              <a:gd name="connsiteX18" fmla="*/ 7930259 w 9486900"/>
              <a:gd name="connsiteY18" fmla="*/ 330200 h 330200"/>
              <a:gd name="connsiteX19" fmla="*/ 7672389 w 9486900"/>
              <a:gd name="connsiteY19" fmla="*/ 330200 h 330200"/>
              <a:gd name="connsiteX20" fmla="*/ 7441318 w 9486900"/>
              <a:gd name="connsiteY20" fmla="*/ 0 h 330200"/>
              <a:gd name="connsiteX21" fmla="*/ 7699189 w 9486900"/>
              <a:gd name="connsiteY21" fmla="*/ 0 h 330200"/>
              <a:gd name="connsiteX22" fmla="*/ 7572716 w 9486900"/>
              <a:gd name="connsiteY22" fmla="*/ 330200 h 330200"/>
              <a:gd name="connsiteX23" fmla="*/ 7314846 w 9486900"/>
              <a:gd name="connsiteY23" fmla="*/ 330200 h 330200"/>
              <a:gd name="connsiteX24" fmla="*/ 7083776 w 9486900"/>
              <a:gd name="connsiteY24" fmla="*/ 0 h 330200"/>
              <a:gd name="connsiteX25" fmla="*/ 7341646 w 9486900"/>
              <a:gd name="connsiteY25" fmla="*/ 0 h 330200"/>
              <a:gd name="connsiteX26" fmla="*/ 7215174 w 9486900"/>
              <a:gd name="connsiteY26" fmla="*/ 330200 h 330200"/>
              <a:gd name="connsiteX27" fmla="*/ 6957303 w 9486900"/>
              <a:gd name="connsiteY27" fmla="*/ 330200 h 330200"/>
              <a:gd name="connsiteX28" fmla="*/ 6726233 w 9486900"/>
              <a:gd name="connsiteY28" fmla="*/ 0 h 330200"/>
              <a:gd name="connsiteX29" fmla="*/ 6984103 w 9486900"/>
              <a:gd name="connsiteY29" fmla="*/ 0 h 330200"/>
              <a:gd name="connsiteX30" fmla="*/ 6857630 w 9486900"/>
              <a:gd name="connsiteY30" fmla="*/ 330200 h 330200"/>
              <a:gd name="connsiteX31" fmla="*/ 6599761 w 9486900"/>
              <a:gd name="connsiteY31" fmla="*/ 330200 h 330200"/>
              <a:gd name="connsiteX32" fmla="*/ 6368691 w 9486900"/>
              <a:gd name="connsiteY32" fmla="*/ 0 h 330200"/>
              <a:gd name="connsiteX33" fmla="*/ 6626561 w 9486900"/>
              <a:gd name="connsiteY33" fmla="*/ 0 h 330200"/>
              <a:gd name="connsiteX34" fmla="*/ 6500088 w 9486900"/>
              <a:gd name="connsiteY34" fmla="*/ 330200 h 330200"/>
              <a:gd name="connsiteX35" fmla="*/ 6242218 w 9486900"/>
              <a:gd name="connsiteY35" fmla="*/ 330200 h 330200"/>
              <a:gd name="connsiteX36" fmla="*/ 6011149 w 9486900"/>
              <a:gd name="connsiteY36" fmla="*/ 0 h 330200"/>
              <a:gd name="connsiteX37" fmla="*/ 6269019 w 9486900"/>
              <a:gd name="connsiteY37" fmla="*/ 0 h 330200"/>
              <a:gd name="connsiteX38" fmla="*/ 6142546 w 9486900"/>
              <a:gd name="connsiteY38" fmla="*/ 330200 h 330200"/>
              <a:gd name="connsiteX39" fmla="*/ 5884676 w 9486900"/>
              <a:gd name="connsiteY39" fmla="*/ 330200 h 330200"/>
              <a:gd name="connsiteX40" fmla="*/ 5653607 w 9486900"/>
              <a:gd name="connsiteY40" fmla="*/ 0 h 330200"/>
              <a:gd name="connsiteX41" fmla="*/ 5911476 w 9486900"/>
              <a:gd name="connsiteY41" fmla="*/ 0 h 330200"/>
              <a:gd name="connsiteX42" fmla="*/ 5785004 w 9486900"/>
              <a:gd name="connsiteY42" fmla="*/ 330200 h 330200"/>
              <a:gd name="connsiteX43" fmla="*/ 5527134 w 9486900"/>
              <a:gd name="connsiteY43" fmla="*/ 330200 h 330200"/>
              <a:gd name="connsiteX44" fmla="*/ 5296063 w 9486900"/>
              <a:gd name="connsiteY44" fmla="*/ 0 h 330200"/>
              <a:gd name="connsiteX45" fmla="*/ 5553934 w 9486900"/>
              <a:gd name="connsiteY45" fmla="*/ 0 h 330200"/>
              <a:gd name="connsiteX46" fmla="*/ 5427461 w 9486900"/>
              <a:gd name="connsiteY46" fmla="*/ 330200 h 330200"/>
              <a:gd name="connsiteX47" fmla="*/ 5169591 w 9486900"/>
              <a:gd name="connsiteY47" fmla="*/ 330200 h 330200"/>
              <a:gd name="connsiteX48" fmla="*/ 4958260 w 9486900"/>
              <a:gd name="connsiteY48" fmla="*/ 0 h 330200"/>
              <a:gd name="connsiteX49" fmla="*/ 5216130 w 9486900"/>
              <a:gd name="connsiteY49" fmla="*/ 0 h 330200"/>
              <a:gd name="connsiteX50" fmla="*/ 5089658 w 9486900"/>
              <a:gd name="connsiteY50" fmla="*/ 330200 h 330200"/>
              <a:gd name="connsiteX51" fmla="*/ 4831787 w 9486900"/>
              <a:gd name="connsiteY51" fmla="*/ 330200 h 330200"/>
              <a:gd name="connsiteX52" fmla="*/ 4600717 w 9486900"/>
              <a:gd name="connsiteY52" fmla="*/ 0 h 330200"/>
              <a:gd name="connsiteX53" fmla="*/ 4858587 w 9486900"/>
              <a:gd name="connsiteY53" fmla="*/ 0 h 330200"/>
              <a:gd name="connsiteX54" fmla="*/ 4732114 w 9486900"/>
              <a:gd name="connsiteY54" fmla="*/ 330200 h 330200"/>
              <a:gd name="connsiteX55" fmla="*/ 4474245 w 9486900"/>
              <a:gd name="connsiteY55" fmla="*/ 330200 h 330200"/>
              <a:gd name="connsiteX56" fmla="*/ 4243175 w 9486900"/>
              <a:gd name="connsiteY56" fmla="*/ 0 h 330200"/>
              <a:gd name="connsiteX57" fmla="*/ 4501045 w 9486900"/>
              <a:gd name="connsiteY57" fmla="*/ 0 h 330200"/>
              <a:gd name="connsiteX58" fmla="*/ 4374573 w 9486900"/>
              <a:gd name="connsiteY58" fmla="*/ 330200 h 330200"/>
              <a:gd name="connsiteX59" fmla="*/ 4116702 w 9486900"/>
              <a:gd name="connsiteY59" fmla="*/ 330200 h 330200"/>
              <a:gd name="connsiteX60" fmla="*/ 3885633 w 9486900"/>
              <a:gd name="connsiteY60" fmla="*/ 0 h 330200"/>
              <a:gd name="connsiteX61" fmla="*/ 4143502 w 9486900"/>
              <a:gd name="connsiteY61" fmla="*/ 0 h 330200"/>
              <a:gd name="connsiteX62" fmla="*/ 4017029 w 9486900"/>
              <a:gd name="connsiteY62" fmla="*/ 330200 h 330200"/>
              <a:gd name="connsiteX63" fmla="*/ 3759159 w 9486900"/>
              <a:gd name="connsiteY63" fmla="*/ 330200 h 330200"/>
              <a:gd name="connsiteX64" fmla="*/ 0 w 9486900"/>
              <a:gd name="connsiteY64" fmla="*/ 0 h 330200"/>
              <a:gd name="connsiteX65" fmla="*/ 3759159 w 9486900"/>
              <a:gd name="connsiteY65" fmla="*/ 0 h 330200"/>
              <a:gd name="connsiteX66" fmla="*/ 3629279 w 9486900"/>
              <a:gd name="connsiteY66" fmla="*/ 330200 h 330200"/>
              <a:gd name="connsiteX67" fmla="*/ 0 w 9486900"/>
              <a:gd name="connsiteY67" fmla="*/ 330200 h 330200"/>
            </a:gdLst>
            <a:ahLst/>
            <a:cxnLst/>
            <a:rect l="l" t="t" r="r" b="b"/>
            <a:pathLst>
              <a:path w="9486900" h="330200">
                <a:moveTo>
                  <a:pt x="9229030" y="0"/>
                </a:moveTo>
                <a:lnTo>
                  <a:pt x="9486900" y="0"/>
                </a:lnTo>
                <a:lnTo>
                  <a:pt x="9360427" y="330200"/>
                </a:lnTo>
                <a:lnTo>
                  <a:pt x="9102557" y="330200"/>
                </a:lnTo>
                <a:close/>
                <a:moveTo>
                  <a:pt x="8871490" y="0"/>
                </a:moveTo>
                <a:lnTo>
                  <a:pt x="9129360" y="0"/>
                </a:lnTo>
                <a:lnTo>
                  <a:pt x="9002887" y="330200"/>
                </a:lnTo>
                <a:lnTo>
                  <a:pt x="8745017" y="330200"/>
                </a:lnTo>
                <a:close/>
                <a:moveTo>
                  <a:pt x="8513947" y="0"/>
                </a:moveTo>
                <a:lnTo>
                  <a:pt x="8771817" y="0"/>
                </a:lnTo>
                <a:lnTo>
                  <a:pt x="8645344" y="330200"/>
                </a:lnTo>
                <a:lnTo>
                  <a:pt x="8387474" y="330200"/>
                </a:lnTo>
                <a:close/>
                <a:moveTo>
                  <a:pt x="8156404" y="0"/>
                </a:moveTo>
                <a:lnTo>
                  <a:pt x="8414274" y="0"/>
                </a:lnTo>
                <a:lnTo>
                  <a:pt x="8287801" y="330200"/>
                </a:lnTo>
                <a:lnTo>
                  <a:pt x="8029931" y="330200"/>
                </a:lnTo>
                <a:close/>
                <a:moveTo>
                  <a:pt x="7798862" y="0"/>
                </a:moveTo>
                <a:lnTo>
                  <a:pt x="8056731" y="0"/>
                </a:lnTo>
                <a:lnTo>
                  <a:pt x="7930259" y="330200"/>
                </a:lnTo>
                <a:lnTo>
                  <a:pt x="7672389" y="330200"/>
                </a:lnTo>
                <a:close/>
                <a:moveTo>
                  <a:pt x="7441318" y="0"/>
                </a:moveTo>
                <a:lnTo>
                  <a:pt x="7699189" y="0"/>
                </a:lnTo>
                <a:lnTo>
                  <a:pt x="7572716" y="330200"/>
                </a:lnTo>
                <a:lnTo>
                  <a:pt x="7314846" y="330200"/>
                </a:lnTo>
                <a:close/>
                <a:moveTo>
                  <a:pt x="7083776" y="0"/>
                </a:moveTo>
                <a:lnTo>
                  <a:pt x="7341646" y="0"/>
                </a:lnTo>
                <a:lnTo>
                  <a:pt x="7215174" y="330200"/>
                </a:lnTo>
                <a:lnTo>
                  <a:pt x="6957303" y="330200"/>
                </a:lnTo>
                <a:close/>
                <a:moveTo>
                  <a:pt x="6726233" y="0"/>
                </a:moveTo>
                <a:lnTo>
                  <a:pt x="6984103" y="0"/>
                </a:lnTo>
                <a:lnTo>
                  <a:pt x="6857630" y="330200"/>
                </a:lnTo>
                <a:lnTo>
                  <a:pt x="6599761" y="330200"/>
                </a:lnTo>
                <a:close/>
                <a:moveTo>
                  <a:pt x="6368691" y="0"/>
                </a:moveTo>
                <a:lnTo>
                  <a:pt x="6626561" y="0"/>
                </a:lnTo>
                <a:lnTo>
                  <a:pt x="6500088" y="330200"/>
                </a:lnTo>
                <a:lnTo>
                  <a:pt x="6242218" y="330200"/>
                </a:lnTo>
                <a:close/>
                <a:moveTo>
                  <a:pt x="6011149" y="0"/>
                </a:moveTo>
                <a:lnTo>
                  <a:pt x="6269019" y="0"/>
                </a:lnTo>
                <a:lnTo>
                  <a:pt x="6142546" y="330200"/>
                </a:lnTo>
                <a:lnTo>
                  <a:pt x="5884676" y="330200"/>
                </a:lnTo>
                <a:close/>
                <a:moveTo>
                  <a:pt x="5653607" y="0"/>
                </a:moveTo>
                <a:lnTo>
                  <a:pt x="5911476" y="0"/>
                </a:lnTo>
                <a:lnTo>
                  <a:pt x="5785004" y="330200"/>
                </a:lnTo>
                <a:lnTo>
                  <a:pt x="5527134" y="330200"/>
                </a:lnTo>
                <a:close/>
                <a:moveTo>
                  <a:pt x="5296063" y="0"/>
                </a:moveTo>
                <a:lnTo>
                  <a:pt x="5553934" y="0"/>
                </a:lnTo>
                <a:lnTo>
                  <a:pt x="5427461" y="330200"/>
                </a:lnTo>
                <a:lnTo>
                  <a:pt x="5169591" y="330200"/>
                </a:lnTo>
                <a:close/>
                <a:moveTo>
                  <a:pt x="4958260" y="0"/>
                </a:moveTo>
                <a:lnTo>
                  <a:pt x="5216130" y="0"/>
                </a:lnTo>
                <a:lnTo>
                  <a:pt x="5089658" y="330200"/>
                </a:lnTo>
                <a:lnTo>
                  <a:pt x="4831787" y="330200"/>
                </a:lnTo>
                <a:close/>
                <a:moveTo>
                  <a:pt x="4600717" y="0"/>
                </a:moveTo>
                <a:lnTo>
                  <a:pt x="4858587" y="0"/>
                </a:lnTo>
                <a:lnTo>
                  <a:pt x="4732114" y="330200"/>
                </a:lnTo>
                <a:lnTo>
                  <a:pt x="4474245" y="330200"/>
                </a:lnTo>
                <a:close/>
                <a:moveTo>
                  <a:pt x="4243175" y="0"/>
                </a:moveTo>
                <a:lnTo>
                  <a:pt x="4501045" y="0"/>
                </a:lnTo>
                <a:lnTo>
                  <a:pt x="4374573" y="330200"/>
                </a:lnTo>
                <a:lnTo>
                  <a:pt x="4116702" y="330200"/>
                </a:lnTo>
                <a:close/>
                <a:moveTo>
                  <a:pt x="3885633" y="0"/>
                </a:moveTo>
                <a:lnTo>
                  <a:pt x="4143502" y="0"/>
                </a:lnTo>
                <a:lnTo>
                  <a:pt x="4017029" y="330200"/>
                </a:lnTo>
                <a:lnTo>
                  <a:pt x="3759159" y="330200"/>
                </a:lnTo>
                <a:close/>
                <a:moveTo>
                  <a:pt x="0" y="0"/>
                </a:moveTo>
                <a:lnTo>
                  <a:pt x="3759159" y="0"/>
                </a:lnTo>
                <a:lnTo>
                  <a:pt x="3629279" y="330200"/>
                </a:lnTo>
                <a:lnTo>
                  <a:pt x="0" y="3302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20" name="标题 1"/>
          <p:cNvSpPr txBox="1"/>
          <p:nvPr/>
        </p:nvSpPr>
        <p:spPr>
          <a:xfrm>
            <a:off x="416931" y="6667500"/>
            <a:ext cx="2928179" cy="69902"/>
          </a:xfrm>
          <a:custGeom>
            <a:avLst/>
            <a:gdLst>
              <a:gd name="connsiteX0" fmla="*/ 36000 w 2928179"/>
              <a:gd name="connsiteY0" fmla="*/ 0 h 69902"/>
              <a:gd name="connsiteX1" fmla="*/ 61456 w 2928179"/>
              <a:gd name="connsiteY1" fmla="*/ 10237 h 69902"/>
              <a:gd name="connsiteX2" fmla="*/ 65480 w 2928179"/>
              <a:gd name="connsiteY2" fmla="*/ 19669 h 69902"/>
              <a:gd name="connsiteX3" fmla="*/ 2862699 w 2928179"/>
              <a:gd name="connsiteY3" fmla="*/ 19669 h 69902"/>
              <a:gd name="connsiteX4" fmla="*/ 2866723 w 2928179"/>
              <a:gd name="connsiteY4" fmla="*/ 10237 h 69902"/>
              <a:gd name="connsiteX5" fmla="*/ 2892179 w 2928179"/>
              <a:gd name="connsiteY5" fmla="*/ 0 h 69902"/>
              <a:gd name="connsiteX6" fmla="*/ 2928179 w 2928179"/>
              <a:gd name="connsiteY6" fmla="*/ 34951 h 69902"/>
              <a:gd name="connsiteX7" fmla="*/ 2892179 w 2928179"/>
              <a:gd name="connsiteY7" fmla="*/ 69902 h 69902"/>
              <a:gd name="connsiteX8" fmla="*/ 2856179 w 2928179"/>
              <a:gd name="connsiteY8" fmla="*/ 34951 h 69902"/>
              <a:gd name="connsiteX9" fmla="*/ 2857809 w 2928179"/>
              <a:gd name="connsiteY9" fmla="*/ 31130 h 69902"/>
              <a:gd name="connsiteX10" fmla="*/ 70370 w 2928179"/>
              <a:gd name="connsiteY10" fmla="*/ 31130 h 69902"/>
              <a:gd name="connsiteX11" fmla="*/ 72000 w 2928179"/>
              <a:gd name="connsiteY11" fmla="*/ 34951 h 69902"/>
              <a:gd name="connsiteX12" fmla="*/ 36000 w 2928179"/>
              <a:gd name="connsiteY12" fmla="*/ 69902 h 69902"/>
              <a:gd name="connsiteX13" fmla="*/ 0 w 2928179"/>
              <a:gd name="connsiteY13" fmla="*/ 34951 h 69902"/>
              <a:gd name="connsiteX14" fmla="*/ 36000 w 2928179"/>
              <a:gd name="connsiteY14" fmla="*/ 0 h 69902"/>
            </a:gdLst>
            <a:ahLst/>
            <a:cxnLst/>
            <a:rect l="l" t="t" r="r" b="b"/>
            <a:pathLst>
              <a:path w="2928179" h="69902">
                <a:moveTo>
                  <a:pt x="36000" y="0"/>
                </a:moveTo>
                <a:cubicBezTo>
                  <a:pt x="45941" y="0"/>
                  <a:pt x="54941" y="3912"/>
                  <a:pt x="61456" y="10237"/>
                </a:cubicBezTo>
                <a:lnTo>
                  <a:pt x="65480" y="19669"/>
                </a:lnTo>
                <a:lnTo>
                  <a:pt x="2862699" y="19669"/>
                </a:lnTo>
                <a:lnTo>
                  <a:pt x="2866723" y="10237"/>
                </a:lnTo>
                <a:cubicBezTo>
                  <a:pt x="2873238" y="3912"/>
                  <a:pt x="2882238" y="0"/>
                  <a:pt x="2892179" y="0"/>
                </a:cubicBezTo>
                <a:cubicBezTo>
                  <a:pt x="2912061" y="0"/>
                  <a:pt x="2928179" y="15648"/>
                  <a:pt x="2928179" y="34951"/>
                </a:cubicBezTo>
                <a:cubicBezTo>
                  <a:pt x="2928179" y="54254"/>
                  <a:pt x="2912061" y="69902"/>
                  <a:pt x="2892179" y="69902"/>
                </a:cubicBezTo>
                <a:cubicBezTo>
                  <a:pt x="2872297" y="69902"/>
                  <a:pt x="2856179" y="54254"/>
                  <a:pt x="2856179" y="34951"/>
                </a:cubicBezTo>
                <a:lnTo>
                  <a:pt x="2857809" y="31130"/>
                </a:lnTo>
                <a:lnTo>
                  <a:pt x="70370" y="31130"/>
                </a:lnTo>
                <a:lnTo>
                  <a:pt x="72000" y="34951"/>
                </a:lnTo>
                <a:cubicBezTo>
                  <a:pt x="72000" y="54254"/>
                  <a:pt x="55882" y="69902"/>
                  <a:pt x="36000" y="69902"/>
                </a:cubicBezTo>
                <a:cubicBezTo>
                  <a:pt x="16118" y="69902"/>
                  <a:pt x="0" y="54254"/>
                  <a:pt x="0" y="34951"/>
                </a:cubicBezTo>
                <a:cubicBezTo>
                  <a:pt x="0" y="15648"/>
                  <a:pt x="16118" y="0"/>
                  <a:pt x="3600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21" name="标题 1"/>
          <p:cNvSpPr txBox="1"/>
          <p:nvPr/>
        </p:nvSpPr>
        <p:spPr>
          <a:xfrm>
            <a:off x="818444" y="3441956"/>
            <a:ext cx="80818" cy="129655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标题 1"/>
          <p:cNvSpPr txBox="1"/>
          <p:nvPr/>
        </p:nvSpPr>
        <p:spPr>
          <a:xfrm>
            <a:off x="-1146746" y="5498432"/>
            <a:ext cx="2171360" cy="2171360"/>
          </a:xfrm>
          <a:prstGeom prst="donut">
            <a:avLst>
              <a:gd name="adj" fmla="val 18765"/>
            </a:avLst>
          </a:prstGeom>
          <a:solidFill>
            <a:schemeClr val="accent1">
              <a:lumMod val="20000"/>
              <a:lumOff val="80000"/>
              <a:alpha val="20000"/>
            </a:schemeClr>
          </a:solid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37" name="标题 1"/>
          <p:cNvSpPr txBox="1"/>
          <p:nvPr/>
        </p:nvSpPr>
        <p:spPr>
          <a:xfrm>
            <a:off x="11114907" y="2525925"/>
            <a:ext cx="2490813" cy="2490813"/>
          </a:xfrm>
          <a:prstGeom prst="donut">
            <a:avLst>
              <a:gd name="adj" fmla="val 18765"/>
            </a:avLst>
          </a:prstGeom>
          <a:solidFill>
            <a:schemeClr val="accent1">
              <a:lumMod val="20000"/>
              <a:lumOff val="80000"/>
              <a:alpha val="20000"/>
            </a:schemeClr>
          </a:solid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38"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39"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2800" b="1">
                <a:cs typeface="微软雅黑" panose="020B0503020204020204" pitchFamily="34" charset="-122"/>
              </a:rPr>
              <a:t>欧盟可再生能源金融政策</a:t>
            </a:r>
            <a:endParaRPr kumimoji="1" lang="zh-CN" altLang="en-US" sz="2800" b="1">
              <a:cs typeface="微软雅黑" panose="020B0503020204020204" pitchFamily="34" charset="-122"/>
            </a:endParaRPr>
          </a:p>
        </p:txBody>
      </p:sp>
      <p:sp>
        <p:nvSpPr>
          <p:cNvPr id="40" name="文本框 39"/>
          <p:cNvSpPr txBox="1"/>
          <p:nvPr/>
        </p:nvSpPr>
        <p:spPr>
          <a:xfrm>
            <a:off x="513080" y="967740"/>
            <a:ext cx="11402060" cy="5631180"/>
          </a:xfrm>
          <a:prstGeom prst="rect">
            <a:avLst/>
          </a:prstGeom>
        </p:spPr>
        <p:txBody>
          <a:bodyPr wrap="square">
            <a:spAutoFit/>
          </a:bodyPr>
          <a:lstStyle/>
          <a:p>
            <a:pPr marL="0" indent="304800" algn="just" defTabSz="266700">
              <a:lnSpc>
                <a:spcPct val="150000"/>
              </a:lnSpc>
              <a:spcBef>
                <a:spcPct val="0"/>
              </a:spcBef>
              <a:spcAft>
                <a:spcPct val="0"/>
              </a:spcAft>
            </a:pPr>
            <a:r>
              <a:rPr lang="zh-CN" altLang="en-US" sz="2000" b="1">
                <a:latin typeface="Times New Roman" panose="02020603050405020304"/>
                <a:ea typeface="微软雅黑" panose="020B0503020204020204" pitchFamily="34" charset="-122"/>
                <a:cs typeface="微软雅黑" panose="020B0503020204020204" pitchFamily="34" charset="-122"/>
              </a:rPr>
              <a:t>欧盟是可再生能源金融发展历程中的先行者与主要参与者，在顶层设计方面较为完善和成熟。</a:t>
            </a:r>
            <a:endParaRPr lang="zh-CN" altLang="en-US" sz="2000" b="1">
              <a:latin typeface="Times New Roman" panose="02020603050405020304"/>
              <a:ea typeface="微软雅黑" panose="020B0503020204020204" pitchFamily="34" charset="-122"/>
              <a:cs typeface="微软雅黑" panose="020B0503020204020204" pitchFamily="34" charset="-122"/>
            </a:endParaRPr>
          </a:p>
          <a:p>
            <a:pPr marL="914400" lvl="1" indent="-457200" algn="just" defTabSz="266700">
              <a:lnSpc>
                <a:spcPct val="150000"/>
              </a:lnSpc>
              <a:spcBef>
                <a:spcPct val="0"/>
              </a:spcBef>
              <a:spcAft>
                <a:spcPct val="0"/>
              </a:spcAft>
              <a:buAutoNum type="arabicPeriod"/>
            </a:pPr>
            <a:r>
              <a:rPr lang="en-US" altLang="zh-CN" sz="2000">
                <a:latin typeface="Times New Roman" panose="02020603050405020304"/>
                <a:ea typeface="微软雅黑" panose="020B0503020204020204" pitchFamily="34" charset="-122"/>
                <a:cs typeface="微软雅黑" panose="020B0503020204020204" pitchFamily="34" charset="-122"/>
              </a:rPr>
              <a:t>2016 </a:t>
            </a:r>
            <a:r>
              <a:rPr lang="zh-CN" altLang="en-US" sz="2000">
                <a:latin typeface="Times New Roman" panose="02020603050405020304"/>
                <a:ea typeface="微软雅黑" panose="020B0503020204020204" pitchFamily="34" charset="-122"/>
                <a:cs typeface="微软雅黑" panose="020B0503020204020204" pitchFamily="34" charset="-122"/>
              </a:rPr>
              <a:t>年根据实践经验，欧盟委员会统筹成立高级别专家组和技术专家组，通过欧洲银行管理局、欧洲证券和市场管理局以及欧洲保险和职业养老金局三大金融监管机构协同推进</a:t>
            </a:r>
            <a:r>
              <a:rPr lang="zh-CN" altLang="en-US" sz="2000" b="1">
                <a:latin typeface="Times New Roman" panose="02020603050405020304"/>
                <a:ea typeface="微软雅黑" panose="020B0503020204020204" pitchFamily="34" charset="-122"/>
                <a:cs typeface="微软雅黑" panose="020B0503020204020204" pitchFamily="34" charset="-122"/>
              </a:rPr>
              <a:t>可持续金融的框架</a:t>
            </a:r>
            <a:r>
              <a:rPr lang="zh-CN" altLang="en-US" sz="2000">
                <a:latin typeface="Times New Roman" panose="02020603050405020304"/>
                <a:ea typeface="微软雅黑" panose="020B0503020204020204" pitchFamily="34" charset="-122"/>
                <a:cs typeface="微软雅黑" panose="020B0503020204020204" pitchFamily="34" charset="-122"/>
              </a:rPr>
              <a:t>建立。</a:t>
            </a:r>
            <a:endParaRPr lang="zh-CN" altLang="en-US" sz="2000">
              <a:latin typeface="Times New Roman" panose="02020603050405020304"/>
              <a:ea typeface="微软雅黑" panose="020B0503020204020204" pitchFamily="34" charset="-122"/>
              <a:cs typeface="微软雅黑" panose="020B0503020204020204" pitchFamily="34" charset="-122"/>
            </a:endParaRPr>
          </a:p>
          <a:p>
            <a:pPr marL="914400" lvl="1" indent="-457200" algn="just" defTabSz="266700">
              <a:lnSpc>
                <a:spcPct val="150000"/>
              </a:lnSpc>
              <a:spcBef>
                <a:spcPct val="0"/>
              </a:spcBef>
              <a:spcAft>
                <a:spcPct val="0"/>
              </a:spcAft>
              <a:buAutoNum type="arabicPeriod"/>
            </a:pPr>
            <a:r>
              <a:rPr lang="en-US" altLang="zh-CN" sz="2000">
                <a:latin typeface="Times New Roman" panose="02020603050405020304"/>
                <a:ea typeface="Times New Roman" panose="02020603050405020304"/>
                <a:cs typeface="微软雅黑" panose="020B0503020204020204" pitchFamily="34" charset="-122"/>
              </a:rPr>
              <a:t>2019</a:t>
            </a:r>
            <a:r>
              <a:rPr lang="en-US" altLang="zh-CN" sz="2000">
                <a:latin typeface="Times New Roman" panose="02020603050405020304"/>
                <a:ea typeface="微软雅黑" panose="020B0503020204020204" pitchFamily="34" charset="-122"/>
                <a:cs typeface="微软雅黑" panose="020B0503020204020204" pitchFamily="34" charset="-122"/>
              </a:rPr>
              <a:t> </a:t>
            </a:r>
            <a:r>
              <a:rPr lang="zh-CN" altLang="en-US" sz="2000">
                <a:latin typeface="Times New Roman" panose="02020603050405020304"/>
                <a:ea typeface="微软雅黑" panose="020B0503020204020204" pitchFamily="34" charset="-122"/>
                <a:cs typeface="微软雅黑" panose="020B0503020204020204" pitchFamily="34" charset="-122"/>
              </a:rPr>
              <a:t>年欧洲银行管理局发布</a:t>
            </a:r>
            <a:r>
              <a:rPr lang="en-US" altLang="zh-CN" sz="2000" b="1">
                <a:latin typeface="Times New Roman" panose="02020603050405020304"/>
                <a:ea typeface="微软雅黑" panose="020B0503020204020204" pitchFamily="34" charset="-122"/>
                <a:cs typeface="微软雅黑" panose="020B0503020204020204" pitchFamily="34" charset="-122"/>
              </a:rPr>
              <a:t>《</a:t>
            </a:r>
            <a:r>
              <a:rPr lang="zh-CN" altLang="en-US" sz="2000" b="1">
                <a:latin typeface="Times New Roman" panose="02020603050405020304"/>
                <a:ea typeface="微软雅黑" panose="020B0503020204020204" pitchFamily="34" charset="-122"/>
                <a:cs typeface="微软雅黑" panose="020B0503020204020204" pitchFamily="34" charset="-122"/>
              </a:rPr>
              <a:t>可持续金融行动计划</a:t>
            </a:r>
            <a:r>
              <a:rPr lang="en-US" altLang="zh-CN" sz="2000" b="1">
                <a:latin typeface="Times New Roman" panose="02020603050405020304"/>
                <a:ea typeface="微软雅黑" panose="020B0503020204020204" pitchFamily="34" charset="-122"/>
                <a:cs typeface="微软雅黑" panose="020B0503020204020204" pitchFamily="34" charset="-122"/>
              </a:rPr>
              <a:t>》</a:t>
            </a:r>
            <a:r>
              <a:rPr lang="zh-CN" altLang="en-US" sz="2000">
                <a:latin typeface="Times New Roman" panose="02020603050405020304"/>
                <a:ea typeface="微软雅黑" panose="020B0503020204020204" pitchFamily="34" charset="-122"/>
                <a:cs typeface="微软雅黑" panose="020B0503020204020204" pitchFamily="34" charset="-122"/>
              </a:rPr>
              <a:t>；</a:t>
            </a:r>
            <a:r>
              <a:rPr lang="en-US" altLang="zh-CN" sz="2000">
                <a:latin typeface="Times New Roman" panose="02020603050405020304"/>
                <a:ea typeface="Times New Roman" panose="02020603050405020304"/>
                <a:cs typeface="微软雅黑" panose="020B0503020204020204" pitchFamily="34" charset="-122"/>
              </a:rPr>
              <a:t>2020</a:t>
            </a:r>
            <a:r>
              <a:rPr lang="en-US" altLang="zh-CN" sz="2000">
                <a:latin typeface="Times New Roman" panose="02020603050405020304"/>
                <a:ea typeface="微软雅黑" panose="020B0503020204020204" pitchFamily="34" charset="-122"/>
                <a:cs typeface="微软雅黑" panose="020B0503020204020204" pitchFamily="34" charset="-122"/>
              </a:rPr>
              <a:t> </a:t>
            </a:r>
            <a:r>
              <a:rPr lang="zh-CN" altLang="en-US" sz="2000">
                <a:latin typeface="Times New Roman" panose="02020603050405020304"/>
                <a:ea typeface="微软雅黑" panose="020B0503020204020204" pitchFamily="34" charset="-122"/>
                <a:cs typeface="微软雅黑" panose="020B0503020204020204" pitchFamily="34" charset="-122"/>
              </a:rPr>
              <a:t>年欧洲证券和市场管理局发布</a:t>
            </a:r>
            <a:r>
              <a:rPr lang="en-US" altLang="zh-CN" sz="2000">
                <a:latin typeface="Times New Roman" panose="02020603050405020304"/>
                <a:ea typeface="微软雅黑" panose="020B0503020204020204" pitchFamily="34" charset="-122"/>
                <a:cs typeface="微软雅黑" panose="020B0503020204020204" pitchFamily="34" charset="-122"/>
              </a:rPr>
              <a:t>《</a:t>
            </a:r>
            <a:r>
              <a:rPr lang="zh-CN" altLang="en-US" sz="2000">
                <a:latin typeface="Times New Roman" panose="02020603050405020304"/>
                <a:ea typeface="微软雅黑" panose="020B0503020204020204" pitchFamily="34" charset="-122"/>
                <a:cs typeface="微软雅黑" panose="020B0503020204020204" pitchFamily="34" charset="-122"/>
              </a:rPr>
              <a:t>可持续金融战略</a:t>
            </a:r>
            <a:r>
              <a:rPr lang="en-US" altLang="zh-CN" sz="2000">
                <a:latin typeface="Times New Roman" panose="02020603050405020304"/>
                <a:ea typeface="微软雅黑" panose="020B0503020204020204" pitchFamily="34" charset="-122"/>
                <a:cs typeface="微软雅黑" panose="020B0503020204020204" pitchFamily="34" charset="-122"/>
              </a:rPr>
              <a:t>》</a:t>
            </a:r>
            <a:r>
              <a:rPr lang="zh-CN" altLang="en-US" sz="2000">
                <a:latin typeface="Times New Roman" panose="02020603050405020304"/>
                <a:ea typeface="微软雅黑" panose="020B0503020204020204" pitchFamily="34" charset="-122"/>
                <a:cs typeface="微软雅黑" panose="020B0503020204020204" pitchFamily="34" charset="-122"/>
              </a:rPr>
              <a:t>；欧洲保险和职业养老金管理局正在制定可持续金融行动计划。</a:t>
            </a:r>
            <a:endParaRPr lang="zh-CN" altLang="en-US" sz="2000">
              <a:latin typeface="Times New Roman" panose="02020603050405020304"/>
              <a:ea typeface="微软雅黑" panose="020B0503020204020204" pitchFamily="34" charset="-122"/>
              <a:cs typeface="微软雅黑" panose="020B0503020204020204" pitchFamily="34" charset="-122"/>
            </a:endParaRPr>
          </a:p>
          <a:p>
            <a:pPr marL="914400" lvl="1" indent="-457200" algn="just" defTabSz="266700">
              <a:lnSpc>
                <a:spcPct val="150000"/>
              </a:lnSpc>
              <a:spcBef>
                <a:spcPct val="0"/>
              </a:spcBef>
              <a:spcAft>
                <a:spcPct val="0"/>
              </a:spcAft>
              <a:buAutoNum type="arabicPeriod"/>
            </a:pPr>
            <a:r>
              <a:rPr lang="zh-CN" altLang="en-US" sz="2000">
                <a:latin typeface="Times New Roman" panose="02020603050405020304"/>
                <a:ea typeface="微软雅黑" panose="020B0503020204020204" pitchFamily="34" charset="-122"/>
                <a:cs typeface="微软雅黑" panose="020B0503020204020204" pitchFamily="34" charset="-122"/>
              </a:rPr>
              <a:t>欧盟首先将</a:t>
            </a:r>
            <a:r>
              <a:rPr lang="en-US" altLang="zh-CN" sz="2000" b="1">
                <a:latin typeface="Times New Roman" panose="02020603050405020304"/>
                <a:ea typeface="微软雅黑" panose="020B0503020204020204" pitchFamily="34" charset="-122"/>
                <a:cs typeface="微软雅黑" panose="020B0503020204020204" pitchFamily="34" charset="-122"/>
              </a:rPr>
              <a:t>《</a:t>
            </a:r>
            <a:r>
              <a:rPr lang="zh-CN" altLang="en-US" sz="2000" b="1">
                <a:latin typeface="Times New Roman" panose="02020603050405020304"/>
                <a:ea typeface="微软雅黑" panose="020B0503020204020204" pitchFamily="34" charset="-122"/>
                <a:cs typeface="微软雅黑" panose="020B0503020204020204" pitchFamily="34" charset="-122"/>
              </a:rPr>
              <a:t>可持续发展融资行动计划</a:t>
            </a:r>
            <a:r>
              <a:rPr lang="en-US" altLang="zh-CN" sz="2000" b="1">
                <a:latin typeface="Times New Roman" panose="02020603050405020304"/>
                <a:ea typeface="微软雅黑" panose="020B0503020204020204" pitchFamily="34" charset="-122"/>
                <a:cs typeface="微软雅黑" panose="020B0503020204020204" pitchFamily="34" charset="-122"/>
              </a:rPr>
              <a:t>》</a:t>
            </a:r>
            <a:r>
              <a:rPr lang="zh-CN" altLang="en-US" sz="2000" b="1">
                <a:latin typeface="Times New Roman" panose="02020603050405020304"/>
                <a:ea typeface="微软雅黑" panose="020B0503020204020204" pitchFamily="34" charset="-122"/>
                <a:cs typeface="微软雅黑" panose="020B0503020204020204" pitchFamily="34" charset="-122"/>
              </a:rPr>
              <a:t>作为指导性文件</a:t>
            </a:r>
            <a:r>
              <a:rPr lang="zh-CN" altLang="en-US" sz="2000">
                <a:latin typeface="Times New Roman" panose="02020603050405020304"/>
                <a:ea typeface="微软雅黑" panose="020B0503020204020204" pitchFamily="34" charset="-122"/>
                <a:cs typeface="微软雅黑" panose="020B0503020204020204" pitchFamily="34" charset="-122"/>
              </a:rPr>
              <a:t>，对可持续活动的分类、可持续投资基金、可持续指数等多方面做出规定。其次以</a:t>
            </a:r>
            <a:r>
              <a:rPr lang="en-US" altLang="zh-CN" sz="2000">
                <a:latin typeface="Times New Roman" panose="02020603050405020304"/>
                <a:ea typeface="微软雅黑" panose="020B0503020204020204" pitchFamily="34" charset="-122"/>
                <a:cs typeface="微软雅黑" panose="020B0503020204020204" pitchFamily="34" charset="-122"/>
              </a:rPr>
              <a:t>《</a:t>
            </a:r>
            <a:r>
              <a:rPr lang="zh-CN" altLang="en-US" sz="2000">
                <a:latin typeface="Times New Roman" panose="02020603050405020304"/>
                <a:ea typeface="微软雅黑" panose="020B0503020204020204" pitchFamily="34" charset="-122"/>
                <a:cs typeface="微软雅黑" panose="020B0503020204020204" pitchFamily="34" charset="-122"/>
              </a:rPr>
              <a:t>欧洲绿色协议</a:t>
            </a:r>
            <a:r>
              <a:rPr lang="en-US" altLang="zh-CN" sz="2000">
                <a:latin typeface="Times New Roman" panose="02020603050405020304"/>
                <a:ea typeface="微软雅黑" panose="020B0503020204020204" pitchFamily="34" charset="-122"/>
                <a:cs typeface="微软雅黑" panose="020B0503020204020204" pitchFamily="34" charset="-122"/>
              </a:rPr>
              <a:t>》</a:t>
            </a:r>
            <a:r>
              <a:rPr lang="zh-CN" altLang="en-US" sz="2000">
                <a:latin typeface="Times New Roman" panose="02020603050405020304"/>
                <a:ea typeface="微软雅黑" panose="020B0503020204020204" pitchFamily="34" charset="-122"/>
                <a:cs typeface="微软雅黑" panose="020B0503020204020204" pitchFamily="34" charset="-122"/>
              </a:rPr>
              <a:t>为纲领性文件，提出在</a:t>
            </a:r>
            <a:r>
              <a:rPr lang="en-US" altLang="zh-CN" sz="2000">
                <a:latin typeface="Times New Roman" panose="02020603050405020304"/>
                <a:ea typeface="Times New Roman" panose="02020603050405020304"/>
                <a:cs typeface="微软雅黑" panose="020B0503020204020204" pitchFamily="34" charset="-122"/>
              </a:rPr>
              <a:t>2050</a:t>
            </a:r>
            <a:r>
              <a:rPr lang="zh-CN" altLang="en-US" sz="2000">
                <a:latin typeface="Times New Roman" panose="02020603050405020304"/>
                <a:ea typeface="微软雅黑" panose="020B0503020204020204" pitchFamily="34" charset="-122"/>
                <a:cs typeface="微软雅黑" panose="020B0503020204020204" pitchFamily="34" charset="-122"/>
              </a:rPr>
              <a:t>年实现碳中和目标，并对欧盟国家可持续转型的政策方向给出了相应的建议，推动了可再生能源的发展。</a:t>
            </a:r>
            <a:endParaRPr lang="zh-CN" altLang="en-US" sz="2000">
              <a:latin typeface="Times New Roman" panose="02020603050405020304"/>
              <a:ea typeface="微软雅黑" panose="020B0503020204020204" pitchFamily="34" charset="-122"/>
              <a:cs typeface="微软雅黑" panose="020B0503020204020204" pitchFamily="34" charset="-122"/>
            </a:endParaRPr>
          </a:p>
          <a:p>
            <a:pPr marL="914400" lvl="1" indent="-457200" algn="just" defTabSz="266700">
              <a:lnSpc>
                <a:spcPct val="150000"/>
              </a:lnSpc>
              <a:spcBef>
                <a:spcPct val="0"/>
              </a:spcBef>
              <a:spcAft>
                <a:spcPct val="0"/>
              </a:spcAft>
              <a:buAutoNum type="arabicPeriod"/>
            </a:pPr>
            <a:r>
              <a:rPr lang="en-US" altLang="zh-CN" sz="2000">
                <a:latin typeface="Times New Roman" panose="02020603050405020304"/>
                <a:ea typeface="Times New Roman" panose="02020603050405020304"/>
                <a:cs typeface="微软雅黑" panose="020B0503020204020204" pitchFamily="34" charset="-122"/>
              </a:rPr>
              <a:t>2021</a:t>
            </a:r>
            <a:r>
              <a:rPr lang="zh-CN" altLang="en-US" sz="2000">
                <a:latin typeface="Times New Roman" panose="02020603050405020304"/>
                <a:ea typeface="微软雅黑" panose="020B0503020204020204" pitchFamily="34" charset="-122"/>
                <a:cs typeface="微软雅黑" panose="020B0503020204020204" pitchFamily="34" charset="-122"/>
              </a:rPr>
              <a:t>年上半年，欧盟发布了更新的可持续金融战略，以明确到</a:t>
            </a:r>
            <a:r>
              <a:rPr lang="en-US" altLang="zh-CN" sz="2000">
                <a:latin typeface="Times New Roman" panose="02020603050405020304"/>
                <a:ea typeface="Times New Roman" panose="02020603050405020304"/>
                <a:cs typeface="微软雅黑" panose="020B0503020204020204" pitchFamily="34" charset="-122"/>
              </a:rPr>
              <a:t>2024</a:t>
            </a:r>
            <a:r>
              <a:rPr lang="zh-CN" altLang="en-US" sz="2000">
                <a:latin typeface="Times New Roman" panose="02020603050405020304"/>
                <a:ea typeface="微软雅黑" panose="020B0503020204020204" pitchFamily="34" charset="-122"/>
                <a:cs typeface="微软雅黑" panose="020B0503020204020204" pitchFamily="34" charset="-122"/>
              </a:rPr>
              <a:t>年的政策议程。</a:t>
            </a:r>
            <a:r>
              <a:rPr lang="en-US" altLang="zh-CN" sz="2000">
                <a:latin typeface="Times New Roman" panose="02020603050405020304"/>
                <a:ea typeface="微软雅黑" panose="020B0503020204020204" pitchFamily="34" charset="-122"/>
                <a:cs typeface="微软雅黑" panose="020B0503020204020204" pitchFamily="34" charset="-122"/>
              </a:rPr>
              <a:t>《</a:t>
            </a:r>
            <a:r>
              <a:rPr lang="zh-CN" altLang="en-US" sz="2000">
                <a:latin typeface="Times New Roman" panose="02020603050405020304"/>
                <a:ea typeface="微软雅黑" panose="020B0503020204020204" pitchFamily="34" charset="-122"/>
                <a:cs typeface="微软雅黑" panose="020B0503020204020204" pitchFamily="34" charset="-122"/>
              </a:rPr>
              <a:t>企业可持续发展报告指令</a:t>
            </a:r>
            <a:r>
              <a:rPr lang="en-US" altLang="zh-CN" sz="2000">
                <a:latin typeface="Times New Roman" panose="02020603050405020304"/>
                <a:ea typeface="微软雅黑" panose="020B0503020204020204" pitchFamily="34" charset="-122"/>
                <a:cs typeface="微软雅黑" panose="020B0503020204020204" pitchFamily="34" charset="-122"/>
              </a:rPr>
              <a:t>》</a:t>
            </a:r>
            <a:r>
              <a:rPr lang="zh-CN" altLang="en-US" sz="2000">
                <a:latin typeface="Times New Roman" panose="02020603050405020304"/>
                <a:ea typeface="微软雅黑" panose="020B0503020204020204" pitchFamily="34" charset="-122"/>
                <a:cs typeface="微软雅黑" panose="020B0503020204020204" pitchFamily="34" charset="-122"/>
              </a:rPr>
              <a:t>提案也得以提交，并得到了投资者的大力支持。</a:t>
            </a:r>
            <a:endParaRPr lang="zh-CN" altLang="en-US" sz="2000">
              <a:latin typeface="Times New Roman" panose="02020603050405020304"/>
              <a:ea typeface="微软雅黑" panose="020B0503020204020204" pitchFamily="34" charset="-122"/>
              <a:cs typeface="微软雅黑" panose="020B0503020204020204" pitchFamily="34"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标题 1"/>
          <p:cNvSpPr txBox="1"/>
          <p:nvPr/>
        </p:nvSpPr>
        <p:spPr>
          <a:xfrm>
            <a:off x="-1146746" y="5498432"/>
            <a:ext cx="2171360" cy="2171360"/>
          </a:xfrm>
          <a:prstGeom prst="donut">
            <a:avLst>
              <a:gd name="adj" fmla="val 18765"/>
            </a:avLst>
          </a:prstGeom>
          <a:solidFill>
            <a:schemeClr val="accent1">
              <a:lumMod val="20000"/>
              <a:lumOff val="80000"/>
              <a:alpha val="20000"/>
            </a:schemeClr>
          </a:solid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37" name="标题 1"/>
          <p:cNvSpPr txBox="1"/>
          <p:nvPr/>
        </p:nvSpPr>
        <p:spPr>
          <a:xfrm>
            <a:off x="11114907" y="2525925"/>
            <a:ext cx="2490813" cy="2490813"/>
          </a:xfrm>
          <a:prstGeom prst="donut">
            <a:avLst>
              <a:gd name="adj" fmla="val 18765"/>
            </a:avLst>
          </a:prstGeom>
          <a:solidFill>
            <a:schemeClr val="accent1">
              <a:lumMod val="20000"/>
              <a:lumOff val="80000"/>
              <a:alpha val="20000"/>
            </a:schemeClr>
          </a:solid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38"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39"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2800" b="1">
                <a:cs typeface="微软雅黑" panose="020B0503020204020204" pitchFamily="34" charset="-122"/>
              </a:rPr>
              <a:t>英国可再生能源金融政策</a:t>
            </a:r>
            <a:endParaRPr kumimoji="1" lang="zh-CN" altLang="en-US" sz="2800" b="1">
              <a:cs typeface="微软雅黑" panose="020B0503020204020204" pitchFamily="34" charset="-122"/>
            </a:endParaRPr>
          </a:p>
        </p:txBody>
      </p:sp>
      <p:sp>
        <p:nvSpPr>
          <p:cNvPr id="40" name="文本框 39"/>
          <p:cNvSpPr txBox="1"/>
          <p:nvPr/>
        </p:nvSpPr>
        <p:spPr>
          <a:xfrm>
            <a:off x="513080" y="967740"/>
            <a:ext cx="11402060" cy="1938020"/>
          </a:xfrm>
          <a:prstGeom prst="rect">
            <a:avLst/>
          </a:prstGeom>
        </p:spPr>
        <p:txBody>
          <a:bodyPr wrap="square">
            <a:spAutoFit/>
          </a:bodyPr>
          <a:lstStyle/>
          <a:p>
            <a:pPr marL="0" indent="304800" algn="just" defTabSz="266700">
              <a:lnSpc>
                <a:spcPct val="150000"/>
              </a:lnSpc>
              <a:spcBef>
                <a:spcPct val="0"/>
              </a:spcBef>
              <a:spcAft>
                <a:spcPct val="0"/>
              </a:spcAft>
            </a:pPr>
            <a:r>
              <a:rPr lang="zh-CN" altLang="en-US" sz="2000">
                <a:latin typeface="Times New Roman" panose="02020603050405020304"/>
                <a:ea typeface="微软雅黑" panose="020B0503020204020204" pitchFamily="34" charset="-122"/>
                <a:cs typeface="微软雅黑" panose="020B0503020204020204" pitchFamily="34" charset="-122"/>
              </a:rPr>
              <a:t>表</a:t>
            </a:r>
            <a:r>
              <a:rPr lang="en-US" altLang="zh-CN" sz="2000">
                <a:latin typeface="Times New Roman" panose="02020603050405020304"/>
                <a:ea typeface="微软雅黑" panose="020B0503020204020204" pitchFamily="34" charset="-122"/>
                <a:cs typeface="微软雅黑" panose="020B0503020204020204" pitchFamily="34" charset="-122"/>
              </a:rPr>
              <a:t>7-3</a:t>
            </a:r>
            <a:r>
              <a:rPr lang="zh-CN" altLang="en-US" sz="2000">
                <a:latin typeface="Times New Roman" panose="02020603050405020304"/>
                <a:ea typeface="微软雅黑" panose="020B0503020204020204" pitchFamily="34" charset="-122"/>
                <a:cs typeface="微软雅黑" panose="020B0503020204020204" pitchFamily="34" charset="-122"/>
              </a:rPr>
              <a:t>列出了</a:t>
            </a:r>
            <a:r>
              <a:rPr lang="zh-CN" altLang="en-US" sz="2000" b="1">
                <a:latin typeface="Times New Roman" panose="02020603050405020304"/>
                <a:ea typeface="微软雅黑" panose="020B0503020204020204" pitchFamily="34" charset="-122"/>
                <a:cs typeface="微软雅黑" panose="020B0503020204020204" pitchFamily="34" charset="-122"/>
              </a:rPr>
              <a:t>英国的部分可再生能源政策</a:t>
            </a:r>
            <a:r>
              <a:rPr lang="zh-CN" altLang="en-US" sz="2000">
                <a:latin typeface="Times New Roman" panose="02020603050405020304"/>
                <a:ea typeface="微软雅黑" panose="020B0503020204020204" pitchFamily="34" charset="-122"/>
                <a:cs typeface="微软雅黑" panose="020B0503020204020204" pitchFamily="34" charset="-122"/>
              </a:rPr>
              <a:t>。鉴于英国正试图兑现其到</a:t>
            </a:r>
            <a:r>
              <a:rPr lang="en-US" altLang="zh-CN" sz="2000">
                <a:latin typeface="Times New Roman" panose="02020603050405020304"/>
                <a:ea typeface="微软雅黑" panose="020B0503020204020204" pitchFamily="34" charset="-122"/>
                <a:cs typeface="微软雅黑" panose="020B0503020204020204" pitchFamily="34" charset="-122"/>
              </a:rPr>
              <a:t>2050</a:t>
            </a:r>
            <a:r>
              <a:rPr lang="zh-CN" altLang="en-US" sz="2000">
                <a:latin typeface="Times New Roman" panose="02020603050405020304"/>
                <a:ea typeface="微软雅黑" panose="020B0503020204020204" pitchFamily="34" charset="-122"/>
                <a:cs typeface="微软雅黑" panose="020B0503020204020204" pitchFamily="34" charset="-122"/>
              </a:rPr>
              <a:t>年实现净零排放的承诺，正在开发的绿色分类法将补充实体经济政策的变化（如：</a:t>
            </a:r>
            <a:r>
              <a:rPr lang="en-US" altLang="zh-CN" sz="2000">
                <a:latin typeface="Times New Roman" panose="02020603050405020304"/>
                <a:ea typeface="微软雅黑" panose="020B0503020204020204" pitchFamily="34" charset="-122"/>
                <a:cs typeface="微软雅黑" panose="020B0503020204020204" pitchFamily="34" charset="-122"/>
              </a:rPr>
              <a:t>2030</a:t>
            </a:r>
            <a:r>
              <a:rPr lang="zh-CN" altLang="en-US" sz="2000">
                <a:latin typeface="Times New Roman" panose="02020603050405020304"/>
                <a:ea typeface="微软雅黑" panose="020B0503020204020204" pitchFamily="34" charset="-122"/>
                <a:cs typeface="微软雅黑" panose="020B0503020204020204" pitchFamily="34" charset="-122"/>
              </a:rPr>
              <a:t>年禁止销售汽油和柴油车；绿色工业革命的</a:t>
            </a:r>
            <a:r>
              <a:rPr lang="en-US" altLang="zh-CN" sz="2000">
                <a:latin typeface="Times New Roman" panose="02020603050405020304"/>
                <a:ea typeface="微软雅黑" panose="020B0503020204020204" pitchFamily="34" charset="-122"/>
                <a:cs typeface="微软雅黑" panose="020B0503020204020204" pitchFamily="34" charset="-122"/>
              </a:rPr>
              <a:t>10</a:t>
            </a:r>
            <a:r>
              <a:rPr lang="zh-CN" altLang="en-US" sz="2000">
                <a:latin typeface="Times New Roman" panose="02020603050405020304"/>
                <a:ea typeface="微软雅黑" panose="020B0503020204020204" pitchFamily="34" charset="-122"/>
                <a:cs typeface="微软雅黑" panose="020B0503020204020204" pitchFamily="34" charset="-122"/>
              </a:rPr>
              <a:t>项计划等）</a:t>
            </a:r>
            <a:endParaRPr lang="zh-CN" altLang="en-US" sz="2000">
              <a:latin typeface="Times New Roman" panose="02020603050405020304"/>
              <a:ea typeface="微软雅黑" panose="020B0503020204020204" pitchFamily="34" charset="-122"/>
              <a:cs typeface="微软雅黑" panose="020B0503020204020204" pitchFamily="34" charset="-122"/>
            </a:endParaRPr>
          </a:p>
          <a:p>
            <a:pPr marL="0" indent="304800" algn="just" defTabSz="266700">
              <a:lnSpc>
                <a:spcPct val="150000"/>
              </a:lnSpc>
              <a:spcBef>
                <a:spcPct val="0"/>
              </a:spcBef>
              <a:spcAft>
                <a:spcPct val="0"/>
              </a:spcAft>
            </a:pPr>
            <a:endParaRPr lang="zh-CN" altLang="en-US" sz="2000">
              <a:latin typeface="Times New Roman" panose="02020603050405020304"/>
              <a:ea typeface="微软雅黑" panose="020B0503020204020204" pitchFamily="34" charset="-122"/>
              <a:cs typeface="微软雅黑" panose="020B0503020204020204" pitchFamily="34" charset="-122"/>
            </a:endParaRPr>
          </a:p>
        </p:txBody>
      </p:sp>
      <p:sp>
        <p:nvSpPr>
          <p:cNvPr id="2" name="文本框 1"/>
          <p:cNvSpPr txBox="1"/>
          <p:nvPr/>
        </p:nvSpPr>
        <p:spPr>
          <a:xfrm>
            <a:off x="3556000" y="2787333"/>
            <a:ext cx="5080000" cy="460375"/>
          </a:xfrm>
          <a:prstGeom prst="rect">
            <a:avLst/>
          </a:prstGeom>
        </p:spPr>
        <p:txBody>
          <a:bodyPr>
            <a:spAutoFit/>
          </a:bodyPr>
          <a:lstStyle/>
          <a:p>
            <a:pPr marL="0" indent="0" algn="ctr" defTabSz="266700">
              <a:lnSpc>
                <a:spcPct val="150000"/>
              </a:lnSpc>
              <a:spcBef>
                <a:spcPct val="0"/>
              </a:spcBef>
              <a:spcAft>
                <a:spcPct val="0"/>
              </a:spcAft>
            </a:pPr>
            <a:r>
              <a:rPr lang="zh-CN" altLang="en-US" sz="1600" b="1">
                <a:latin typeface="Times New Roman" panose="02020603050405020304"/>
                <a:ea typeface="微软雅黑" panose="020B0503020204020204" pitchFamily="34" charset="-122"/>
                <a:cs typeface="微软雅黑" panose="020B0503020204020204" pitchFamily="34" charset="-122"/>
              </a:rPr>
              <a:t>表</a:t>
            </a:r>
            <a:r>
              <a:rPr lang="en-US" altLang="zh-CN" sz="1600" b="1">
                <a:latin typeface="Times New Roman" panose="02020603050405020304"/>
                <a:ea typeface="Times New Roman" panose="02020603050405020304"/>
                <a:cs typeface="微软雅黑" panose="020B0503020204020204" pitchFamily="34" charset="-122"/>
              </a:rPr>
              <a:t>7-3</a:t>
            </a:r>
            <a:r>
              <a:rPr lang="en-US" altLang="zh-CN" sz="1600" b="1">
                <a:latin typeface="Times New Roman" panose="02020603050405020304"/>
                <a:ea typeface="微软雅黑" panose="020B0503020204020204" pitchFamily="34" charset="-122"/>
                <a:cs typeface="微软雅黑" panose="020B0503020204020204" pitchFamily="34" charset="-122"/>
              </a:rPr>
              <a:t> </a:t>
            </a:r>
            <a:r>
              <a:rPr lang="zh-CN" altLang="en-US" sz="1600" b="1">
                <a:latin typeface="Times New Roman" panose="02020603050405020304"/>
                <a:ea typeface="微软雅黑" panose="020B0503020204020204" pitchFamily="34" charset="-122"/>
                <a:cs typeface="微软雅黑" panose="020B0503020204020204" pitchFamily="34" charset="-122"/>
              </a:rPr>
              <a:t>英国部分可再生能源政策</a:t>
            </a:r>
            <a:endParaRPr lang="zh-CN" altLang="en-US" sz="1600" b="1">
              <a:latin typeface="Times New Roman" panose="02020603050405020304"/>
              <a:ea typeface="微软雅黑" panose="020B0503020204020204" pitchFamily="34" charset="-122"/>
              <a:cs typeface="微软雅黑" panose="020B0503020204020204" pitchFamily="34" charset="-122"/>
            </a:endParaRPr>
          </a:p>
        </p:txBody>
      </p:sp>
      <p:graphicFrame>
        <p:nvGraphicFramePr>
          <p:cNvPr id="3" name="表格 2"/>
          <p:cNvGraphicFramePr/>
          <p:nvPr/>
        </p:nvGraphicFramePr>
        <p:xfrm>
          <a:off x="2456180" y="3475355"/>
          <a:ext cx="7515860" cy="2734310"/>
        </p:xfrm>
        <a:graphic>
          <a:graphicData uri="http://schemas.openxmlformats.org/drawingml/2006/table">
            <a:tbl>
              <a:tblPr/>
              <a:tblGrid>
                <a:gridCol w="2307590"/>
                <a:gridCol w="3082290"/>
                <a:gridCol w="1026795"/>
                <a:gridCol w="1099185"/>
              </a:tblGrid>
              <a:tr h="681990">
                <a:tc>
                  <a:txBody>
                    <a:bodyPr/>
                    <a:lstStyle/>
                    <a:p>
                      <a:pPr marL="0" indent="0" algn="ctr">
                        <a:lnSpc>
                          <a:spcPct val="150000"/>
                        </a:lnSpc>
                        <a:spcBef>
                          <a:spcPct val="0"/>
                        </a:spcBef>
                        <a:spcAft>
                          <a:spcPct val="0"/>
                        </a:spcAft>
                      </a:pPr>
                      <a:r>
                        <a:rPr lang="zh-CN" sz="1600" b="1">
                          <a:solidFill>
                            <a:srgbClr val="000000"/>
                          </a:solidFill>
                          <a:latin typeface="Times New Roman" panose="02020603050405020304"/>
                          <a:ea typeface="微软雅黑" panose="020B0503020204020204" pitchFamily="34" charset="-122"/>
                          <a:cs typeface="微软雅黑" panose="020B0503020204020204" pitchFamily="34" charset="-122"/>
                        </a:rPr>
                        <a:t>政策名称</a:t>
                      </a:r>
                      <a:endParaRPr lang="zh-CN" sz="1600" b="1">
                        <a:solidFill>
                          <a:srgbClr val="000000"/>
                        </a:solidFill>
                        <a:latin typeface="Times New Roman" panose="02020603050405020304"/>
                        <a:ea typeface="微软雅黑" panose="020B0503020204020204" pitchFamily="34" charset="-122"/>
                        <a:cs typeface="微软雅黑" panose="020B0503020204020204" pitchFamily="34" charset="-122"/>
                      </a:endParaRPr>
                    </a:p>
                  </a:txBody>
                  <a:tcPr marL="68580" marR="68580" marT="0" marB="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lstStyle/>
                    <a:p>
                      <a:pPr marL="0" indent="0" algn="ctr">
                        <a:lnSpc>
                          <a:spcPct val="150000"/>
                        </a:lnSpc>
                        <a:spcBef>
                          <a:spcPct val="0"/>
                        </a:spcBef>
                        <a:spcAft>
                          <a:spcPct val="0"/>
                        </a:spcAft>
                      </a:pPr>
                      <a:r>
                        <a:rPr lang="zh-CN" sz="1600" b="1">
                          <a:solidFill>
                            <a:srgbClr val="000000"/>
                          </a:solidFill>
                          <a:latin typeface="Times New Roman" panose="02020603050405020304"/>
                          <a:ea typeface="微软雅黑" panose="020B0503020204020204" pitchFamily="34" charset="-122"/>
                          <a:cs typeface="微软雅黑" panose="020B0503020204020204" pitchFamily="34" charset="-122"/>
                        </a:rPr>
                        <a:t>对可再生能源金融影响</a:t>
                      </a:r>
                      <a:endParaRPr lang="zh-CN" sz="1600" b="1">
                        <a:solidFill>
                          <a:srgbClr val="000000"/>
                        </a:solidFill>
                        <a:latin typeface="Times New Roman" panose="02020603050405020304"/>
                        <a:ea typeface="微软雅黑" panose="020B0503020204020204" pitchFamily="34" charset="-122"/>
                        <a:cs typeface="微软雅黑" panose="020B0503020204020204" pitchFamily="34" charset="-122"/>
                      </a:endParaRPr>
                    </a:p>
                  </a:txBody>
                  <a:tcPr marL="68580" marR="68580" marT="0" marB="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lstStyle/>
                    <a:p>
                      <a:pPr marL="0" indent="0" algn="ctr">
                        <a:lnSpc>
                          <a:spcPct val="150000"/>
                        </a:lnSpc>
                        <a:spcBef>
                          <a:spcPct val="0"/>
                        </a:spcBef>
                        <a:spcAft>
                          <a:spcPct val="0"/>
                        </a:spcAft>
                      </a:pPr>
                      <a:r>
                        <a:rPr lang="zh-CN" sz="1600" b="1">
                          <a:solidFill>
                            <a:srgbClr val="000000"/>
                          </a:solidFill>
                          <a:latin typeface="Times New Roman" panose="02020603050405020304"/>
                          <a:ea typeface="微软雅黑" panose="020B0503020204020204" pitchFamily="34" charset="-122"/>
                          <a:cs typeface="微软雅黑" panose="020B0503020204020204" pitchFamily="34" charset="-122"/>
                        </a:rPr>
                        <a:t>出台时间</a:t>
                      </a:r>
                      <a:endParaRPr lang="zh-CN" sz="1600" b="1">
                        <a:solidFill>
                          <a:srgbClr val="000000"/>
                        </a:solidFill>
                        <a:latin typeface="Times New Roman" panose="02020603050405020304"/>
                        <a:ea typeface="微软雅黑" panose="020B0503020204020204" pitchFamily="34" charset="-122"/>
                        <a:cs typeface="微软雅黑" panose="020B0503020204020204" pitchFamily="34" charset="-122"/>
                      </a:endParaRPr>
                    </a:p>
                  </a:txBody>
                  <a:tcPr marL="68580" marR="68580" marT="0" marB="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lstStyle/>
                    <a:p>
                      <a:pPr marL="0" indent="0" algn="ctr">
                        <a:lnSpc>
                          <a:spcPct val="150000"/>
                        </a:lnSpc>
                        <a:spcBef>
                          <a:spcPct val="0"/>
                        </a:spcBef>
                        <a:spcAft>
                          <a:spcPct val="0"/>
                        </a:spcAft>
                      </a:pPr>
                      <a:r>
                        <a:rPr lang="zh-CN" sz="1600" b="1">
                          <a:solidFill>
                            <a:srgbClr val="000000"/>
                          </a:solidFill>
                          <a:latin typeface="Times New Roman" panose="02020603050405020304"/>
                          <a:ea typeface="微软雅黑" panose="020B0503020204020204" pitchFamily="34" charset="-122"/>
                          <a:cs typeface="微软雅黑" panose="020B0503020204020204" pitchFamily="34" charset="-122"/>
                        </a:rPr>
                        <a:t>机构</a:t>
                      </a:r>
                      <a:endParaRPr lang="zh-CN" sz="1600" b="1">
                        <a:solidFill>
                          <a:srgbClr val="000000"/>
                        </a:solidFill>
                        <a:latin typeface="Times New Roman" panose="02020603050405020304"/>
                        <a:ea typeface="微软雅黑" panose="020B0503020204020204" pitchFamily="34" charset="-122"/>
                        <a:cs typeface="微软雅黑" panose="020B0503020204020204" pitchFamily="34" charset="-122"/>
                      </a:endParaRPr>
                    </a:p>
                  </a:txBody>
                  <a:tcPr marL="68580" marR="68580" marT="0" marB="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r>
              <a:tr h="681990">
                <a:tc>
                  <a:txBody>
                    <a:bodyPr/>
                    <a:lstStyle/>
                    <a:p>
                      <a:pPr marL="0" indent="0" algn="ctr">
                        <a:lnSpc>
                          <a:spcPct val="150000"/>
                        </a:lnSpc>
                        <a:spcBef>
                          <a:spcPct val="0"/>
                        </a:spcBef>
                        <a:spcAft>
                          <a:spcPct val="0"/>
                        </a:spcAft>
                      </a:pPr>
                      <a:r>
                        <a:rPr lang="zh-CN" sz="1600" b="0">
                          <a:solidFill>
                            <a:srgbClr val="000000"/>
                          </a:solidFill>
                          <a:latin typeface="Times New Roman" panose="02020603050405020304"/>
                          <a:ea typeface="微软雅黑" panose="020B0503020204020204" pitchFamily="34" charset="-122"/>
                          <a:cs typeface="微软雅黑" panose="020B0503020204020204" pitchFamily="34" charset="-122"/>
                        </a:rPr>
                        <a:t>《绿色金融战略》</a:t>
                      </a:r>
                      <a:endParaRPr lang="zh-CN" sz="1600" b="0">
                        <a:solidFill>
                          <a:srgbClr val="000000"/>
                        </a:solidFill>
                        <a:latin typeface="Times New Roman" panose="02020603050405020304"/>
                        <a:ea typeface="微软雅黑" panose="020B0503020204020204" pitchFamily="34" charset="-122"/>
                        <a:cs typeface="微软雅黑" panose="020B0503020204020204" pitchFamily="34" charset="-122"/>
                      </a:endParaRPr>
                    </a:p>
                  </a:txBody>
                  <a:tcPr marL="68580" marR="68580" marT="0" marB="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lstStyle/>
                    <a:p>
                      <a:pPr marL="0" indent="0" algn="ctr">
                        <a:lnSpc>
                          <a:spcPct val="150000"/>
                        </a:lnSpc>
                        <a:spcBef>
                          <a:spcPct val="0"/>
                        </a:spcBef>
                        <a:spcAft>
                          <a:spcPct val="0"/>
                        </a:spcAft>
                      </a:pPr>
                      <a:r>
                        <a:rPr lang="zh-CN" sz="1600" b="0">
                          <a:solidFill>
                            <a:srgbClr val="000000"/>
                          </a:solidFill>
                          <a:latin typeface="Times New Roman" panose="02020603050405020304"/>
                          <a:ea typeface="微软雅黑" panose="020B0503020204020204" pitchFamily="34" charset="-122"/>
                          <a:cs typeface="微软雅黑" panose="020B0503020204020204" pitchFamily="34" charset="-122"/>
                        </a:rPr>
                        <a:t>阐述发展路径</a:t>
                      </a:r>
                      <a:endParaRPr lang="zh-CN" sz="1600" b="0">
                        <a:solidFill>
                          <a:srgbClr val="000000"/>
                        </a:solidFill>
                        <a:latin typeface="Times New Roman" panose="02020603050405020304"/>
                        <a:ea typeface="微软雅黑" panose="020B0503020204020204" pitchFamily="34" charset="-122"/>
                        <a:cs typeface="微软雅黑" panose="020B0503020204020204" pitchFamily="34" charset="-122"/>
                      </a:endParaRPr>
                    </a:p>
                  </a:txBody>
                  <a:tcPr marL="68580" marR="68580" marT="0" marB="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lstStyle/>
                    <a:p>
                      <a:pPr marL="0" indent="0" algn="ctr">
                        <a:lnSpc>
                          <a:spcPct val="150000"/>
                        </a:lnSpc>
                        <a:spcBef>
                          <a:spcPct val="0"/>
                        </a:spcBef>
                        <a:spcAft>
                          <a:spcPct val="0"/>
                        </a:spcAft>
                      </a:pPr>
                      <a:r>
                        <a:rPr lang="en-US" altLang="zh-CN" sz="1600" b="0">
                          <a:solidFill>
                            <a:srgbClr val="000000"/>
                          </a:solidFill>
                          <a:latin typeface="Times New Roman" panose="02020603050405020304"/>
                          <a:ea typeface="微软雅黑" panose="020B0503020204020204" pitchFamily="34" charset="-122"/>
                          <a:cs typeface="微软雅黑" panose="020B0503020204020204" pitchFamily="34" charset="-122"/>
                        </a:rPr>
                        <a:t>2019</a:t>
                      </a:r>
                      <a:endParaRPr lang="en-US" altLang="zh-CN" sz="1600" b="0">
                        <a:solidFill>
                          <a:srgbClr val="000000"/>
                        </a:solidFill>
                        <a:latin typeface="Times New Roman" panose="02020603050405020304"/>
                        <a:ea typeface="微软雅黑" panose="020B0503020204020204" pitchFamily="34" charset="-122"/>
                        <a:cs typeface="微软雅黑" panose="020B0503020204020204" pitchFamily="34" charset="-122"/>
                      </a:endParaRPr>
                    </a:p>
                  </a:txBody>
                  <a:tcPr marL="68580" marR="68580" marT="0" marB="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lstStyle/>
                    <a:p>
                      <a:pPr marL="0" indent="0" algn="ctr">
                        <a:lnSpc>
                          <a:spcPct val="150000"/>
                        </a:lnSpc>
                        <a:spcBef>
                          <a:spcPct val="0"/>
                        </a:spcBef>
                        <a:spcAft>
                          <a:spcPct val="0"/>
                        </a:spcAft>
                      </a:pPr>
                      <a:r>
                        <a:rPr lang="zh-CN" sz="1600" b="0">
                          <a:solidFill>
                            <a:srgbClr val="000000"/>
                          </a:solidFill>
                          <a:latin typeface="Times New Roman" panose="02020603050405020304"/>
                          <a:ea typeface="微软雅黑" panose="020B0503020204020204" pitchFamily="34" charset="-122"/>
                          <a:cs typeface="微软雅黑" panose="020B0503020204020204" pitchFamily="34" charset="-122"/>
                        </a:rPr>
                        <a:t>英国政府</a:t>
                      </a:r>
                      <a:endParaRPr lang="zh-CN" sz="1600" b="0">
                        <a:solidFill>
                          <a:srgbClr val="000000"/>
                        </a:solidFill>
                        <a:latin typeface="Times New Roman" panose="02020603050405020304"/>
                        <a:ea typeface="微软雅黑" panose="020B0503020204020204" pitchFamily="34" charset="-122"/>
                        <a:cs typeface="微软雅黑" panose="020B0503020204020204" pitchFamily="34" charset="-122"/>
                      </a:endParaRPr>
                    </a:p>
                  </a:txBody>
                  <a:tcPr marL="68580" marR="68580" marT="0" marB="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r>
              <a:tr h="681990">
                <a:tc>
                  <a:txBody>
                    <a:bodyPr/>
                    <a:lstStyle/>
                    <a:p>
                      <a:pPr marL="0" indent="0" algn="ctr">
                        <a:lnSpc>
                          <a:spcPct val="150000"/>
                        </a:lnSpc>
                        <a:spcBef>
                          <a:spcPct val="0"/>
                        </a:spcBef>
                        <a:spcAft>
                          <a:spcPct val="0"/>
                        </a:spcAft>
                      </a:pPr>
                      <a:r>
                        <a:rPr lang="zh-CN" sz="1600" b="0">
                          <a:solidFill>
                            <a:srgbClr val="000000"/>
                          </a:solidFill>
                          <a:latin typeface="Times New Roman" panose="02020603050405020304"/>
                          <a:ea typeface="微软雅黑" panose="020B0503020204020204" pitchFamily="34" charset="-122"/>
                          <a:cs typeface="微软雅黑" panose="020B0503020204020204" pitchFamily="34" charset="-122"/>
                        </a:rPr>
                        <a:t>《英国政府绿色融资框架》</a:t>
                      </a:r>
                      <a:endParaRPr lang="zh-CN" sz="1600" b="0">
                        <a:solidFill>
                          <a:srgbClr val="000000"/>
                        </a:solidFill>
                        <a:latin typeface="Times New Roman" panose="02020603050405020304"/>
                        <a:ea typeface="微软雅黑" panose="020B0503020204020204" pitchFamily="34" charset="-122"/>
                        <a:cs typeface="微软雅黑" panose="020B0503020204020204" pitchFamily="34" charset="-122"/>
                      </a:endParaRPr>
                    </a:p>
                  </a:txBody>
                  <a:tcPr marL="68580" marR="68580" marT="0" marB="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lstStyle/>
                    <a:p>
                      <a:pPr marL="0" indent="0" algn="ctr">
                        <a:lnSpc>
                          <a:spcPct val="150000"/>
                        </a:lnSpc>
                        <a:spcBef>
                          <a:spcPct val="0"/>
                        </a:spcBef>
                        <a:spcAft>
                          <a:spcPct val="0"/>
                        </a:spcAft>
                      </a:pPr>
                      <a:r>
                        <a:rPr lang="zh-CN" sz="1600" b="0">
                          <a:solidFill>
                            <a:srgbClr val="000000"/>
                          </a:solidFill>
                          <a:latin typeface="Times New Roman" panose="02020603050405020304"/>
                          <a:ea typeface="微软雅黑" panose="020B0503020204020204" pitchFamily="34" charset="-122"/>
                          <a:cs typeface="微软雅黑" panose="020B0503020204020204" pitchFamily="34" charset="-122"/>
                        </a:rPr>
                        <a:t>阐述融资方式、过程管理等有关事务</a:t>
                      </a:r>
                      <a:endParaRPr lang="zh-CN" sz="1600" b="0">
                        <a:solidFill>
                          <a:srgbClr val="000000"/>
                        </a:solidFill>
                        <a:latin typeface="Times New Roman" panose="02020603050405020304"/>
                        <a:ea typeface="微软雅黑" panose="020B0503020204020204" pitchFamily="34" charset="-122"/>
                        <a:cs typeface="微软雅黑" panose="020B0503020204020204" pitchFamily="34" charset="-122"/>
                      </a:endParaRPr>
                    </a:p>
                  </a:txBody>
                  <a:tcPr marL="68580" marR="68580" marT="0" marB="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lstStyle/>
                    <a:p>
                      <a:pPr marL="0" indent="0" algn="ctr">
                        <a:lnSpc>
                          <a:spcPct val="150000"/>
                        </a:lnSpc>
                        <a:spcBef>
                          <a:spcPct val="0"/>
                        </a:spcBef>
                        <a:spcAft>
                          <a:spcPct val="0"/>
                        </a:spcAft>
                      </a:pPr>
                      <a:r>
                        <a:rPr lang="en-US" altLang="zh-CN" sz="1600" b="0">
                          <a:solidFill>
                            <a:srgbClr val="000000"/>
                          </a:solidFill>
                          <a:latin typeface="Times New Roman" panose="02020603050405020304"/>
                          <a:ea typeface="微软雅黑" panose="020B0503020204020204" pitchFamily="34" charset="-122"/>
                          <a:cs typeface="微软雅黑" panose="020B0503020204020204" pitchFamily="34" charset="-122"/>
                        </a:rPr>
                        <a:t>2021</a:t>
                      </a:r>
                      <a:endParaRPr lang="en-US" altLang="zh-CN" sz="1600" b="0">
                        <a:solidFill>
                          <a:srgbClr val="000000"/>
                        </a:solidFill>
                        <a:latin typeface="Times New Roman" panose="02020603050405020304"/>
                        <a:ea typeface="微软雅黑" panose="020B0503020204020204" pitchFamily="34" charset="-122"/>
                        <a:cs typeface="微软雅黑" panose="020B0503020204020204" pitchFamily="34" charset="-122"/>
                      </a:endParaRPr>
                    </a:p>
                  </a:txBody>
                  <a:tcPr marL="68580" marR="68580" marT="0" marB="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lstStyle/>
                    <a:p>
                      <a:pPr marL="0" indent="0" algn="ctr">
                        <a:lnSpc>
                          <a:spcPct val="150000"/>
                        </a:lnSpc>
                        <a:spcBef>
                          <a:spcPct val="0"/>
                        </a:spcBef>
                        <a:spcAft>
                          <a:spcPct val="0"/>
                        </a:spcAft>
                      </a:pPr>
                      <a:r>
                        <a:rPr lang="zh-CN" sz="1600" b="0">
                          <a:solidFill>
                            <a:srgbClr val="000000"/>
                          </a:solidFill>
                          <a:latin typeface="Times New Roman" panose="02020603050405020304"/>
                          <a:ea typeface="微软雅黑" panose="020B0503020204020204" pitchFamily="34" charset="-122"/>
                          <a:cs typeface="微软雅黑" panose="020B0503020204020204" pitchFamily="34" charset="-122"/>
                        </a:rPr>
                        <a:t>英国政府</a:t>
                      </a:r>
                      <a:endParaRPr lang="zh-CN" sz="1600" b="0">
                        <a:solidFill>
                          <a:srgbClr val="000000"/>
                        </a:solidFill>
                        <a:latin typeface="Times New Roman" panose="02020603050405020304"/>
                        <a:ea typeface="微软雅黑" panose="020B0503020204020204" pitchFamily="34" charset="-122"/>
                        <a:cs typeface="微软雅黑" panose="020B0503020204020204" pitchFamily="34" charset="-122"/>
                      </a:endParaRPr>
                    </a:p>
                  </a:txBody>
                  <a:tcPr marL="68580" marR="68580" marT="0" marB="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r>
              <a:tr h="681990">
                <a:tc>
                  <a:txBody>
                    <a:bodyPr/>
                    <a:lstStyle/>
                    <a:p>
                      <a:pPr marL="0" indent="0" algn="ctr">
                        <a:lnSpc>
                          <a:spcPct val="150000"/>
                        </a:lnSpc>
                        <a:spcBef>
                          <a:spcPct val="0"/>
                        </a:spcBef>
                        <a:spcAft>
                          <a:spcPct val="0"/>
                        </a:spcAft>
                      </a:pPr>
                      <a:r>
                        <a:rPr lang="zh-CN" sz="1600" b="0">
                          <a:solidFill>
                            <a:srgbClr val="000000"/>
                          </a:solidFill>
                          <a:latin typeface="Times New Roman" panose="02020603050405020304"/>
                          <a:ea typeface="微软雅黑" panose="020B0503020204020204" pitchFamily="34" charset="-122"/>
                          <a:cs typeface="微软雅黑" panose="020B0503020204020204" pitchFamily="34" charset="-122"/>
                        </a:rPr>
                        <a:t>《英国绿色分类法》</a:t>
                      </a:r>
                      <a:endParaRPr lang="zh-CN" sz="1600" b="0">
                        <a:solidFill>
                          <a:srgbClr val="000000"/>
                        </a:solidFill>
                        <a:latin typeface="Times New Roman" panose="02020603050405020304"/>
                        <a:ea typeface="微软雅黑" panose="020B0503020204020204" pitchFamily="34" charset="-122"/>
                        <a:cs typeface="微软雅黑" panose="020B0503020204020204" pitchFamily="34" charset="-122"/>
                      </a:endParaRPr>
                    </a:p>
                  </a:txBody>
                  <a:tcPr marL="68580" marR="68580" marT="0" marB="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lstStyle/>
                    <a:p>
                      <a:pPr marL="0" indent="0" algn="ctr">
                        <a:lnSpc>
                          <a:spcPct val="150000"/>
                        </a:lnSpc>
                        <a:spcBef>
                          <a:spcPct val="0"/>
                        </a:spcBef>
                        <a:spcAft>
                          <a:spcPct val="0"/>
                        </a:spcAft>
                      </a:pPr>
                      <a:r>
                        <a:rPr lang="zh-CN" sz="1600" b="0">
                          <a:solidFill>
                            <a:srgbClr val="000000"/>
                          </a:solidFill>
                          <a:latin typeface="Times New Roman" panose="02020603050405020304"/>
                          <a:ea typeface="微软雅黑" panose="020B0503020204020204" pitchFamily="34" charset="-122"/>
                          <a:cs typeface="微软雅黑" panose="020B0503020204020204" pitchFamily="34" charset="-122"/>
                        </a:rPr>
                        <a:t>为可再生能源投资设定标准</a:t>
                      </a:r>
                      <a:endParaRPr lang="zh-CN" sz="1600" b="0">
                        <a:solidFill>
                          <a:srgbClr val="000000"/>
                        </a:solidFill>
                        <a:latin typeface="Times New Roman" panose="02020603050405020304"/>
                        <a:ea typeface="微软雅黑" panose="020B0503020204020204" pitchFamily="34" charset="-122"/>
                        <a:cs typeface="微软雅黑" panose="020B0503020204020204" pitchFamily="34" charset="-122"/>
                      </a:endParaRPr>
                    </a:p>
                  </a:txBody>
                  <a:tcPr marL="68580" marR="68580" marT="0" marB="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lstStyle/>
                    <a:p>
                      <a:pPr marL="0" indent="0" algn="ctr">
                        <a:lnSpc>
                          <a:spcPct val="150000"/>
                        </a:lnSpc>
                        <a:spcBef>
                          <a:spcPct val="0"/>
                        </a:spcBef>
                        <a:spcAft>
                          <a:spcPct val="0"/>
                        </a:spcAft>
                      </a:pPr>
                      <a:r>
                        <a:rPr lang="en-US" altLang="zh-CN" sz="1600" b="0">
                          <a:solidFill>
                            <a:srgbClr val="000000"/>
                          </a:solidFill>
                          <a:latin typeface="Times New Roman" panose="02020603050405020304"/>
                          <a:ea typeface="微软雅黑" panose="020B0503020204020204" pitchFamily="34" charset="-122"/>
                          <a:cs typeface="微软雅黑" panose="020B0503020204020204" pitchFamily="34" charset="-122"/>
                        </a:rPr>
                        <a:t>2021</a:t>
                      </a:r>
                      <a:endParaRPr lang="en-US" altLang="zh-CN" sz="1600" b="0">
                        <a:solidFill>
                          <a:srgbClr val="000000"/>
                        </a:solidFill>
                        <a:latin typeface="Times New Roman" panose="02020603050405020304"/>
                        <a:ea typeface="微软雅黑" panose="020B0503020204020204" pitchFamily="34" charset="-122"/>
                        <a:cs typeface="微软雅黑" panose="020B0503020204020204" pitchFamily="34" charset="-122"/>
                      </a:endParaRPr>
                    </a:p>
                  </a:txBody>
                  <a:tcPr marL="68580" marR="68580" marT="0" marB="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lstStyle/>
                    <a:p>
                      <a:pPr marL="0" indent="0" algn="ctr">
                        <a:lnSpc>
                          <a:spcPct val="150000"/>
                        </a:lnSpc>
                        <a:spcBef>
                          <a:spcPct val="0"/>
                        </a:spcBef>
                        <a:spcAft>
                          <a:spcPct val="0"/>
                        </a:spcAft>
                      </a:pPr>
                      <a:r>
                        <a:rPr lang="zh-CN" sz="1600" b="0">
                          <a:solidFill>
                            <a:srgbClr val="000000"/>
                          </a:solidFill>
                          <a:latin typeface="Times New Roman" panose="02020603050405020304"/>
                          <a:ea typeface="微软雅黑" panose="020B0503020204020204" pitchFamily="34" charset="-122"/>
                          <a:cs typeface="微软雅黑" panose="020B0503020204020204" pitchFamily="34" charset="-122"/>
                        </a:rPr>
                        <a:t>研究机构</a:t>
                      </a:r>
                      <a:endParaRPr lang="zh-CN" sz="1600" b="0">
                        <a:solidFill>
                          <a:srgbClr val="000000"/>
                        </a:solidFill>
                        <a:latin typeface="Times New Roman" panose="02020603050405020304"/>
                        <a:ea typeface="微软雅黑" panose="020B0503020204020204" pitchFamily="34" charset="-122"/>
                        <a:cs typeface="微软雅黑" panose="020B0503020204020204" pitchFamily="34" charset="-122"/>
                      </a:endParaRPr>
                    </a:p>
                  </a:txBody>
                  <a:tcPr marL="68580" marR="68580" marT="0" marB="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标题 1"/>
          <p:cNvSpPr txBox="1"/>
          <p:nvPr/>
        </p:nvSpPr>
        <p:spPr>
          <a:xfrm>
            <a:off x="-1146746" y="5498432"/>
            <a:ext cx="2171360" cy="2171360"/>
          </a:xfrm>
          <a:prstGeom prst="donut">
            <a:avLst>
              <a:gd name="adj" fmla="val 18765"/>
            </a:avLst>
          </a:prstGeom>
          <a:solidFill>
            <a:schemeClr val="accent1">
              <a:lumMod val="20000"/>
              <a:lumOff val="80000"/>
              <a:alpha val="20000"/>
            </a:schemeClr>
          </a:solid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37" name="标题 1"/>
          <p:cNvSpPr txBox="1"/>
          <p:nvPr/>
        </p:nvSpPr>
        <p:spPr>
          <a:xfrm>
            <a:off x="11114907" y="2525925"/>
            <a:ext cx="2490813" cy="2490813"/>
          </a:xfrm>
          <a:prstGeom prst="donut">
            <a:avLst>
              <a:gd name="adj" fmla="val 18765"/>
            </a:avLst>
          </a:prstGeom>
          <a:solidFill>
            <a:schemeClr val="accent1">
              <a:lumMod val="20000"/>
              <a:lumOff val="80000"/>
              <a:alpha val="20000"/>
            </a:schemeClr>
          </a:solid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38"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39"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2800" b="1">
                <a:cs typeface="微软雅黑" panose="020B0503020204020204" pitchFamily="34" charset="-122"/>
              </a:rPr>
              <a:t>美国可再生能源金融政策</a:t>
            </a:r>
            <a:endParaRPr kumimoji="1" lang="zh-CN" altLang="en-US" sz="2800" b="1">
              <a:cs typeface="微软雅黑" panose="020B0503020204020204" pitchFamily="34" charset="-122"/>
            </a:endParaRPr>
          </a:p>
        </p:txBody>
      </p:sp>
      <p:sp>
        <p:nvSpPr>
          <p:cNvPr id="40" name="文本框 39"/>
          <p:cNvSpPr txBox="1"/>
          <p:nvPr/>
        </p:nvSpPr>
        <p:spPr>
          <a:xfrm>
            <a:off x="513080" y="1082040"/>
            <a:ext cx="11402060" cy="5631180"/>
          </a:xfrm>
          <a:prstGeom prst="rect">
            <a:avLst/>
          </a:prstGeom>
        </p:spPr>
        <p:txBody>
          <a:bodyPr wrap="square">
            <a:spAutoFit/>
          </a:bodyPr>
          <a:lstStyle/>
          <a:p>
            <a:pPr marL="457200" indent="-457200" algn="just" defTabSz="266700">
              <a:lnSpc>
                <a:spcPct val="150000"/>
              </a:lnSpc>
              <a:spcBef>
                <a:spcPct val="0"/>
              </a:spcBef>
              <a:spcAft>
                <a:spcPct val="0"/>
              </a:spcAft>
              <a:buAutoNum type="arabicPeriod"/>
            </a:pPr>
            <a:r>
              <a:rPr lang="en-US" altLang="zh-CN" sz="2000">
                <a:latin typeface="Times New Roman" panose="02020603050405020304"/>
                <a:ea typeface="微软雅黑" panose="020B0503020204020204" pitchFamily="34" charset="-122"/>
                <a:cs typeface="微软雅黑" panose="020B0503020204020204" pitchFamily="34" charset="-122"/>
                <a:sym typeface="+mn-ea"/>
              </a:rPr>
              <a:t>20 </a:t>
            </a:r>
            <a:r>
              <a:rPr lang="zh-CN" altLang="en-US" sz="2000">
                <a:latin typeface="Times New Roman" panose="02020603050405020304"/>
                <a:ea typeface="微软雅黑" panose="020B0503020204020204" pitchFamily="34" charset="-122"/>
                <a:cs typeface="微软雅黑" panose="020B0503020204020204" pitchFamily="34" charset="-122"/>
                <a:sym typeface="+mn-ea"/>
              </a:rPr>
              <a:t>世纪</a:t>
            </a:r>
            <a:r>
              <a:rPr lang="en-US" altLang="zh-CN" sz="2000">
                <a:latin typeface="Times New Roman" panose="02020603050405020304"/>
                <a:ea typeface="微软雅黑" panose="020B0503020204020204" pitchFamily="34" charset="-122"/>
                <a:cs typeface="微软雅黑" panose="020B0503020204020204" pitchFamily="34" charset="-122"/>
                <a:sym typeface="+mn-ea"/>
              </a:rPr>
              <a:t> 70 </a:t>
            </a:r>
            <a:r>
              <a:rPr lang="zh-CN" altLang="en-US" sz="2000">
                <a:latin typeface="Times New Roman" panose="02020603050405020304"/>
                <a:ea typeface="微软雅黑" panose="020B0503020204020204" pitchFamily="34" charset="-122"/>
                <a:cs typeface="微软雅黑" panose="020B0503020204020204" pitchFamily="34" charset="-122"/>
                <a:sym typeface="+mn-ea"/>
              </a:rPr>
              <a:t>年代，</a:t>
            </a:r>
            <a:r>
              <a:rPr lang="en-US" altLang="zh-CN" sz="2000">
                <a:latin typeface="Times New Roman" panose="02020603050405020304"/>
                <a:ea typeface="微软雅黑" panose="020B0503020204020204" pitchFamily="34" charset="-122"/>
                <a:cs typeface="微软雅黑" panose="020B0503020204020204" pitchFamily="34" charset="-122"/>
                <a:sym typeface="+mn-ea"/>
              </a:rPr>
              <a:t>“</a:t>
            </a:r>
            <a:r>
              <a:rPr lang="zh-CN" altLang="en-US" sz="2000">
                <a:latin typeface="Times New Roman" panose="02020603050405020304"/>
                <a:ea typeface="微软雅黑" panose="020B0503020204020204" pitchFamily="34" charset="-122"/>
                <a:cs typeface="微软雅黑" panose="020B0503020204020204" pitchFamily="34" charset="-122"/>
                <a:sym typeface="+mn-ea"/>
              </a:rPr>
              <a:t>美国爱河事件</a:t>
            </a:r>
            <a:r>
              <a:rPr lang="en-US" altLang="zh-CN" sz="2000">
                <a:latin typeface="Times New Roman" panose="02020603050405020304"/>
                <a:ea typeface="微软雅黑" panose="020B0503020204020204" pitchFamily="34" charset="-122"/>
                <a:cs typeface="微软雅黑" panose="020B0503020204020204" pitchFamily="34" charset="-122"/>
                <a:sym typeface="+mn-ea"/>
              </a:rPr>
              <a:t>”</a:t>
            </a:r>
            <a:r>
              <a:rPr lang="zh-CN" altLang="en-US" sz="2000">
                <a:latin typeface="Times New Roman" panose="02020603050405020304"/>
                <a:ea typeface="微软雅黑" panose="020B0503020204020204" pitchFamily="34" charset="-122"/>
                <a:cs typeface="微软雅黑" panose="020B0503020204020204" pitchFamily="34" charset="-122"/>
                <a:sym typeface="+mn-ea"/>
              </a:rPr>
              <a:t>使得美国国会</a:t>
            </a:r>
            <a:r>
              <a:rPr lang="en-US" altLang="zh-CN" sz="2000">
                <a:latin typeface="Times New Roman" panose="02020603050405020304"/>
                <a:ea typeface="微软雅黑" panose="020B0503020204020204" pitchFamily="34" charset="-122"/>
                <a:cs typeface="微软雅黑" panose="020B0503020204020204" pitchFamily="34" charset="-122"/>
                <a:sym typeface="+mn-ea"/>
              </a:rPr>
              <a:t> 1980 </a:t>
            </a:r>
            <a:r>
              <a:rPr lang="zh-CN" altLang="en-US" sz="2000">
                <a:latin typeface="Times New Roman" panose="02020603050405020304"/>
                <a:ea typeface="微软雅黑" panose="020B0503020204020204" pitchFamily="34" charset="-122"/>
                <a:cs typeface="微软雅黑" panose="020B0503020204020204" pitchFamily="34" charset="-122"/>
                <a:sym typeface="+mn-ea"/>
              </a:rPr>
              <a:t>年通过《综合环境响应补偿及责任法》，并建立了数额庞大的超级基金，被称为</a:t>
            </a:r>
            <a:r>
              <a:rPr lang="zh-CN" altLang="en-US" sz="2000" b="1">
                <a:latin typeface="Times New Roman" panose="02020603050405020304"/>
                <a:ea typeface="微软雅黑" panose="020B0503020204020204" pitchFamily="34" charset="-122"/>
                <a:cs typeface="微软雅黑" panose="020B0503020204020204" pitchFamily="34" charset="-122"/>
                <a:sym typeface="+mn-ea"/>
              </a:rPr>
              <a:t>超级基金法案</a:t>
            </a:r>
            <a:r>
              <a:rPr lang="zh-CN" altLang="en-US" sz="2000">
                <a:latin typeface="Times New Roman" panose="02020603050405020304"/>
                <a:ea typeface="微软雅黑" panose="020B0503020204020204" pitchFamily="34" charset="-122"/>
                <a:cs typeface="微软雅黑" panose="020B0503020204020204" pitchFamily="34" charset="-122"/>
                <a:sym typeface="+mn-ea"/>
              </a:rPr>
              <a:t>。其可</a:t>
            </a:r>
            <a:r>
              <a:rPr lang="zh-CN" altLang="en-US" sz="2000">
                <a:latin typeface="Times New Roman" panose="02020603050405020304"/>
                <a:ea typeface="微软雅黑" panose="020B0503020204020204" pitchFamily="34" charset="-122"/>
                <a:cs typeface="微软雅黑" panose="020B0503020204020204" pitchFamily="34" charset="-122"/>
              </a:rPr>
              <a:t>再生能源金融发展以</a:t>
            </a:r>
            <a:r>
              <a:rPr lang="en-US" altLang="zh-CN" sz="2000">
                <a:latin typeface="Times New Roman" panose="02020603050405020304"/>
                <a:ea typeface="微软雅黑" panose="020B0503020204020204" pitchFamily="34" charset="-122"/>
                <a:cs typeface="微软雅黑" panose="020B0503020204020204" pitchFamily="34" charset="-122"/>
              </a:rPr>
              <a:t>“</a:t>
            </a:r>
            <a:r>
              <a:rPr lang="zh-CN" altLang="en-US" sz="2000">
                <a:latin typeface="Times New Roman" panose="02020603050405020304"/>
                <a:ea typeface="微软雅黑" panose="020B0503020204020204" pitchFamily="34" charset="-122"/>
                <a:cs typeface="微软雅黑" panose="020B0503020204020204" pitchFamily="34" charset="-122"/>
              </a:rPr>
              <a:t>超级基金</a:t>
            </a:r>
            <a:r>
              <a:rPr lang="en-US" altLang="zh-CN" sz="2000">
                <a:latin typeface="Times New Roman" panose="02020603050405020304"/>
                <a:ea typeface="微软雅黑" panose="020B0503020204020204" pitchFamily="34" charset="-122"/>
                <a:cs typeface="微软雅黑" panose="020B0503020204020204" pitchFamily="34" charset="-122"/>
              </a:rPr>
              <a:t>”</a:t>
            </a:r>
            <a:r>
              <a:rPr lang="zh-CN" altLang="en-US" sz="2000">
                <a:latin typeface="Times New Roman" panose="02020603050405020304"/>
                <a:ea typeface="微软雅黑" panose="020B0503020204020204" pitchFamily="34" charset="-122"/>
                <a:cs typeface="微软雅黑" panose="020B0503020204020204" pitchFamily="34" charset="-122"/>
              </a:rPr>
              <a:t>为起点。</a:t>
            </a:r>
            <a:endParaRPr lang="zh-CN" altLang="en-US" sz="2000">
              <a:latin typeface="Times New Roman" panose="02020603050405020304"/>
              <a:ea typeface="微软雅黑" panose="020B0503020204020204" pitchFamily="34" charset="-122"/>
              <a:cs typeface="微软雅黑" panose="020B0503020204020204" pitchFamily="34" charset="-122"/>
            </a:endParaRPr>
          </a:p>
          <a:p>
            <a:pPr marL="457200" indent="-457200" algn="just" defTabSz="266700">
              <a:lnSpc>
                <a:spcPct val="150000"/>
              </a:lnSpc>
              <a:spcBef>
                <a:spcPct val="0"/>
              </a:spcBef>
              <a:spcAft>
                <a:spcPct val="0"/>
              </a:spcAft>
              <a:buAutoNum type="arabicPeriod"/>
            </a:pPr>
            <a:endParaRPr lang="zh-CN" altLang="en-US" sz="2000">
              <a:latin typeface="Times New Roman" panose="02020603050405020304"/>
              <a:ea typeface="微软雅黑" panose="020B0503020204020204" pitchFamily="34" charset="-122"/>
              <a:cs typeface="微软雅黑" panose="020B0503020204020204" pitchFamily="34" charset="-122"/>
            </a:endParaRPr>
          </a:p>
          <a:p>
            <a:pPr marL="457200" indent="-457200" algn="just" defTabSz="266700">
              <a:lnSpc>
                <a:spcPct val="150000"/>
              </a:lnSpc>
              <a:spcBef>
                <a:spcPct val="0"/>
              </a:spcBef>
              <a:spcAft>
                <a:spcPct val="0"/>
              </a:spcAft>
              <a:buAutoNum type="arabicPeriod"/>
            </a:pPr>
            <a:r>
              <a:rPr lang="zh-CN" altLang="en-US" sz="2000">
                <a:latin typeface="Times New Roman" panose="02020603050405020304"/>
                <a:ea typeface="微软雅黑" panose="020B0503020204020204" pitchFamily="34" charset="-122"/>
                <a:cs typeface="微软雅黑" panose="020B0503020204020204" pitchFamily="34" charset="-122"/>
              </a:rPr>
              <a:t>此后，美国联邦政府和各州政府相继开始构建</a:t>
            </a:r>
            <a:r>
              <a:rPr lang="zh-CN" altLang="en-US" sz="2000" b="1">
                <a:latin typeface="Times New Roman" panose="02020603050405020304"/>
                <a:ea typeface="微软雅黑" panose="020B0503020204020204" pitchFamily="34" charset="-122"/>
                <a:cs typeface="微软雅黑" panose="020B0503020204020204" pitchFamily="34" charset="-122"/>
              </a:rPr>
              <a:t>其绿色金融制度体系</a:t>
            </a:r>
            <a:r>
              <a:rPr lang="zh-CN" altLang="en-US" sz="2000">
                <a:latin typeface="Times New Roman" panose="02020603050405020304"/>
                <a:ea typeface="微软雅黑" panose="020B0503020204020204" pitchFamily="34" charset="-122"/>
                <a:cs typeface="微软雅黑" panose="020B0503020204020204" pitchFamily="34" charset="-122"/>
              </a:rPr>
              <a:t>，并建立了专门的金融组织</a:t>
            </a:r>
            <a:r>
              <a:rPr lang="en-US" altLang="zh-CN" sz="2000">
                <a:latin typeface="Times New Roman" panose="02020603050405020304"/>
                <a:ea typeface="微软雅黑" panose="020B0503020204020204" pitchFamily="34" charset="-122"/>
                <a:cs typeface="微软雅黑" panose="020B0503020204020204" pitchFamily="34" charset="-122"/>
              </a:rPr>
              <a:t>——</a:t>
            </a:r>
            <a:r>
              <a:rPr lang="zh-CN" altLang="en-US" sz="2000">
                <a:latin typeface="Times New Roman" panose="02020603050405020304"/>
                <a:ea typeface="微软雅黑" panose="020B0503020204020204" pitchFamily="34" charset="-122"/>
                <a:cs typeface="微软雅黑" panose="020B0503020204020204" pitchFamily="34" charset="-122"/>
              </a:rPr>
              <a:t>全国性的环境金融中心、环境顾问委员会以及环境金融中心网络，以推进绿色金融法律和政策的执行，支持可再生能源金融的发展。</a:t>
            </a:r>
            <a:endParaRPr lang="zh-CN" altLang="en-US" sz="2000">
              <a:latin typeface="Times New Roman" panose="02020603050405020304"/>
              <a:ea typeface="微软雅黑" panose="020B0503020204020204" pitchFamily="34" charset="-122"/>
              <a:cs typeface="微软雅黑" panose="020B0503020204020204" pitchFamily="34" charset="-122"/>
            </a:endParaRPr>
          </a:p>
          <a:p>
            <a:pPr marL="457200" indent="-457200" algn="just" defTabSz="266700">
              <a:lnSpc>
                <a:spcPct val="150000"/>
              </a:lnSpc>
              <a:spcBef>
                <a:spcPct val="0"/>
              </a:spcBef>
              <a:spcAft>
                <a:spcPct val="0"/>
              </a:spcAft>
              <a:buAutoNum type="arabicPeriod"/>
            </a:pPr>
            <a:endParaRPr lang="zh-CN" altLang="en-US" sz="2000">
              <a:latin typeface="Times New Roman" panose="02020603050405020304"/>
              <a:ea typeface="微软雅黑" panose="020B0503020204020204" pitchFamily="34" charset="-122"/>
              <a:cs typeface="微软雅黑" panose="020B0503020204020204" pitchFamily="34" charset="-122"/>
            </a:endParaRPr>
          </a:p>
          <a:p>
            <a:pPr marL="457200" indent="-457200" algn="just" defTabSz="266700">
              <a:lnSpc>
                <a:spcPct val="150000"/>
              </a:lnSpc>
              <a:spcBef>
                <a:spcPct val="0"/>
              </a:spcBef>
              <a:spcAft>
                <a:spcPct val="0"/>
              </a:spcAft>
              <a:buAutoNum type="arabicPeriod"/>
            </a:pPr>
            <a:r>
              <a:rPr lang="zh-CN" altLang="en-US" sz="2000">
                <a:latin typeface="Times New Roman" panose="02020603050405020304"/>
                <a:ea typeface="微软雅黑" panose="020B0503020204020204" pitchFamily="34" charset="-122"/>
                <a:cs typeface="微软雅黑" panose="020B0503020204020204" pitchFamily="34" charset="-122"/>
              </a:rPr>
              <a:t>美国拥有丰富的</a:t>
            </a:r>
            <a:r>
              <a:rPr lang="zh-CN" altLang="en-US" sz="2000" b="1">
                <a:latin typeface="Times New Roman" panose="02020603050405020304"/>
                <a:ea typeface="微软雅黑" panose="020B0503020204020204" pitchFamily="34" charset="-122"/>
                <a:cs typeface="微软雅黑" panose="020B0503020204020204" pitchFamily="34" charset="-122"/>
              </a:rPr>
              <a:t>绿色金融创新产品</a:t>
            </a:r>
            <a:r>
              <a:rPr lang="zh-CN" altLang="en-US" sz="2000">
                <a:latin typeface="Times New Roman" panose="02020603050405020304"/>
                <a:ea typeface="微软雅黑" panose="020B0503020204020204" pitchFamily="34" charset="-122"/>
                <a:cs typeface="微软雅黑" panose="020B0503020204020204" pitchFamily="34" charset="-122"/>
              </a:rPr>
              <a:t>，如在绿色信贷方面，推出支持节油技术发展的无抵押优惠贷款；在纽约、康涅狄格和夏威夷等州成立绿色银行；在绿色保险方面，成立专业的环境保护保险公司。同时也大大地推动了可再生能源金融的发展。</a:t>
            </a:r>
            <a:endParaRPr lang="zh-CN" altLang="en-US" sz="2000">
              <a:latin typeface="Times New Roman" panose="02020603050405020304"/>
              <a:ea typeface="微软雅黑" panose="020B0503020204020204" pitchFamily="34" charset="-122"/>
              <a:cs typeface="微软雅黑" panose="020B0503020204020204" pitchFamily="34" charset="-122"/>
            </a:endParaRPr>
          </a:p>
          <a:p>
            <a:pPr marL="457200" indent="-457200" algn="just" defTabSz="266700">
              <a:lnSpc>
                <a:spcPct val="150000"/>
              </a:lnSpc>
              <a:spcBef>
                <a:spcPct val="0"/>
              </a:spcBef>
              <a:spcAft>
                <a:spcPct val="0"/>
              </a:spcAft>
              <a:buAutoNum type="arabicPeriod"/>
            </a:pPr>
            <a:endParaRPr lang="zh-CN" altLang="en-US" sz="2000">
              <a:latin typeface="Times New Roman" panose="02020603050405020304"/>
              <a:ea typeface="微软雅黑" panose="020B0503020204020204" pitchFamily="34" charset="-122"/>
              <a:cs typeface="微软雅黑" panose="020B0503020204020204" pitchFamily="34" charset="-122"/>
            </a:endParaRPr>
          </a:p>
          <a:p>
            <a:pPr marL="457200" indent="-457200" algn="just" defTabSz="266700">
              <a:lnSpc>
                <a:spcPct val="150000"/>
              </a:lnSpc>
              <a:spcBef>
                <a:spcPct val="0"/>
              </a:spcBef>
              <a:spcAft>
                <a:spcPct val="0"/>
              </a:spcAft>
              <a:buAutoNum type="arabicPeriod"/>
            </a:pPr>
            <a:r>
              <a:rPr lang="zh-CN" altLang="en-US" sz="2000">
                <a:latin typeface="Times New Roman" panose="02020603050405020304"/>
                <a:ea typeface="微软雅黑" panose="020B0503020204020204" pitchFamily="34" charset="-122"/>
                <a:cs typeface="微软雅黑" panose="020B0503020204020204" pitchFamily="34" charset="-122"/>
              </a:rPr>
              <a:t>美国在</a:t>
            </a:r>
            <a:r>
              <a:rPr lang="en-US" altLang="zh-CN" sz="2000">
                <a:latin typeface="Times New Roman" panose="02020603050405020304"/>
                <a:ea typeface="微软雅黑" panose="020B0503020204020204" pitchFamily="34" charset="-122"/>
                <a:cs typeface="微软雅黑" panose="020B0503020204020204" pitchFamily="34" charset="-122"/>
              </a:rPr>
              <a:t>2021</a:t>
            </a:r>
            <a:r>
              <a:rPr lang="zh-CN" altLang="en-US" sz="2000">
                <a:latin typeface="Times New Roman" panose="02020603050405020304"/>
                <a:ea typeface="微软雅黑" panose="020B0503020204020204" pitchFamily="34" charset="-122"/>
                <a:cs typeface="微软雅黑" panose="020B0503020204020204" pitchFamily="34" charset="-122"/>
              </a:rPr>
              <a:t>年初</a:t>
            </a:r>
            <a:r>
              <a:rPr lang="zh-CN" altLang="en-US" sz="2000" b="1">
                <a:latin typeface="Times New Roman" panose="02020603050405020304"/>
                <a:ea typeface="微软雅黑" panose="020B0503020204020204" pitchFamily="34" charset="-122"/>
                <a:cs typeface="微软雅黑" panose="020B0503020204020204" pitchFamily="34" charset="-122"/>
              </a:rPr>
              <a:t>重新加入了《巴黎协定》</a:t>
            </a:r>
            <a:r>
              <a:rPr lang="zh-CN" altLang="en-US" sz="2000">
                <a:latin typeface="Times New Roman" panose="02020603050405020304"/>
                <a:ea typeface="微软雅黑" panose="020B0503020204020204" pitchFamily="34" charset="-122"/>
                <a:cs typeface="微软雅黑" panose="020B0503020204020204" pitchFamily="34" charset="-122"/>
              </a:rPr>
              <a:t>，并制定了一个非强制约束的、有抱负的</a:t>
            </a:r>
            <a:r>
              <a:rPr lang="en-US" altLang="zh-CN" sz="2000">
                <a:latin typeface="Times New Roman" panose="02020603050405020304"/>
                <a:ea typeface="微软雅黑" panose="020B0503020204020204" pitchFamily="34" charset="-122"/>
                <a:cs typeface="微软雅黑" panose="020B0503020204020204" pitchFamily="34" charset="-122"/>
              </a:rPr>
              <a:t>2050</a:t>
            </a:r>
            <a:r>
              <a:rPr lang="zh-CN" altLang="en-US" sz="2000">
                <a:latin typeface="Times New Roman" panose="02020603050405020304"/>
                <a:ea typeface="微软雅黑" panose="020B0503020204020204" pitchFamily="34" charset="-122"/>
                <a:cs typeface="微软雅黑" panose="020B0503020204020204" pitchFamily="34" charset="-122"/>
              </a:rPr>
              <a:t>净零目标。</a:t>
            </a:r>
            <a:endParaRPr lang="zh-CN" altLang="en-US" sz="2000">
              <a:latin typeface="Times New Roman" panose="02020603050405020304"/>
              <a:ea typeface="微软雅黑" panose="020B0503020204020204" pitchFamily="34" charset="-122"/>
              <a:cs typeface="微软雅黑" panose="020B0503020204020204" pitchFamily="34"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标题 1"/>
          <p:cNvSpPr txBox="1"/>
          <p:nvPr/>
        </p:nvSpPr>
        <p:spPr>
          <a:xfrm>
            <a:off x="-1146746" y="5498432"/>
            <a:ext cx="2171360" cy="2171360"/>
          </a:xfrm>
          <a:prstGeom prst="donut">
            <a:avLst>
              <a:gd name="adj" fmla="val 18765"/>
            </a:avLst>
          </a:prstGeom>
          <a:solidFill>
            <a:schemeClr val="accent1">
              <a:lumMod val="20000"/>
              <a:lumOff val="80000"/>
              <a:alpha val="20000"/>
            </a:schemeClr>
          </a:solid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37" name="标题 1"/>
          <p:cNvSpPr txBox="1"/>
          <p:nvPr/>
        </p:nvSpPr>
        <p:spPr>
          <a:xfrm>
            <a:off x="11114907" y="2525925"/>
            <a:ext cx="2490813" cy="2490813"/>
          </a:xfrm>
          <a:prstGeom prst="donut">
            <a:avLst>
              <a:gd name="adj" fmla="val 18765"/>
            </a:avLst>
          </a:prstGeom>
          <a:solidFill>
            <a:schemeClr val="accent1">
              <a:lumMod val="20000"/>
              <a:lumOff val="80000"/>
              <a:alpha val="20000"/>
            </a:schemeClr>
          </a:solid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38"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39"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2800" b="1" dirty="0">
                <a:cs typeface="微软雅黑" panose="020B0503020204020204" pitchFamily="34" charset="-122"/>
              </a:rPr>
              <a:t>日本可再生能源金融政策</a:t>
            </a:r>
            <a:endParaRPr kumimoji="1" lang="zh-CN" altLang="en-US" sz="2800" b="1" dirty="0">
              <a:cs typeface="微软雅黑" panose="020B0503020204020204" pitchFamily="34" charset="-122"/>
            </a:endParaRPr>
          </a:p>
        </p:txBody>
      </p:sp>
      <p:sp>
        <p:nvSpPr>
          <p:cNvPr id="40" name="文本框 39"/>
          <p:cNvSpPr txBox="1"/>
          <p:nvPr/>
        </p:nvSpPr>
        <p:spPr>
          <a:xfrm>
            <a:off x="116732" y="1082040"/>
            <a:ext cx="11848289" cy="5577745"/>
          </a:xfrm>
          <a:prstGeom prst="rect">
            <a:avLst/>
          </a:prstGeom>
        </p:spPr>
        <p:txBody>
          <a:bodyPr wrap="square">
            <a:spAutoFit/>
          </a:bodyPr>
          <a:lstStyle/>
          <a:p>
            <a:pPr algn="just" defTabSz="266700">
              <a:lnSpc>
                <a:spcPct val="150000"/>
              </a:lnSpc>
              <a:spcBef>
                <a:spcPct val="0"/>
              </a:spcBef>
              <a:spcAft>
                <a:spcPct val="0"/>
              </a:spcAft>
            </a:pPr>
            <a:r>
              <a:rPr lang="zh-CN" altLang="en-US" sz="2000" dirty="0">
                <a:latin typeface="Times New Roman" panose="02020603050405020304"/>
                <a:ea typeface="微软雅黑" panose="020B0503020204020204" pitchFamily="34" charset="-122"/>
              </a:rPr>
              <a:t>日本的可再生能源金融体系以</a:t>
            </a:r>
            <a:r>
              <a:rPr lang="zh-CN" altLang="en-US" sz="2000" b="1" dirty="0">
                <a:latin typeface="Times New Roman" panose="02020603050405020304"/>
                <a:ea typeface="微软雅黑" panose="020B0503020204020204" pitchFamily="34" charset="-122"/>
              </a:rPr>
              <a:t>细分领域的指导性政策</a:t>
            </a:r>
            <a:r>
              <a:rPr lang="zh-CN" altLang="en-US" sz="2000" dirty="0">
                <a:latin typeface="Times New Roman" panose="02020603050405020304"/>
                <a:ea typeface="微软雅黑" panose="020B0503020204020204" pitchFamily="34" charset="-122"/>
              </a:rPr>
              <a:t>为主，尚未从上而下建立全面的绿色金融政策体系。日本绿色金融政策主要制定者是日本内阁府、金融厅、环境省以及经济产业省，其中经济产业省和环境省的参与程度较高。各省因地制宜将绿色金融与自身职责相结合。</a:t>
            </a:r>
            <a:endParaRPr lang="en-US" altLang="zh-CN" sz="2000" dirty="0">
              <a:latin typeface="Times New Roman" panose="02020603050405020304"/>
              <a:ea typeface="微软雅黑" panose="020B0503020204020204" pitchFamily="34" charset="-122"/>
            </a:endParaRPr>
          </a:p>
          <a:p>
            <a:pPr marL="457200" indent="-457200" algn="just" defTabSz="266700">
              <a:lnSpc>
                <a:spcPct val="150000"/>
              </a:lnSpc>
              <a:spcBef>
                <a:spcPct val="0"/>
              </a:spcBef>
              <a:spcAft>
                <a:spcPct val="0"/>
              </a:spcAft>
              <a:buAutoNum type="arabicPeriod"/>
            </a:pPr>
            <a:r>
              <a:rPr lang="zh-CN" altLang="en-US" sz="2000" dirty="0">
                <a:latin typeface="Times New Roman" panose="02020603050405020304"/>
                <a:ea typeface="微软雅黑" panose="020B0503020204020204" pitchFamily="34" charset="-122"/>
              </a:rPr>
              <a:t>日本经济产业省推出了绿色增长战略，包括五项政策措施和十四项行业行动计划，以使其国内产业与</a:t>
            </a:r>
            <a:r>
              <a:rPr lang="en-US" altLang="zh-CN" sz="2000" dirty="0">
                <a:latin typeface="Times New Roman" panose="02020603050405020304"/>
                <a:ea typeface="微软雅黑" panose="020B0503020204020204" pitchFamily="34" charset="-122"/>
              </a:rPr>
              <a:t>2050</a:t>
            </a:r>
            <a:r>
              <a:rPr lang="zh-CN" altLang="en-US" sz="2000" dirty="0">
                <a:latin typeface="Times New Roman" panose="02020603050405020304"/>
                <a:ea typeface="微软雅黑" panose="020B0503020204020204" pitchFamily="34" charset="-122"/>
              </a:rPr>
              <a:t>年碳中和目标相一致。</a:t>
            </a:r>
            <a:endParaRPr lang="en-US" altLang="zh-CN" sz="2000" dirty="0">
              <a:latin typeface="Times New Roman" panose="02020603050405020304"/>
              <a:ea typeface="微软雅黑" panose="020B0503020204020204" pitchFamily="34" charset="-122"/>
            </a:endParaRPr>
          </a:p>
          <a:p>
            <a:pPr marL="457200" indent="-457200" algn="just" defTabSz="266700">
              <a:lnSpc>
                <a:spcPct val="150000"/>
              </a:lnSpc>
              <a:spcBef>
                <a:spcPct val="0"/>
              </a:spcBef>
              <a:spcAft>
                <a:spcPct val="0"/>
              </a:spcAft>
              <a:buAutoNum type="arabicPeriod"/>
            </a:pPr>
            <a:r>
              <a:rPr lang="zh-CN" altLang="en-US" sz="2000" dirty="0">
                <a:latin typeface="Times New Roman" panose="02020603050405020304"/>
                <a:ea typeface="微软雅黑" panose="020B0503020204020204" pitchFamily="34" charset="-122"/>
              </a:rPr>
              <a:t>经济产业省还与金融厅和环境部一起成立了转型金融工作组，并联合发布了针对债券和贷款的</a:t>
            </a:r>
            <a:r>
              <a:rPr lang="en-US" altLang="zh-CN" sz="2000" dirty="0">
                <a:latin typeface="Times New Roman" panose="02020603050405020304"/>
                <a:ea typeface="微软雅黑" panose="020B0503020204020204" pitchFamily="34" charset="-122"/>
              </a:rPr>
              <a:t>《</a:t>
            </a:r>
            <a:r>
              <a:rPr lang="zh-CN" altLang="en-US" sz="2000" dirty="0">
                <a:latin typeface="Times New Roman" panose="02020603050405020304"/>
                <a:ea typeface="微软雅黑" panose="020B0503020204020204" pitchFamily="34" charset="-122"/>
              </a:rPr>
              <a:t>气候转型融资基本准则</a:t>
            </a:r>
            <a:r>
              <a:rPr lang="en-US" altLang="zh-CN" sz="2000" dirty="0">
                <a:latin typeface="Times New Roman" panose="02020603050405020304"/>
                <a:ea typeface="微软雅黑" panose="020B0503020204020204" pitchFamily="34" charset="-122"/>
              </a:rPr>
              <a:t>》</a:t>
            </a:r>
            <a:r>
              <a:rPr lang="zh-CN" altLang="en-US" sz="2000" dirty="0">
                <a:latin typeface="Times New Roman" panose="02020603050405020304"/>
                <a:ea typeface="微软雅黑" panose="020B0503020204020204" pitchFamily="34" charset="-122"/>
              </a:rPr>
              <a:t>。金融厅还成立了可持续金融专家小组，讨论可持续金融政策的未来方向，包括</a:t>
            </a:r>
            <a:r>
              <a:rPr lang="en-US" altLang="zh-CN" sz="2000" dirty="0">
                <a:latin typeface="Times New Roman" panose="02020603050405020304"/>
                <a:ea typeface="微软雅黑" panose="020B0503020204020204" pitchFamily="34" charset="-122"/>
              </a:rPr>
              <a:t>ESG</a:t>
            </a:r>
            <a:r>
              <a:rPr lang="zh-CN" altLang="en-US" sz="2000" dirty="0">
                <a:latin typeface="Times New Roman" panose="02020603050405020304"/>
                <a:ea typeface="微软雅黑" panose="020B0503020204020204" pitchFamily="34" charset="-122"/>
              </a:rPr>
              <a:t>产品和公司披露。专家小组的最终报告涵盖了对企业披露、加强市场功能和金融机构气候风险管理的建议，并指出了下一步可行的改变。</a:t>
            </a:r>
            <a:endParaRPr lang="en-US" altLang="zh-CN" sz="2000" dirty="0">
              <a:latin typeface="Times New Roman" panose="02020603050405020304"/>
              <a:ea typeface="微软雅黑" panose="020B0503020204020204" pitchFamily="34" charset="-122"/>
            </a:endParaRPr>
          </a:p>
          <a:p>
            <a:pPr marL="457200" indent="-457200" algn="just" defTabSz="266700">
              <a:lnSpc>
                <a:spcPct val="150000"/>
              </a:lnSpc>
              <a:spcBef>
                <a:spcPct val="0"/>
              </a:spcBef>
              <a:spcAft>
                <a:spcPct val="0"/>
              </a:spcAft>
              <a:buAutoNum type="arabicPeriod"/>
            </a:pPr>
            <a:r>
              <a:rPr lang="zh-CN" altLang="en-US" sz="2000" dirty="0">
                <a:latin typeface="Times New Roman" panose="02020603050405020304"/>
                <a:ea typeface="微软雅黑" panose="020B0503020204020204" pitchFamily="34" charset="-122"/>
              </a:rPr>
              <a:t>日本在绿色项目的标准以及企业环境信息披露上具有相对宽松的标准。一方面，日本将绿色金融定义为“为低碳活动提供资金的金融活动”，促使产业转型和创新型的项目在类别划分时也可以考虑归为“绿色”项目。另一方面，日本各级政府都出台了相应的环境披露指导文件，但并不具备强制性。</a:t>
            </a:r>
            <a:endParaRPr lang="zh-CN" altLang="en-US" sz="2000" dirty="0">
              <a:latin typeface="Times New Roman" panose="02020603050405020304"/>
              <a:ea typeface="微软雅黑" panose="020B0503020204020204" pitchFamily="34"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标题 1"/>
          <p:cNvSpPr txBox="1"/>
          <p:nvPr/>
        </p:nvSpPr>
        <p:spPr>
          <a:xfrm>
            <a:off x="-1146746" y="5498432"/>
            <a:ext cx="2171360" cy="2171360"/>
          </a:xfrm>
          <a:prstGeom prst="donut">
            <a:avLst>
              <a:gd name="adj" fmla="val 18765"/>
            </a:avLst>
          </a:prstGeom>
          <a:solidFill>
            <a:schemeClr val="accent1">
              <a:lumMod val="20000"/>
              <a:lumOff val="80000"/>
              <a:alpha val="20000"/>
            </a:schemeClr>
          </a:solid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37" name="标题 1"/>
          <p:cNvSpPr txBox="1"/>
          <p:nvPr/>
        </p:nvSpPr>
        <p:spPr>
          <a:xfrm>
            <a:off x="11114907" y="2525925"/>
            <a:ext cx="2490813" cy="2490813"/>
          </a:xfrm>
          <a:prstGeom prst="donut">
            <a:avLst>
              <a:gd name="adj" fmla="val 18765"/>
            </a:avLst>
          </a:prstGeom>
          <a:solidFill>
            <a:schemeClr val="accent1">
              <a:lumMod val="20000"/>
              <a:lumOff val="80000"/>
              <a:alpha val="20000"/>
            </a:schemeClr>
          </a:solidFill>
          <a:ln w="127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38"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39"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2800" b="1" dirty="0">
                <a:cs typeface="微软雅黑" panose="020B0503020204020204" pitchFamily="34" charset="-122"/>
              </a:rPr>
              <a:t>澳大利亚可再生能源金融政策</a:t>
            </a:r>
            <a:endParaRPr kumimoji="1" lang="zh-CN" altLang="en-US" sz="2800" b="1" dirty="0">
              <a:cs typeface="微软雅黑" panose="020B0503020204020204" pitchFamily="34" charset="-122"/>
            </a:endParaRPr>
          </a:p>
        </p:txBody>
      </p:sp>
      <p:sp>
        <p:nvSpPr>
          <p:cNvPr id="40" name="文本框 39"/>
          <p:cNvSpPr txBox="1"/>
          <p:nvPr/>
        </p:nvSpPr>
        <p:spPr>
          <a:xfrm>
            <a:off x="660400" y="1069070"/>
            <a:ext cx="10940407" cy="5577745"/>
          </a:xfrm>
          <a:prstGeom prst="rect">
            <a:avLst/>
          </a:prstGeom>
        </p:spPr>
        <p:txBody>
          <a:bodyPr wrap="square">
            <a:spAutoFit/>
          </a:bodyPr>
          <a:lstStyle/>
          <a:p>
            <a:pPr marL="0" marR="0" indent="304800" algn="just">
              <a:lnSpc>
                <a:spcPct val="150000"/>
              </a:lnSpc>
              <a:buNone/>
            </a:pPr>
            <a:r>
              <a:rPr lang="zh-CN" altLang="en-US" sz="2000" dirty="0">
                <a:latin typeface="Times New Roman" panose="02020603050405020304"/>
                <a:ea typeface="微软雅黑" panose="020B0503020204020204" pitchFamily="34" charset="-122"/>
              </a:rPr>
              <a:t>整个</a:t>
            </a:r>
            <a:r>
              <a:rPr lang="en-US" altLang="zh-CN" sz="2000" dirty="0">
                <a:latin typeface="Times New Roman" panose="02020603050405020304"/>
                <a:ea typeface="微软雅黑" panose="020B0503020204020204" pitchFamily="34" charset="-122"/>
              </a:rPr>
              <a:t>2021</a:t>
            </a:r>
            <a:r>
              <a:rPr lang="zh-CN" altLang="en-US" sz="2000" dirty="0">
                <a:latin typeface="Times New Roman" panose="02020603050405020304"/>
                <a:ea typeface="微软雅黑" panose="020B0503020204020204" pitchFamily="34" charset="-122"/>
              </a:rPr>
              <a:t>年，澳大利亚审慎监管局和储备银行一直在谈论气候变化的宏观经济影响和对金融稳定的影响。</a:t>
            </a:r>
            <a:r>
              <a:rPr lang="zh-CN" altLang="en-US" sz="2000" b="1" dirty="0">
                <a:latin typeface="Times New Roman" panose="02020603050405020304"/>
                <a:ea typeface="微软雅黑" panose="020B0503020204020204" pitchFamily="34" charset="-122"/>
              </a:rPr>
              <a:t>审慎监管局在</a:t>
            </a:r>
            <a:r>
              <a:rPr lang="en-US" altLang="zh-CN" sz="2000" b="1" dirty="0">
                <a:latin typeface="Times New Roman" panose="02020603050405020304"/>
                <a:ea typeface="微软雅黑" panose="020B0503020204020204" pitchFamily="34" charset="-122"/>
              </a:rPr>
              <a:t>11</a:t>
            </a:r>
            <a:r>
              <a:rPr lang="zh-CN" altLang="en-US" sz="2000" b="1" dirty="0">
                <a:latin typeface="Times New Roman" panose="02020603050405020304"/>
                <a:ea typeface="微软雅黑" panose="020B0503020204020204" pitchFamily="34" charset="-122"/>
              </a:rPr>
              <a:t>月发布了第一份针对银行、保险公司和养老基金管理气候相关风险的综合指南。</a:t>
            </a:r>
            <a:endParaRPr lang="en-US" altLang="zh-CN" sz="2000" b="1" dirty="0">
              <a:latin typeface="Times New Roman" panose="02020603050405020304"/>
              <a:ea typeface="微软雅黑" panose="020B0503020204020204" pitchFamily="34" charset="-122"/>
            </a:endParaRPr>
          </a:p>
          <a:p>
            <a:pPr marL="0" marR="0" indent="304800" algn="just">
              <a:lnSpc>
                <a:spcPct val="150000"/>
              </a:lnSpc>
              <a:buNone/>
            </a:pPr>
            <a:endParaRPr lang="zh-CN" altLang="en-US" sz="2000" b="1" dirty="0">
              <a:latin typeface="Times New Roman" panose="02020603050405020304"/>
              <a:ea typeface="微软雅黑" panose="020B0503020204020204" pitchFamily="34" charset="-122"/>
            </a:endParaRPr>
          </a:p>
          <a:p>
            <a:pPr marL="0" marR="0" indent="304800" algn="just">
              <a:lnSpc>
                <a:spcPct val="150000"/>
              </a:lnSpc>
              <a:buNone/>
            </a:pPr>
            <a:r>
              <a:rPr lang="zh-CN" altLang="en-US" sz="2000" dirty="0">
                <a:latin typeface="Times New Roman" panose="02020603050405020304"/>
                <a:ea typeface="微软雅黑" panose="020B0503020204020204" pitchFamily="34" charset="-122"/>
              </a:rPr>
              <a:t>然而，</a:t>
            </a:r>
            <a:r>
              <a:rPr lang="zh-CN" altLang="en-US" sz="2000" b="1" dirty="0">
                <a:latin typeface="Times New Roman" panose="02020603050405020304"/>
                <a:ea typeface="微软雅黑" panose="020B0503020204020204" pitchFamily="34" charset="-122"/>
              </a:rPr>
              <a:t>政治分歧对澳大利亚金融决策纳入</a:t>
            </a:r>
            <a:r>
              <a:rPr lang="en-US" altLang="zh-CN" sz="2000" b="1" dirty="0">
                <a:latin typeface="Times New Roman" panose="02020603050405020304"/>
                <a:ea typeface="微软雅黑" panose="020B0503020204020204" pitchFamily="34" charset="-122"/>
              </a:rPr>
              <a:t>ESG</a:t>
            </a:r>
            <a:r>
              <a:rPr lang="zh-CN" altLang="en-US" sz="2000" b="1" dirty="0">
                <a:latin typeface="Times New Roman" panose="02020603050405020304"/>
                <a:ea typeface="微软雅黑" panose="020B0503020204020204" pitchFamily="34" charset="-122"/>
              </a:rPr>
              <a:t>因素的进程有所阻碍。</a:t>
            </a:r>
            <a:r>
              <a:rPr lang="en-US" altLang="zh-CN" sz="2000" dirty="0">
                <a:latin typeface="Times New Roman" panose="02020603050405020304"/>
                <a:ea typeface="微软雅黑" panose="020B0503020204020204" pitchFamily="34" charset="-122"/>
              </a:rPr>
              <a:t>2021</a:t>
            </a:r>
            <a:r>
              <a:rPr lang="zh-CN" altLang="en-US" sz="2000" dirty="0">
                <a:latin typeface="Times New Roman" panose="02020603050405020304"/>
                <a:ea typeface="微软雅黑" panose="020B0503020204020204" pitchFamily="34" charset="-122"/>
              </a:rPr>
              <a:t>年</a:t>
            </a:r>
            <a:r>
              <a:rPr lang="en-US" altLang="zh-CN" sz="2000" dirty="0">
                <a:latin typeface="Times New Roman" panose="02020603050405020304"/>
                <a:ea typeface="微软雅黑" panose="020B0503020204020204" pitchFamily="34" charset="-122"/>
              </a:rPr>
              <a:t>12</a:t>
            </a:r>
            <a:r>
              <a:rPr lang="zh-CN" altLang="en-US" sz="2000" dirty="0">
                <a:latin typeface="Times New Roman" panose="02020603050405020304"/>
                <a:ea typeface="微软雅黑" panose="020B0503020204020204" pitchFamily="34" charset="-122"/>
              </a:rPr>
              <a:t>月底澳洲贸易和投资增长联合常务委员会发布的一份报告提供了</a:t>
            </a:r>
            <a:r>
              <a:rPr lang="en-US" altLang="zh-CN" sz="2000" dirty="0">
                <a:latin typeface="Times New Roman" panose="02020603050405020304"/>
                <a:ea typeface="微软雅黑" panose="020B0503020204020204" pitchFamily="34" charset="-122"/>
              </a:rPr>
              <a:t>13</a:t>
            </a:r>
            <a:r>
              <a:rPr lang="zh-CN" altLang="en-US" sz="2000" dirty="0">
                <a:latin typeface="Times New Roman" panose="02020603050405020304"/>
                <a:ea typeface="微软雅黑" panose="020B0503020204020204" pitchFamily="34" charset="-122"/>
              </a:rPr>
              <a:t>项建议，限制金融机构从高排放行业撤资或参与协作尽责管理的能力。此外，澳大利亚政府出台了关于提高代理建议透明度的法规，可能会阻碍咨询顾问向养老基金提供关于上市公司</a:t>
            </a:r>
            <a:r>
              <a:rPr lang="en-US" altLang="zh-CN" sz="2000" dirty="0">
                <a:latin typeface="Times New Roman" panose="02020603050405020304"/>
                <a:ea typeface="微软雅黑" panose="020B0503020204020204" pitchFamily="34" charset="-122"/>
              </a:rPr>
              <a:t>ESG</a:t>
            </a:r>
            <a:r>
              <a:rPr lang="zh-CN" altLang="en-US" sz="2000" dirty="0">
                <a:latin typeface="Times New Roman" panose="02020603050405020304"/>
                <a:ea typeface="微软雅黑" panose="020B0503020204020204" pitchFamily="34" charset="-122"/>
              </a:rPr>
              <a:t>问题的独立建议。</a:t>
            </a:r>
            <a:endParaRPr lang="en-US" altLang="zh-CN" sz="2000" dirty="0">
              <a:latin typeface="Times New Roman" panose="02020603050405020304"/>
              <a:ea typeface="微软雅黑" panose="020B0503020204020204" pitchFamily="34" charset="-122"/>
            </a:endParaRPr>
          </a:p>
          <a:p>
            <a:pPr marL="0" marR="0" indent="304800" algn="just">
              <a:lnSpc>
                <a:spcPct val="150000"/>
              </a:lnSpc>
              <a:buNone/>
            </a:pPr>
            <a:endParaRPr lang="en-US" altLang="zh-CN" sz="2000" dirty="0">
              <a:latin typeface="Times New Roman" panose="02020603050405020304"/>
              <a:ea typeface="微软雅黑" panose="020B0503020204020204" pitchFamily="34" charset="-122"/>
            </a:endParaRPr>
          </a:p>
          <a:p>
            <a:pPr marL="0" marR="0" indent="304800" algn="just">
              <a:lnSpc>
                <a:spcPct val="150000"/>
              </a:lnSpc>
              <a:buNone/>
            </a:pPr>
            <a:r>
              <a:rPr lang="zh-CN" altLang="en-US" sz="2000" b="1" dirty="0">
                <a:latin typeface="Times New Roman" panose="02020603050405020304"/>
                <a:ea typeface="微软雅黑" panose="020B0503020204020204" pitchFamily="34" charset="-122"/>
              </a:rPr>
              <a:t>在</a:t>
            </a:r>
            <a:r>
              <a:rPr lang="en-US" altLang="zh-CN" sz="2000" b="1" dirty="0">
                <a:latin typeface="Times New Roman" panose="02020603050405020304"/>
                <a:ea typeface="微软雅黑" panose="020B0503020204020204" pitchFamily="34" charset="-122"/>
              </a:rPr>
              <a:t>2022</a:t>
            </a:r>
            <a:r>
              <a:rPr lang="zh-CN" altLang="en-US" sz="2000" b="1" dirty="0">
                <a:latin typeface="Times New Roman" panose="02020603050405020304"/>
                <a:ea typeface="微软雅黑" panose="020B0503020204020204" pitchFamily="34" charset="-122"/>
              </a:rPr>
              <a:t>年，证券投资委员会、财政部和储备银行对国际财务报告准则基金会就全球可持续发展报告基线进行参与。</a:t>
            </a:r>
            <a:r>
              <a:rPr lang="zh-CN" altLang="en-US" sz="2000" dirty="0">
                <a:latin typeface="Times New Roman" panose="02020603050405020304"/>
                <a:ea typeface="微软雅黑" panose="020B0503020204020204" pitchFamily="34" charset="-122"/>
              </a:rPr>
              <a:t>同时，金融监管机构理事会计划研究</a:t>
            </a:r>
            <a:r>
              <a:rPr lang="zh-CN" altLang="en-US" sz="2000" b="1" dirty="0">
                <a:latin typeface="Times New Roman" panose="02020603050405020304"/>
                <a:ea typeface="微软雅黑" panose="020B0503020204020204" pitchFamily="34" charset="-122"/>
              </a:rPr>
              <a:t>可持续金融分类法的全球发展及其对澳大利亚的影响</a:t>
            </a:r>
            <a:endParaRPr lang="en-US" altLang="zh-CN" sz="2000" b="1" dirty="0">
              <a:latin typeface="Times New Roman" panose="02020603050405020304"/>
              <a:ea typeface="微软雅黑" panose="020B0503020204020204" pitchFamily="34"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组合 14"/>
          <p:cNvGrpSpPr/>
          <p:nvPr>
            <p:custDataLst>
              <p:tags r:id="rId1"/>
            </p:custDataLst>
          </p:nvPr>
        </p:nvGrpSpPr>
        <p:grpSpPr>
          <a:xfrm>
            <a:off x="1736090" y="1299845"/>
            <a:ext cx="1021080" cy="556895"/>
            <a:chOff x="3484" y="2137"/>
            <a:chExt cx="1608" cy="877"/>
          </a:xfrm>
        </p:grpSpPr>
        <p:sp>
          <p:nvSpPr>
            <p:cNvPr id="3" name="标题 1"/>
            <p:cNvSpPr txBox="1"/>
            <p:nvPr>
              <p:custDataLst>
                <p:tags r:id="rId2"/>
              </p:custDataLst>
            </p:nvPr>
          </p:nvSpPr>
          <p:spPr>
            <a:xfrm>
              <a:off x="3771" y="2137"/>
              <a:ext cx="1032" cy="877"/>
            </a:xfrm>
            <a:custGeom>
              <a:avLst/>
              <a:gdLst>
                <a:gd name="connsiteX0" fmla="*/ 0 w 1963548"/>
                <a:gd name="connsiteY0" fmla="*/ 0 h 403718"/>
                <a:gd name="connsiteX1" fmla="*/ 1963549 w 1963548"/>
                <a:gd name="connsiteY1" fmla="*/ 0 h 403718"/>
                <a:gd name="connsiteX2" fmla="*/ 1963549 w 1963548"/>
                <a:gd name="connsiteY2" fmla="*/ 403719 h 403718"/>
                <a:gd name="connsiteX3" fmla="*/ 0 w 1963548"/>
                <a:gd name="connsiteY3" fmla="*/ 403719 h 403718"/>
              </a:gdLst>
              <a:ahLst/>
              <a:cxnLst/>
              <a:rect l="l" t="t" r="r" b="b"/>
              <a:pathLst>
                <a:path w="1963548" h="403718">
                  <a:moveTo>
                    <a:pt x="0" y="0"/>
                  </a:moveTo>
                  <a:lnTo>
                    <a:pt x="1963549" y="0"/>
                  </a:lnTo>
                  <a:lnTo>
                    <a:pt x="1963549" y="403719"/>
                  </a:lnTo>
                  <a:lnTo>
                    <a:pt x="0" y="403719"/>
                  </a:lnTo>
                  <a:close/>
                </a:path>
              </a:pathLst>
            </a:custGeom>
            <a:solidFill>
              <a:schemeClr val="bg1">
                <a:lumMod val="95000"/>
              </a:schemeClr>
            </a:solidFill>
            <a:ln cap="flat">
              <a:noFill/>
              <a:prstDash val="solid"/>
              <a:miter/>
            </a:ln>
          </p:spPr>
          <p:txBody>
            <a:bodyPr vert="horz" wrap="square" lIns="91440" tIns="45720" rIns="91440" bIns="45720" rtlCol="0" anchor="ctr"/>
            <a:lstStyle/>
            <a:p>
              <a:pPr algn="l">
                <a:lnSpc>
                  <a:spcPct val="110000"/>
                </a:lnSpc>
              </a:pPr>
              <a:endParaRPr kumimoji="1" lang="zh-CN" altLang="en-US">
                <a:cs typeface="微软雅黑" panose="020B0503020204020204" pitchFamily="34" charset="-122"/>
              </a:endParaRPr>
            </a:p>
          </p:txBody>
        </p:sp>
        <p:sp>
          <p:nvSpPr>
            <p:cNvPr id="4" name="标题 1"/>
            <p:cNvSpPr txBox="1"/>
            <p:nvPr>
              <p:custDataLst>
                <p:tags r:id="rId3"/>
              </p:custDataLst>
            </p:nvPr>
          </p:nvSpPr>
          <p:spPr>
            <a:xfrm>
              <a:off x="3484" y="2301"/>
              <a:ext cx="1608" cy="533"/>
            </a:xfrm>
            <a:prstGeom prst="rect">
              <a:avLst/>
            </a:prstGeom>
            <a:noFill/>
            <a:ln cap="sq">
              <a:noFill/>
            </a:ln>
          </p:spPr>
          <p:txBody>
            <a:bodyPr vert="horz" wrap="none" lIns="0" tIns="0" rIns="0" bIns="0" rtlCol="0" anchor="t">
              <a:spAutoFit/>
            </a:bodyPr>
            <a:lstStyle/>
            <a:p>
              <a:pPr algn="ctr">
                <a:lnSpc>
                  <a:spcPct val="110000"/>
                </a:lnSpc>
              </a:pPr>
              <a:r>
                <a:rPr kumimoji="1" lang="zh-CN" altLang="en-US" sz="2000" b="1">
                  <a:ln w="9525">
                    <a:noFill/>
                  </a:ln>
                  <a:solidFill>
                    <a:srgbClr val="C00000">
                      <a:alpha val="100000"/>
                    </a:srgbClr>
                  </a:solidFill>
                  <a:latin typeface="OPPOSans B" panose="00020600040101010101" charset="-122"/>
                  <a:ea typeface="OPPOSans B" panose="00020600040101010101" charset="-122"/>
                  <a:cs typeface="OPPOSans B" panose="00020600040101010101" charset="-122"/>
                </a:rPr>
                <a:t>制度设计</a:t>
              </a:r>
              <a:endParaRPr kumimoji="1" lang="zh-CN" altLang="en-US" sz="2000" b="1">
                <a:ln w="9525">
                  <a:noFill/>
                </a:ln>
                <a:solidFill>
                  <a:srgbClr val="C00000">
                    <a:alpha val="100000"/>
                  </a:srgbClr>
                </a:solidFill>
                <a:latin typeface="OPPOSans B" panose="00020600040101010101" charset="-122"/>
                <a:ea typeface="OPPOSans B" panose="00020600040101010101" charset="-122"/>
                <a:cs typeface="OPPOSans B" panose="00020600040101010101" charset="-122"/>
              </a:endParaRPr>
            </a:p>
          </p:txBody>
        </p:sp>
      </p:grpSp>
      <p:sp>
        <p:nvSpPr>
          <p:cNvPr id="9" name="标题 1"/>
          <p:cNvSpPr txBox="1"/>
          <p:nvPr>
            <p:custDataLst>
              <p:tags r:id="rId4"/>
            </p:custDataLst>
          </p:nvPr>
        </p:nvSpPr>
        <p:spPr>
          <a:xfrm>
            <a:off x="342265" y="1913890"/>
            <a:ext cx="3543935" cy="4726940"/>
          </a:xfrm>
          <a:prstGeom prst="rect">
            <a:avLst/>
          </a:prstGeom>
          <a:noFill/>
          <a:ln>
            <a:solidFill>
              <a:schemeClr val="bg1">
                <a:lumMod val="65000"/>
              </a:schemeClr>
            </a:solidFill>
          </a:ln>
        </p:spPr>
        <p:txBody>
          <a:bodyPr vert="horz" wrap="square" lIns="0" tIns="0" rIns="0" bIns="0" rtlCol="0" anchor="t"/>
          <a:lstStyle/>
          <a:p>
            <a:pPr algn="l">
              <a:lnSpc>
                <a:spcPct val="150000"/>
              </a:lnSpc>
            </a:pPr>
            <a:r>
              <a:rPr kumimoji="1" lang="en-US" altLang="zh-CN" sz="2000" dirty="0">
                <a:cs typeface="微软雅黑" panose="020B0503020204020204" pitchFamily="34" charset="-122"/>
              </a:rPr>
              <a:t>2016</a:t>
            </a:r>
            <a:r>
              <a:rPr kumimoji="1" lang="zh-CN" altLang="en-US" sz="2000" dirty="0">
                <a:cs typeface="微软雅黑" panose="020B0503020204020204" pitchFamily="34" charset="-122"/>
              </a:rPr>
              <a:t>年常被认为是我国绿色金融的</a:t>
            </a:r>
            <a:r>
              <a:rPr kumimoji="1" lang="en-US" altLang="zh-CN" sz="2000" dirty="0">
                <a:cs typeface="微软雅黑" panose="020B0503020204020204" pitchFamily="34" charset="-122"/>
              </a:rPr>
              <a:t>“</a:t>
            </a:r>
            <a:r>
              <a:rPr kumimoji="1" lang="zh-CN" altLang="en-US" sz="2000" b="1" dirty="0">
                <a:cs typeface="微软雅黑" panose="020B0503020204020204" pitchFamily="34" charset="-122"/>
              </a:rPr>
              <a:t>元年</a:t>
            </a:r>
            <a:r>
              <a:rPr kumimoji="1" lang="en-US" altLang="zh-CN" sz="2000" b="1" dirty="0">
                <a:cs typeface="微软雅黑" panose="020B0503020204020204" pitchFamily="34" charset="-122"/>
              </a:rPr>
              <a:t>”</a:t>
            </a:r>
            <a:r>
              <a:rPr kumimoji="1" lang="zh-CN" altLang="en-US" sz="2000" dirty="0">
                <a:cs typeface="微软雅黑" panose="020B0503020204020204" pitchFamily="34" charset="-122"/>
              </a:rPr>
              <a:t>，建立绿色金融体系被写入我国</a:t>
            </a:r>
            <a:r>
              <a:rPr kumimoji="1" lang="en-US" altLang="zh-CN" sz="2000" dirty="0">
                <a:cs typeface="微软雅黑" panose="020B0503020204020204" pitchFamily="34" charset="-122"/>
              </a:rPr>
              <a:t>“</a:t>
            </a:r>
            <a:r>
              <a:rPr kumimoji="1" lang="zh-CN" altLang="en-US" sz="2000" dirty="0">
                <a:cs typeface="微软雅黑" panose="020B0503020204020204" pitchFamily="34" charset="-122"/>
              </a:rPr>
              <a:t>十三五</a:t>
            </a:r>
            <a:r>
              <a:rPr kumimoji="1" lang="en-US" altLang="zh-CN" sz="2000" dirty="0">
                <a:cs typeface="微软雅黑" panose="020B0503020204020204" pitchFamily="34" charset="-122"/>
              </a:rPr>
              <a:t>”</a:t>
            </a:r>
            <a:r>
              <a:rPr kumimoji="1" lang="zh-CN" altLang="en-US" sz="2000" dirty="0">
                <a:cs typeface="微软雅黑" panose="020B0503020204020204" pitchFamily="34" charset="-122"/>
              </a:rPr>
              <a:t>规划，政府还相应出台了《关于构建绿色金融体系的指导意见》。</a:t>
            </a:r>
            <a:endParaRPr kumimoji="1" lang="zh-CN" altLang="en-US" sz="2000" dirty="0">
              <a:cs typeface="微软雅黑" panose="020B0503020204020204" pitchFamily="34" charset="-122"/>
            </a:endParaRPr>
          </a:p>
          <a:p>
            <a:pPr algn="l">
              <a:lnSpc>
                <a:spcPct val="150000"/>
              </a:lnSpc>
            </a:pPr>
            <a:r>
              <a:rPr kumimoji="1" lang="en-US" altLang="zh-CN" sz="2000" dirty="0">
                <a:cs typeface="微软雅黑" panose="020B0503020204020204" pitchFamily="34" charset="-122"/>
              </a:rPr>
              <a:t>2021</a:t>
            </a:r>
            <a:r>
              <a:rPr kumimoji="1" lang="zh-CN" altLang="en-US" sz="2000" dirty="0">
                <a:cs typeface="微软雅黑" panose="020B0503020204020204" pitchFamily="34" charset="-122"/>
              </a:rPr>
              <a:t>年</a:t>
            </a:r>
            <a:r>
              <a:rPr kumimoji="1" lang="en-US" altLang="zh-CN" sz="2000" b="1" dirty="0">
                <a:cs typeface="微软雅黑" panose="020B0503020204020204" pitchFamily="34" charset="-122"/>
              </a:rPr>
              <a:t>“</a:t>
            </a:r>
            <a:r>
              <a:rPr kumimoji="1" lang="zh-CN" altLang="en-US" sz="2000" b="1" dirty="0">
                <a:cs typeface="微软雅黑" panose="020B0503020204020204" pitchFamily="34" charset="-122"/>
              </a:rPr>
              <a:t>十四五</a:t>
            </a:r>
            <a:r>
              <a:rPr kumimoji="1" lang="en-US" altLang="zh-CN" sz="2000" b="1" dirty="0">
                <a:cs typeface="微软雅黑" panose="020B0503020204020204" pitchFamily="34" charset="-122"/>
              </a:rPr>
              <a:t>”</a:t>
            </a:r>
            <a:r>
              <a:rPr kumimoji="1" lang="zh-CN" altLang="en-US" sz="2000" b="1" dirty="0">
                <a:cs typeface="微软雅黑" panose="020B0503020204020204" pitchFamily="34" charset="-122"/>
              </a:rPr>
              <a:t>规划</a:t>
            </a:r>
            <a:r>
              <a:rPr kumimoji="1" lang="zh-CN" altLang="en-US" sz="2000" dirty="0">
                <a:cs typeface="微软雅黑" panose="020B0503020204020204" pitchFamily="34" charset="-122"/>
              </a:rPr>
              <a:t>中提出</a:t>
            </a:r>
            <a:r>
              <a:rPr kumimoji="1" lang="en-US" altLang="zh-CN" sz="2000" dirty="0">
                <a:cs typeface="微软雅黑" panose="020B0503020204020204" pitchFamily="34" charset="-122"/>
              </a:rPr>
              <a:t> “</a:t>
            </a:r>
            <a:r>
              <a:rPr kumimoji="1" lang="zh-CN" altLang="en-US" sz="2000" dirty="0">
                <a:cs typeface="微软雅黑" panose="020B0503020204020204" pitchFamily="34" charset="-122"/>
              </a:rPr>
              <a:t>大力发展绿色金融</a:t>
            </a:r>
            <a:r>
              <a:rPr kumimoji="1" lang="en-US" altLang="zh-CN" sz="2000" dirty="0">
                <a:cs typeface="微软雅黑" panose="020B0503020204020204" pitchFamily="34" charset="-122"/>
              </a:rPr>
              <a:t>”</a:t>
            </a:r>
            <a:r>
              <a:rPr kumimoji="1" lang="zh-CN" altLang="en-US" sz="2000" dirty="0">
                <a:cs typeface="微软雅黑" panose="020B0503020204020204" pitchFamily="34" charset="-122"/>
              </a:rPr>
              <a:t>，绿色金融将作为实现</a:t>
            </a:r>
            <a:r>
              <a:rPr kumimoji="1" lang="en-US" altLang="zh-CN" sz="2000" dirty="0">
                <a:cs typeface="微软雅黑" panose="020B0503020204020204" pitchFamily="34" charset="-122"/>
              </a:rPr>
              <a:t>“</a:t>
            </a:r>
            <a:r>
              <a:rPr kumimoji="1" lang="zh-CN" altLang="en-US" sz="2000" dirty="0">
                <a:cs typeface="微软雅黑" panose="020B0503020204020204" pitchFamily="34" charset="-122"/>
              </a:rPr>
              <a:t>双碳</a:t>
            </a:r>
            <a:r>
              <a:rPr kumimoji="1" lang="en-US" altLang="zh-CN" sz="2000" dirty="0">
                <a:cs typeface="微软雅黑" panose="020B0503020204020204" pitchFamily="34" charset="-122"/>
              </a:rPr>
              <a:t>”</a:t>
            </a:r>
            <a:r>
              <a:rPr kumimoji="1" lang="zh-CN" altLang="en-US" sz="2000" dirty="0">
                <a:cs typeface="微软雅黑" panose="020B0503020204020204" pitchFamily="34" charset="-122"/>
              </a:rPr>
              <a:t>目标的主要抓手，迎来高速发展。</a:t>
            </a:r>
            <a:endParaRPr kumimoji="1" lang="zh-CN" altLang="en-US" sz="2000" dirty="0">
              <a:cs typeface="微软雅黑" panose="020B0503020204020204" pitchFamily="34" charset="-122"/>
            </a:endParaRPr>
          </a:p>
        </p:txBody>
      </p:sp>
      <p:sp>
        <p:nvSpPr>
          <p:cNvPr id="12"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39" name="标题 1"/>
          <p:cNvSpPr txBox="1"/>
          <p:nvPr/>
        </p:nvSpPr>
        <p:spPr>
          <a:xfrm>
            <a:off x="660400" y="427355"/>
            <a:ext cx="3948430" cy="431800"/>
          </a:xfrm>
          <a:prstGeom prst="rect">
            <a:avLst/>
          </a:prstGeom>
          <a:noFill/>
          <a:ln>
            <a:noFill/>
          </a:ln>
        </p:spPr>
        <p:txBody>
          <a:bodyPr vert="horz" wrap="square" lIns="0" tIns="0" rIns="0" bIns="0" rtlCol="0" anchor="ctr"/>
          <a:lstStyle/>
          <a:p>
            <a:pPr algn="l">
              <a:lnSpc>
                <a:spcPct val="110000"/>
              </a:lnSpc>
            </a:pPr>
            <a:r>
              <a:rPr kumimoji="1" lang="zh-CN" altLang="en-US" sz="2800" b="1">
                <a:cs typeface="微软雅黑" panose="020B0503020204020204" pitchFamily="34" charset="-122"/>
              </a:rPr>
              <a:t>中国可再生能源金融政策</a:t>
            </a:r>
            <a:endParaRPr kumimoji="1" lang="zh-CN" altLang="en-US" sz="2800" b="1">
              <a:cs typeface="微软雅黑" panose="020B0503020204020204" pitchFamily="34" charset="-122"/>
            </a:endParaRPr>
          </a:p>
        </p:txBody>
      </p:sp>
      <p:grpSp>
        <p:nvGrpSpPr>
          <p:cNvPr id="16" name="组合 15"/>
          <p:cNvGrpSpPr/>
          <p:nvPr>
            <p:custDataLst>
              <p:tags r:id="rId5"/>
            </p:custDataLst>
          </p:nvPr>
        </p:nvGrpSpPr>
        <p:grpSpPr>
          <a:xfrm>
            <a:off x="5464810" y="1255395"/>
            <a:ext cx="1021080" cy="556895"/>
            <a:chOff x="3486" y="2137"/>
            <a:chExt cx="1608" cy="877"/>
          </a:xfrm>
        </p:grpSpPr>
        <p:sp>
          <p:nvSpPr>
            <p:cNvPr id="17" name="标题 1"/>
            <p:cNvSpPr txBox="1"/>
            <p:nvPr>
              <p:custDataLst>
                <p:tags r:id="rId6"/>
              </p:custDataLst>
            </p:nvPr>
          </p:nvSpPr>
          <p:spPr>
            <a:xfrm>
              <a:off x="3771" y="2137"/>
              <a:ext cx="1032" cy="877"/>
            </a:xfrm>
            <a:custGeom>
              <a:avLst/>
              <a:gdLst>
                <a:gd name="connsiteX0" fmla="*/ 0 w 1963548"/>
                <a:gd name="connsiteY0" fmla="*/ 0 h 403718"/>
                <a:gd name="connsiteX1" fmla="*/ 1963549 w 1963548"/>
                <a:gd name="connsiteY1" fmla="*/ 0 h 403718"/>
                <a:gd name="connsiteX2" fmla="*/ 1963549 w 1963548"/>
                <a:gd name="connsiteY2" fmla="*/ 403719 h 403718"/>
                <a:gd name="connsiteX3" fmla="*/ 0 w 1963548"/>
                <a:gd name="connsiteY3" fmla="*/ 403719 h 403718"/>
              </a:gdLst>
              <a:ahLst/>
              <a:cxnLst/>
              <a:rect l="l" t="t" r="r" b="b"/>
              <a:pathLst>
                <a:path w="1963548" h="403718">
                  <a:moveTo>
                    <a:pt x="0" y="0"/>
                  </a:moveTo>
                  <a:lnTo>
                    <a:pt x="1963549" y="0"/>
                  </a:lnTo>
                  <a:lnTo>
                    <a:pt x="1963549" y="403719"/>
                  </a:lnTo>
                  <a:lnTo>
                    <a:pt x="0" y="403719"/>
                  </a:lnTo>
                  <a:close/>
                </a:path>
              </a:pathLst>
            </a:custGeom>
            <a:solidFill>
              <a:schemeClr val="bg1">
                <a:lumMod val="95000"/>
              </a:schemeClr>
            </a:solidFill>
            <a:ln cap="flat">
              <a:noFill/>
              <a:prstDash val="solid"/>
              <a:miter/>
            </a:ln>
          </p:spPr>
          <p:txBody>
            <a:bodyPr vert="horz" wrap="square" lIns="91440" tIns="45720" rIns="91440" bIns="45720" rtlCol="0" anchor="ctr"/>
            <a:lstStyle/>
            <a:p>
              <a:pPr algn="l">
                <a:lnSpc>
                  <a:spcPct val="110000"/>
                </a:lnSpc>
              </a:pPr>
              <a:endParaRPr kumimoji="1" lang="zh-CN" altLang="en-US">
                <a:cs typeface="微软雅黑" panose="020B0503020204020204" pitchFamily="34" charset="-122"/>
              </a:endParaRPr>
            </a:p>
          </p:txBody>
        </p:sp>
        <p:sp>
          <p:nvSpPr>
            <p:cNvPr id="18" name="标题 1"/>
            <p:cNvSpPr txBox="1"/>
            <p:nvPr>
              <p:custDataLst>
                <p:tags r:id="rId7"/>
              </p:custDataLst>
            </p:nvPr>
          </p:nvSpPr>
          <p:spPr>
            <a:xfrm>
              <a:off x="3486" y="2301"/>
              <a:ext cx="1608" cy="533"/>
            </a:xfrm>
            <a:prstGeom prst="rect">
              <a:avLst/>
            </a:prstGeom>
            <a:noFill/>
            <a:ln cap="sq">
              <a:noFill/>
            </a:ln>
          </p:spPr>
          <p:txBody>
            <a:bodyPr vert="horz" wrap="none" lIns="0" tIns="0" rIns="0" bIns="0" rtlCol="0" anchor="t">
              <a:spAutoFit/>
            </a:bodyPr>
            <a:lstStyle/>
            <a:p>
              <a:pPr algn="ctr">
                <a:lnSpc>
                  <a:spcPct val="110000"/>
                </a:lnSpc>
              </a:pPr>
              <a:r>
                <a:rPr kumimoji="1" lang="zh-CN" altLang="en-US" sz="2000" b="1">
                  <a:ln w="9525">
                    <a:noFill/>
                  </a:ln>
                  <a:solidFill>
                    <a:srgbClr val="C00000">
                      <a:alpha val="100000"/>
                    </a:srgbClr>
                  </a:solidFill>
                  <a:latin typeface="OPPOSans B" panose="00020600040101010101" charset="-122"/>
                  <a:ea typeface="OPPOSans B" panose="00020600040101010101" charset="-122"/>
                  <a:cs typeface="OPPOSans B" panose="00020600040101010101" charset="-122"/>
                </a:rPr>
                <a:t>监管体系</a:t>
              </a:r>
              <a:endParaRPr kumimoji="1" lang="zh-CN" altLang="en-US" sz="2000" b="1">
                <a:ln w="9525">
                  <a:noFill/>
                </a:ln>
                <a:solidFill>
                  <a:srgbClr val="C00000">
                    <a:alpha val="100000"/>
                  </a:srgbClr>
                </a:solidFill>
                <a:latin typeface="OPPOSans B" panose="00020600040101010101" charset="-122"/>
                <a:ea typeface="OPPOSans B" panose="00020600040101010101" charset="-122"/>
                <a:cs typeface="OPPOSans B" panose="00020600040101010101" charset="-122"/>
              </a:endParaRPr>
            </a:p>
          </p:txBody>
        </p:sp>
      </p:grpSp>
      <p:sp>
        <p:nvSpPr>
          <p:cNvPr id="19" name="标题 1"/>
          <p:cNvSpPr txBox="1"/>
          <p:nvPr>
            <p:custDataLst>
              <p:tags r:id="rId8"/>
            </p:custDataLst>
          </p:nvPr>
        </p:nvSpPr>
        <p:spPr>
          <a:xfrm>
            <a:off x="4164965" y="1914525"/>
            <a:ext cx="3943985" cy="4681855"/>
          </a:xfrm>
          <a:prstGeom prst="rect">
            <a:avLst/>
          </a:prstGeom>
          <a:noFill/>
          <a:ln>
            <a:solidFill>
              <a:schemeClr val="bg1">
                <a:lumMod val="65000"/>
              </a:schemeClr>
            </a:solidFill>
          </a:ln>
        </p:spPr>
        <p:txBody>
          <a:bodyPr vert="horz" wrap="square" lIns="0" tIns="0" rIns="0" bIns="0" rtlCol="0" anchor="t"/>
          <a:lstStyle/>
          <a:p>
            <a:pPr algn="l">
              <a:lnSpc>
                <a:spcPct val="150000"/>
              </a:lnSpc>
            </a:pPr>
            <a:r>
              <a:rPr kumimoji="1" lang="zh-CN" altLang="en-US" sz="2000">
                <a:cs typeface="微软雅黑" panose="020B0503020204020204" pitchFamily="34" charset="-122"/>
              </a:rPr>
              <a:t>我国已经基本形成了</a:t>
            </a:r>
            <a:r>
              <a:rPr kumimoji="1" lang="zh-CN" altLang="en-US" sz="2000" b="1">
                <a:cs typeface="微软雅黑" panose="020B0503020204020204" pitchFamily="34" charset="-122"/>
              </a:rPr>
              <a:t>政府主导、自律为辅的监管体制</a:t>
            </a:r>
            <a:r>
              <a:rPr kumimoji="1" lang="zh-CN" altLang="en-US" sz="2000">
                <a:cs typeface="微软雅黑" panose="020B0503020204020204" pitchFamily="34" charset="-122"/>
              </a:rPr>
              <a:t>，在央行的统领和协调下，银保监会、证监会以及相关行政主管部门各司其职；</a:t>
            </a:r>
            <a:endParaRPr kumimoji="1" lang="zh-CN" altLang="en-US" sz="2000">
              <a:cs typeface="微软雅黑" panose="020B0503020204020204" pitchFamily="34" charset="-122"/>
            </a:endParaRPr>
          </a:p>
          <a:p>
            <a:pPr algn="l">
              <a:lnSpc>
                <a:spcPct val="150000"/>
              </a:lnSpc>
            </a:pPr>
            <a:endParaRPr kumimoji="1" lang="zh-CN" altLang="en-US" sz="2000">
              <a:cs typeface="微软雅黑" panose="020B0503020204020204" pitchFamily="34" charset="-122"/>
            </a:endParaRPr>
          </a:p>
          <a:p>
            <a:pPr algn="l">
              <a:lnSpc>
                <a:spcPct val="150000"/>
              </a:lnSpc>
            </a:pPr>
            <a:r>
              <a:rPr kumimoji="1" lang="zh-CN" altLang="en-US" sz="2000">
                <a:cs typeface="微软雅黑" panose="020B0503020204020204" pitchFamily="34" charset="-122"/>
              </a:rPr>
              <a:t>金融机构、行业协会等也陆续加入绿色金融的监管之中，如央行成立了绿色金融专业委员会，绿色信贷、绿色证券等领域也成立了专业委员会，对绿色金融行业进行自律监督。</a:t>
            </a:r>
            <a:endParaRPr kumimoji="1" lang="zh-CN" altLang="en-US" sz="2000">
              <a:cs typeface="微软雅黑" panose="020B0503020204020204" pitchFamily="34" charset="-122"/>
            </a:endParaRPr>
          </a:p>
        </p:txBody>
      </p:sp>
      <p:grpSp>
        <p:nvGrpSpPr>
          <p:cNvPr id="20" name="组合 19"/>
          <p:cNvGrpSpPr/>
          <p:nvPr>
            <p:custDataLst>
              <p:tags r:id="rId9"/>
            </p:custDataLst>
          </p:nvPr>
        </p:nvGrpSpPr>
        <p:grpSpPr>
          <a:xfrm>
            <a:off x="9686290" y="1229995"/>
            <a:ext cx="1021080" cy="556895"/>
            <a:chOff x="3484" y="2137"/>
            <a:chExt cx="1608" cy="877"/>
          </a:xfrm>
        </p:grpSpPr>
        <p:sp>
          <p:nvSpPr>
            <p:cNvPr id="21" name="标题 1"/>
            <p:cNvSpPr txBox="1"/>
            <p:nvPr>
              <p:custDataLst>
                <p:tags r:id="rId10"/>
              </p:custDataLst>
            </p:nvPr>
          </p:nvSpPr>
          <p:spPr>
            <a:xfrm>
              <a:off x="3771" y="2137"/>
              <a:ext cx="1032" cy="877"/>
            </a:xfrm>
            <a:custGeom>
              <a:avLst/>
              <a:gdLst>
                <a:gd name="connsiteX0" fmla="*/ 0 w 1963548"/>
                <a:gd name="connsiteY0" fmla="*/ 0 h 403718"/>
                <a:gd name="connsiteX1" fmla="*/ 1963549 w 1963548"/>
                <a:gd name="connsiteY1" fmla="*/ 0 h 403718"/>
                <a:gd name="connsiteX2" fmla="*/ 1963549 w 1963548"/>
                <a:gd name="connsiteY2" fmla="*/ 403719 h 403718"/>
                <a:gd name="connsiteX3" fmla="*/ 0 w 1963548"/>
                <a:gd name="connsiteY3" fmla="*/ 403719 h 403718"/>
              </a:gdLst>
              <a:ahLst/>
              <a:cxnLst/>
              <a:rect l="l" t="t" r="r" b="b"/>
              <a:pathLst>
                <a:path w="1963548" h="403718">
                  <a:moveTo>
                    <a:pt x="0" y="0"/>
                  </a:moveTo>
                  <a:lnTo>
                    <a:pt x="1963549" y="0"/>
                  </a:lnTo>
                  <a:lnTo>
                    <a:pt x="1963549" y="403719"/>
                  </a:lnTo>
                  <a:lnTo>
                    <a:pt x="0" y="403719"/>
                  </a:lnTo>
                  <a:close/>
                </a:path>
              </a:pathLst>
            </a:custGeom>
            <a:solidFill>
              <a:schemeClr val="bg1">
                <a:lumMod val="95000"/>
              </a:schemeClr>
            </a:solidFill>
            <a:ln cap="flat">
              <a:noFill/>
              <a:prstDash val="solid"/>
              <a:miter/>
            </a:ln>
          </p:spPr>
          <p:txBody>
            <a:bodyPr vert="horz" wrap="square" lIns="91440" tIns="45720" rIns="91440" bIns="45720" rtlCol="0" anchor="ctr"/>
            <a:lstStyle/>
            <a:p>
              <a:pPr algn="l">
                <a:lnSpc>
                  <a:spcPct val="110000"/>
                </a:lnSpc>
              </a:pPr>
              <a:endParaRPr kumimoji="1" lang="zh-CN" altLang="en-US">
                <a:cs typeface="微软雅黑" panose="020B0503020204020204" pitchFamily="34" charset="-122"/>
              </a:endParaRPr>
            </a:p>
          </p:txBody>
        </p:sp>
        <p:sp>
          <p:nvSpPr>
            <p:cNvPr id="22" name="标题 1"/>
            <p:cNvSpPr txBox="1"/>
            <p:nvPr>
              <p:custDataLst>
                <p:tags r:id="rId11"/>
              </p:custDataLst>
            </p:nvPr>
          </p:nvSpPr>
          <p:spPr>
            <a:xfrm>
              <a:off x="3484" y="2301"/>
              <a:ext cx="1608" cy="533"/>
            </a:xfrm>
            <a:prstGeom prst="rect">
              <a:avLst/>
            </a:prstGeom>
            <a:noFill/>
            <a:ln cap="sq">
              <a:noFill/>
            </a:ln>
          </p:spPr>
          <p:txBody>
            <a:bodyPr vert="horz" wrap="none" lIns="0" tIns="0" rIns="0" bIns="0" rtlCol="0" anchor="t">
              <a:spAutoFit/>
            </a:bodyPr>
            <a:lstStyle/>
            <a:p>
              <a:pPr algn="ctr">
                <a:lnSpc>
                  <a:spcPct val="110000"/>
                </a:lnSpc>
              </a:pPr>
              <a:r>
                <a:rPr kumimoji="1" lang="zh-CN" altLang="en-US" sz="2000" b="1">
                  <a:ln w="9525">
                    <a:noFill/>
                  </a:ln>
                  <a:solidFill>
                    <a:srgbClr val="C00000">
                      <a:alpha val="100000"/>
                    </a:srgbClr>
                  </a:solidFill>
                  <a:latin typeface="OPPOSans B" panose="00020600040101010101" charset="-122"/>
                  <a:ea typeface="OPPOSans B" panose="00020600040101010101" charset="-122"/>
                  <a:cs typeface="OPPOSans B" panose="00020600040101010101" charset="-122"/>
                </a:rPr>
                <a:t>国际合作</a:t>
              </a:r>
              <a:endParaRPr kumimoji="1" lang="zh-CN" altLang="en-US" sz="2000" b="1">
                <a:ln w="9525">
                  <a:noFill/>
                </a:ln>
                <a:solidFill>
                  <a:srgbClr val="C00000">
                    <a:alpha val="100000"/>
                  </a:srgbClr>
                </a:solidFill>
                <a:latin typeface="OPPOSans B" panose="00020600040101010101" charset="-122"/>
                <a:ea typeface="OPPOSans B" panose="00020600040101010101" charset="-122"/>
                <a:cs typeface="OPPOSans B" panose="00020600040101010101" charset="-122"/>
              </a:endParaRPr>
            </a:p>
          </p:txBody>
        </p:sp>
      </p:grpSp>
      <p:sp>
        <p:nvSpPr>
          <p:cNvPr id="23" name="标题 1"/>
          <p:cNvSpPr txBox="1"/>
          <p:nvPr>
            <p:custDataLst>
              <p:tags r:id="rId12"/>
            </p:custDataLst>
          </p:nvPr>
        </p:nvSpPr>
        <p:spPr>
          <a:xfrm>
            <a:off x="8387715" y="1913255"/>
            <a:ext cx="3601085" cy="4638675"/>
          </a:xfrm>
          <a:prstGeom prst="rect">
            <a:avLst/>
          </a:prstGeom>
          <a:noFill/>
          <a:ln>
            <a:solidFill>
              <a:schemeClr val="bg1">
                <a:lumMod val="65000"/>
              </a:schemeClr>
            </a:solidFill>
          </a:ln>
        </p:spPr>
        <p:txBody>
          <a:bodyPr vert="horz" wrap="square" lIns="0" tIns="0" rIns="0" bIns="0" rtlCol="0" anchor="t"/>
          <a:lstStyle/>
          <a:p>
            <a:pPr algn="l">
              <a:lnSpc>
                <a:spcPct val="150000"/>
              </a:lnSpc>
            </a:pPr>
            <a:r>
              <a:rPr kumimoji="1" lang="zh-CN" altLang="en-US" sz="2000">
                <a:cs typeface="微软雅黑" panose="020B0503020204020204" pitchFamily="34" charset="-122"/>
              </a:rPr>
              <a:t>中国人民银行、中国证监会和生态环境部分别发布了投资者和企业环境信息披露指南和法规，中国人民银行还共同主持了</a:t>
            </a:r>
            <a:r>
              <a:rPr kumimoji="1" lang="en-US" altLang="zh-CN" sz="2000" b="1">
                <a:cs typeface="微软雅黑" panose="020B0503020204020204" pitchFamily="34" charset="-122"/>
              </a:rPr>
              <a:t>20</a:t>
            </a:r>
            <a:r>
              <a:rPr kumimoji="1" lang="zh-CN" altLang="en-US" sz="2000" b="1">
                <a:cs typeface="微软雅黑" panose="020B0503020204020204" pitchFamily="34" charset="-122"/>
              </a:rPr>
              <a:t>国集团可持续金融工作组</a:t>
            </a:r>
            <a:r>
              <a:rPr kumimoji="1" lang="zh-CN" altLang="en-US" sz="2000">
                <a:cs typeface="微软雅黑" panose="020B0503020204020204" pitchFamily="34" charset="-122"/>
              </a:rPr>
              <a:t>，制定了</a:t>
            </a:r>
            <a:r>
              <a:rPr kumimoji="1" lang="en-US" altLang="zh-CN" sz="2000">
                <a:cs typeface="微软雅黑" panose="020B0503020204020204" pitchFamily="34" charset="-122"/>
              </a:rPr>
              <a:t>20</a:t>
            </a:r>
            <a:r>
              <a:rPr kumimoji="1" lang="zh-CN" altLang="en-US" sz="2000">
                <a:cs typeface="微软雅黑" panose="020B0503020204020204" pitchFamily="34" charset="-122"/>
              </a:rPr>
              <a:t>国集团可持续金融路线图。</a:t>
            </a:r>
            <a:endParaRPr kumimoji="1" lang="zh-CN" altLang="en-US" sz="2000">
              <a:cs typeface="微软雅黑" panose="020B0503020204020204" pitchFamily="34" charset="-122"/>
            </a:endParaRPr>
          </a:p>
          <a:p>
            <a:pPr algn="l">
              <a:lnSpc>
                <a:spcPct val="150000"/>
              </a:lnSpc>
            </a:pPr>
            <a:endParaRPr kumimoji="1" lang="zh-CN" altLang="en-US" sz="2000">
              <a:cs typeface="微软雅黑" panose="020B0503020204020204" pitchFamily="34" charset="-122"/>
            </a:endParaRPr>
          </a:p>
          <a:p>
            <a:pPr algn="l">
              <a:lnSpc>
                <a:spcPct val="150000"/>
              </a:lnSpc>
            </a:pPr>
            <a:r>
              <a:rPr kumimoji="1" lang="zh-CN" altLang="en-US" sz="2000">
                <a:cs typeface="微软雅黑" panose="020B0503020204020204" pitchFamily="34" charset="-122"/>
              </a:rPr>
              <a:t>中国已经作出了雄心勃勃的气候承诺，接下来将需要采取更有力的、与国际接轨的政策行动。</a:t>
            </a:r>
            <a:endParaRPr kumimoji="1" lang="zh-CN" altLang="en-US" sz="2000">
              <a:cs typeface="微软雅黑" panose="020B0503020204020204" pitchFamily="34"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a:stretch>
            <a:fillRect/>
          </a:stretch>
        </p:blipFill>
        <p:spPr>
          <a:xfrm>
            <a:off x="0" y="0"/>
            <a:ext cx="10287000" cy="6858000"/>
          </a:xfrm>
          <a:prstGeom prst="rect">
            <a:avLst/>
          </a:prstGeom>
          <a:noFill/>
          <a:ln>
            <a:noFill/>
          </a:ln>
        </p:spPr>
      </p:pic>
      <p:sp>
        <p:nvSpPr>
          <p:cNvPr id="3" name="标题 1"/>
          <p:cNvSpPr txBox="1"/>
          <p:nvPr/>
        </p:nvSpPr>
        <p:spPr>
          <a:xfrm>
            <a:off x="0" y="0"/>
            <a:ext cx="12192000" cy="6858000"/>
          </a:xfrm>
          <a:prstGeom prst="rect">
            <a:avLst/>
          </a:prstGeom>
          <a:solidFill>
            <a:schemeClr val="bg1">
              <a:alpha val="91000"/>
            </a:schemeClr>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4" name="标题 1"/>
          <p:cNvSpPr txBox="1"/>
          <p:nvPr/>
        </p:nvSpPr>
        <p:spPr>
          <a:xfrm flipH="1">
            <a:off x="6096001" y="0"/>
            <a:ext cx="3759159" cy="330200"/>
          </a:xfrm>
          <a:custGeom>
            <a:avLst/>
            <a:gdLst>
              <a:gd name="connsiteX0" fmla="*/ 0 w 3759159"/>
              <a:gd name="connsiteY0" fmla="*/ 0 h 622300"/>
              <a:gd name="connsiteX1" fmla="*/ 3759159 w 3759159"/>
              <a:gd name="connsiteY1" fmla="*/ 0 h 622300"/>
              <a:gd name="connsiteX2" fmla="*/ 3629279 w 3759159"/>
              <a:gd name="connsiteY2" fmla="*/ 622300 h 622300"/>
              <a:gd name="connsiteX3" fmla="*/ 0 w 3759159"/>
              <a:gd name="connsiteY3" fmla="*/ 622300 h 622300"/>
            </a:gdLst>
            <a:ahLst/>
            <a:cxnLst/>
            <a:rect l="l" t="t" r="r" b="b"/>
            <a:pathLst>
              <a:path w="3759159" h="622300">
                <a:moveTo>
                  <a:pt x="0" y="0"/>
                </a:moveTo>
                <a:lnTo>
                  <a:pt x="3759159" y="0"/>
                </a:lnTo>
                <a:lnTo>
                  <a:pt x="3629279" y="622300"/>
                </a:lnTo>
                <a:lnTo>
                  <a:pt x="0" y="6223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5" name="标题 1"/>
          <p:cNvSpPr txBox="1"/>
          <p:nvPr/>
        </p:nvSpPr>
        <p:spPr>
          <a:xfrm flipH="1">
            <a:off x="6510051" y="145998"/>
            <a:ext cx="2928179" cy="57202"/>
          </a:xfrm>
          <a:custGeom>
            <a:avLst/>
            <a:gdLst>
              <a:gd name="connsiteX0" fmla="*/ 2892179 w 2928179"/>
              <a:gd name="connsiteY0" fmla="*/ 0 h 57202"/>
              <a:gd name="connsiteX1" fmla="*/ 2866723 w 2928179"/>
              <a:gd name="connsiteY1" fmla="*/ 8377 h 57202"/>
              <a:gd name="connsiteX2" fmla="*/ 2864120 w 2928179"/>
              <a:gd name="connsiteY2" fmla="*/ 13371 h 57202"/>
              <a:gd name="connsiteX3" fmla="*/ 64059 w 2928179"/>
              <a:gd name="connsiteY3" fmla="*/ 13371 h 57202"/>
              <a:gd name="connsiteX4" fmla="*/ 61456 w 2928179"/>
              <a:gd name="connsiteY4" fmla="*/ 8377 h 57202"/>
              <a:gd name="connsiteX5" fmla="*/ 36000 w 2928179"/>
              <a:gd name="connsiteY5" fmla="*/ 0 h 57202"/>
              <a:gd name="connsiteX6" fmla="*/ 0 w 2928179"/>
              <a:gd name="connsiteY6" fmla="*/ 28601 h 57202"/>
              <a:gd name="connsiteX7" fmla="*/ 36000 w 2928179"/>
              <a:gd name="connsiteY7" fmla="*/ 57202 h 57202"/>
              <a:gd name="connsiteX8" fmla="*/ 72000 w 2928179"/>
              <a:gd name="connsiteY8" fmla="*/ 28601 h 57202"/>
              <a:gd name="connsiteX9" fmla="*/ 70035 w 2928179"/>
              <a:gd name="connsiteY9" fmla="*/ 24832 h 57202"/>
              <a:gd name="connsiteX10" fmla="*/ 2858144 w 2928179"/>
              <a:gd name="connsiteY10" fmla="*/ 24832 h 57202"/>
              <a:gd name="connsiteX11" fmla="*/ 2856179 w 2928179"/>
              <a:gd name="connsiteY11" fmla="*/ 28601 h 57202"/>
              <a:gd name="connsiteX12" fmla="*/ 2892179 w 2928179"/>
              <a:gd name="connsiteY12" fmla="*/ 57202 h 57202"/>
              <a:gd name="connsiteX13" fmla="*/ 2928179 w 2928179"/>
              <a:gd name="connsiteY13" fmla="*/ 28601 h 57202"/>
              <a:gd name="connsiteX14" fmla="*/ 2892179 w 2928179"/>
              <a:gd name="connsiteY14" fmla="*/ 0 h 57202"/>
            </a:gdLst>
            <a:ahLst/>
            <a:cxnLst/>
            <a:rect l="l" t="t" r="r" b="b"/>
            <a:pathLst>
              <a:path w="2928179" h="57202">
                <a:moveTo>
                  <a:pt x="2892179" y="0"/>
                </a:moveTo>
                <a:cubicBezTo>
                  <a:pt x="2882238" y="0"/>
                  <a:pt x="2873238" y="3201"/>
                  <a:pt x="2866723" y="8377"/>
                </a:cubicBezTo>
                <a:lnTo>
                  <a:pt x="2864120" y="13371"/>
                </a:lnTo>
                <a:lnTo>
                  <a:pt x="64059" y="13371"/>
                </a:lnTo>
                <a:lnTo>
                  <a:pt x="61456" y="8377"/>
                </a:lnTo>
                <a:cubicBezTo>
                  <a:pt x="54941" y="3201"/>
                  <a:pt x="45941" y="0"/>
                  <a:pt x="36000" y="0"/>
                </a:cubicBezTo>
                <a:cubicBezTo>
                  <a:pt x="16118" y="0"/>
                  <a:pt x="0" y="12805"/>
                  <a:pt x="0" y="28601"/>
                </a:cubicBezTo>
                <a:cubicBezTo>
                  <a:pt x="0" y="44397"/>
                  <a:pt x="16118" y="57202"/>
                  <a:pt x="36000" y="57202"/>
                </a:cubicBezTo>
                <a:cubicBezTo>
                  <a:pt x="55882" y="57202"/>
                  <a:pt x="72000" y="44397"/>
                  <a:pt x="72000" y="28601"/>
                </a:cubicBezTo>
                <a:lnTo>
                  <a:pt x="70035" y="24832"/>
                </a:lnTo>
                <a:lnTo>
                  <a:pt x="2858144" y="24832"/>
                </a:lnTo>
                <a:lnTo>
                  <a:pt x="2856179" y="28601"/>
                </a:lnTo>
                <a:cubicBezTo>
                  <a:pt x="2856179" y="44397"/>
                  <a:pt x="2872297" y="57202"/>
                  <a:pt x="2892179" y="57202"/>
                </a:cubicBezTo>
                <a:cubicBezTo>
                  <a:pt x="2912061" y="57202"/>
                  <a:pt x="2928179" y="44397"/>
                  <a:pt x="2928179" y="28601"/>
                </a:cubicBezTo>
                <a:cubicBezTo>
                  <a:pt x="2928179" y="12805"/>
                  <a:pt x="2912061" y="0"/>
                  <a:pt x="2892179"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6" name="标题 1"/>
          <p:cNvSpPr txBox="1"/>
          <p:nvPr/>
        </p:nvSpPr>
        <p:spPr>
          <a:xfrm>
            <a:off x="6756331" y="1105695"/>
            <a:ext cx="4646611" cy="4646611"/>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7" name="标题 1"/>
          <p:cNvSpPr txBox="1"/>
          <p:nvPr/>
        </p:nvSpPr>
        <p:spPr>
          <a:xfrm>
            <a:off x="6727095" y="1910601"/>
            <a:ext cx="2305648" cy="3393120"/>
          </a:xfrm>
          <a:custGeom>
            <a:avLst/>
            <a:gdLst>
              <a:gd name="connsiteX0" fmla="*/ 570591 w 2305648"/>
              <a:gd name="connsiteY0" fmla="*/ 0 h 3393120"/>
              <a:gd name="connsiteX1" fmla="*/ 2305648 w 2305648"/>
              <a:gd name="connsiteY1" fmla="*/ 1518400 h 3393120"/>
              <a:gd name="connsiteX2" fmla="*/ 963493 w 2305648"/>
              <a:gd name="connsiteY2" fmla="*/ 3393120 h 3393120"/>
              <a:gd name="connsiteX3" fmla="*/ 15315 w 2305648"/>
              <a:gd name="connsiteY3" fmla="*/ 1783605 h 3393120"/>
              <a:gd name="connsiteX4" fmla="*/ 570591 w 2305648"/>
              <a:gd name="connsiteY4" fmla="*/ 0 h 3393120"/>
            </a:gdLst>
            <a:ahLst/>
            <a:cxnLst/>
            <a:rect l="l" t="t" r="r" b="b"/>
            <a:pathLst>
              <a:path w="2305648" h="3393120">
                <a:moveTo>
                  <a:pt x="570591" y="0"/>
                </a:moveTo>
                <a:lnTo>
                  <a:pt x="2305648" y="1518400"/>
                </a:lnTo>
                <a:lnTo>
                  <a:pt x="963493" y="3393120"/>
                </a:lnTo>
                <a:cubicBezTo>
                  <a:pt x="434515" y="3014413"/>
                  <a:pt x="90147" y="2429854"/>
                  <a:pt x="15315" y="1783605"/>
                </a:cubicBezTo>
                <a:cubicBezTo>
                  <a:pt x="-59517" y="1137356"/>
                  <a:pt x="142154" y="489570"/>
                  <a:pt x="570591" y="0"/>
                </a:cubicBez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8" name="标题 1"/>
          <p:cNvSpPr txBox="1"/>
          <p:nvPr/>
        </p:nvSpPr>
        <p:spPr>
          <a:xfrm>
            <a:off x="6434378" y="783742"/>
            <a:ext cx="5290517" cy="5290517"/>
          </a:xfrm>
          <a:prstGeom prst="ellipse">
            <a:avLst/>
          </a:prstGeom>
          <a:noFill/>
          <a:ln w="12700" cap="sq">
            <a:solidFill>
              <a:schemeClr val="accent1">
                <a:alpha val="39000"/>
              </a:schemeClr>
            </a:solidFill>
            <a:miter/>
          </a:ln>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9" name="标题 1"/>
          <p:cNvSpPr txBox="1"/>
          <p:nvPr/>
        </p:nvSpPr>
        <p:spPr>
          <a:xfrm>
            <a:off x="8789822" y="-99392"/>
            <a:ext cx="3402179" cy="7056784"/>
          </a:xfrm>
          <a:custGeom>
            <a:avLst/>
            <a:gdLst>
              <a:gd name="connsiteX0" fmla="*/ 1191803 w 3402179"/>
              <a:gd name="connsiteY0" fmla="*/ 0 h 6858000"/>
              <a:gd name="connsiteX1" fmla="*/ 3402179 w 3402179"/>
              <a:gd name="connsiteY1" fmla="*/ 0 h 6858000"/>
              <a:gd name="connsiteX2" fmla="*/ 3402179 w 3402179"/>
              <a:gd name="connsiteY2" fmla="*/ 6858000 h 6858000"/>
              <a:gd name="connsiteX3" fmla="*/ 1191800 w 3402179"/>
              <a:gd name="connsiteY3" fmla="*/ 6858000 h 6858000"/>
              <a:gd name="connsiteX4" fmla="*/ 1179629 w 3402179"/>
              <a:gd name="connsiteY4" fmla="*/ 6843605 h 6858000"/>
              <a:gd name="connsiteX5" fmla="*/ 0 w 3402179"/>
              <a:gd name="connsiteY5" fmla="*/ 3429001 h 6858000"/>
              <a:gd name="connsiteX6" fmla="*/ 1179629 w 3402179"/>
              <a:gd name="connsiteY6" fmla="*/ 14398 h 6858000"/>
              <a:gd name="connsiteX7" fmla="*/ 1191803 w 3402179"/>
              <a:gd name="connsiteY7" fmla="*/ 0 h 6858000"/>
            </a:gdLst>
            <a:ahLst/>
            <a:cxnLst/>
            <a:rect l="l" t="t" r="r" b="b"/>
            <a:pathLst>
              <a:path w="3402179" h="6858000">
                <a:moveTo>
                  <a:pt x="1191803" y="0"/>
                </a:moveTo>
                <a:lnTo>
                  <a:pt x="3402179" y="0"/>
                </a:lnTo>
                <a:lnTo>
                  <a:pt x="3402179" y="6858000"/>
                </a:lnTo>
                <a:lnTo>
                  <a:pt x="1191800" y="6858000"/>
                </a:lnTo>
                <a:lnTo>
                  <a:pt x="1179629" y="6843605"/>
                </a:lnTo>
                <a:cubicBezTo>
                  <a:pt x="440709" y="5903336"/>
                  <a:pt x="0" y="4717635"/>
                  <a:pt x="0" y="3429001"/>
                </a:cubicBezTo>
                <a:cubicBezTo>
                  <a:pt x="0" y="2140367"/>
                  <a:pt x="440709" y="954666"/>
                  <a:pt x="1179629" y="14398"/>
                </a:cubicBezTo>
                <a:lnTo>
                  <a:pt x="1191803" y="0"/>
                </a:ln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0" name="标题 1"/>
          <p:cNvSpPr txBox="1"/>
          <p:nvPr/>
        </p:nvSpPr>
        <p:spPr>
          <a:xfrm>
            <a:off x="9558700" y="-99392"/>
            <a:ext cx="2633301" cy="7056784"/>
          </a:xfrm>
          <a:custGeom>
            <a:avLst/>
            <a:gdLst>
              <a:gd name="connsiteX0" fmla="*/ 1458819 w 2633301"/>
              <a:gd name="connsiteY0" fmla="*/ 0 h 6858000"/>
              <a:gd name="connsiteX1" fmla="*/ 2633301 w 2633301"/>
              <a:gd name="connsiteY1" fmla="*/ 0 h 6858000"/>
              <a:gd name="connsiteX2" fmla="*/ 2633301 w 2633301"/>
              <a:gd name="connsiteY2" fmla="*/ 6858000 h 6858000"/>
              <a:gd name="connsiteX3" fmla="*/ 1458819 w 2633301"/>
              <a:gd name="connsiteY3" fmla="*/ 6858000 h 6858000"/>
              <a:gd name="connsiteX4" fmla="*/ 1256321 w 2633301"/>
              <a:gd name="connsiteY4" fmla="*/ 6651847 h 6858000"/>
              <a:gd name="connsiteX5" fmla="*/ 0 w 2633301"/>
              <a:gd name="connsiteY5" fmla="*/ 3429000 h 6858000"/>
              <a:gd name="connsiteX6" fmla="*/ 1256321 w 2633301"/>
              <a:gd name="connsiteY6" fmla="*/ 206153 h 6858000"/>
              <a:gd name="connsiteX7" fmla="*/ 1458819 w 2633301"/>
              <a:gd name="connsiteY7" fmla="*/ 0 h 6858000"/>
            </a:gdLst>
            <a:ahLst/>
            <a:cxnLst/>
            <a:rect l="l" t="t" r="r" b="b"/>
            <a:pathLst>
              <a:path w="2633301" h="6858000">
                <a:moveTo>
                  <a:pt x="1458819" y="0"/>
                </a:moveTo>
                <a:lnTo>
                  <a:pt x="2633301" y="0"/>
                </a:lnTo>
                <a:lnTo>
                  <a:pt x="2633301" y="6858000"/>
                </a:lnTo>
                <a:lnTo>
                  <a:pt x="1458819" y="6858000"/>
                </a:lnTo>
                <a:lnTo>
                  <a:pt x="1256321" y="6651847"/>
                </a:lnTo>
                <a:cubicBezTo>
                  <a:pt x="476287" y="5803835"/>
                  <a:pt x="0" y="4672039"/>
                  <a:pt x="0" y="3429000"/>
                </a:cubicBezTo>
                <a:cubicBezTo>
                  <a:pt x="0" y="2185962"/>
                  <a:pt x="476287" y="1054166"/>
                  <a:pt x="1256321" y="206153"/>
                </a:cubicBezTo>
                <a:lnTo>
                  <a:pt x="1458819" y="0"/>
                </a:lnTo>
                <a:close/>
              </a:path>
            </a:pathLst>
          </a:custGeom>
          <a:gradFill>
            <a:gsLst>
              <a:gs pos="18000">
                <a:schemeClr val="accent1"/>
              </a:gs>
              <a:gs pos="100000">
                <a:schemeClr val="accent2"/>
              </a:gs>
            </a:gsLst>
            <a:lin ang="5400000" scaled="0"/>
          </a:gra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1" name="标题 1"/>
          <p:cNvSpPr txBox="1"/>
          <p:nvPr/>
        </p:nvSpPr>
        <p:spPr>
          <a:xfrm>
            <a:off x="6312057" y="719406"/>
            <a:ext cx="5419187" cy="5419188"/>
          </a:xfrm>
          <a:prstGeom prst="arc">
            <a:avLst>
              <a:gd name="adj1" fmla="val 18622828"/>
              <a:gd name="adj2" fmla="val 3194172"/>
            </a:avLst>
          </a:prstGeom>
          <a:noFill/>
          <a:ln w="25400" cap="sq">
            <a:solidFill>
              <a:schemeClr val="bg1">
                <a:alpha val="100000"/>
              </a:schemeClr>
            </a:solidFill>
            <a:miter/>
            <a:headEnd type="oval" w="lg" len="lg"/>
            <a:tailEnd type="oval" w="lg" len="lg"/>
          </a:ln>
          <a:effectLst>
            <a:outerShdw blurRad="76200" dist="50800" dir="5400000" algn="t" rotWithShape="0">
              <a:schemeClr val="accent1">
                <a:lumMod val="50000"/>
                <a:alpha val="17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2" name="标题 1"/>
          <p:cNvSpPr txBox="1"/>
          <p:nvPr/>
        </p:nvSpPr>
        <p:spPr>
          <a:xfrm>
            <a:off x="903323" y="3287686"/>
            <a:ext cx="5340459" cy="2162228"/>
          </a:xfrm>
          <a:prstGeom prst="rect">
            <a:avLst/>
          </a:prstGeom>
          <a:noFill/>
          <a:ln>
            <a:noFill/>
          </a:ln>
        </p:spPr>
        <p:txBody>
          <a:bodyPr vert="horz" wrap="square" lIns="91440" tIns="45720" rIns="91440" bIns="45720" rtlCol="0" anchor="t"/>
          <a:lstStyle/>
          <a:p>
            <a:pPr algn="l">
              <a:lnSpc>
                <a:spcPct val="110000"/>
              </a:lnSpc>
            </a:pPr>
            <a:r>
              <a:rPr kumimoji="1" lang="en-US" altLang="zh-CN" sz="44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案例解析：中广核风电碳债券</a:t>
            </a:r>
            <a:endParaRPr kumimoji="1" lang="zh-CN" altLang="en-US" b="1">
              <a:cs typeface="微软雅黑" panose="020B0503020204020204" pitchFamily="34" charset="-122"/>
            </a:endParaRPr>
          </a:p>
        </p:txBody>
      </p:sp>
      <p:sp>
        <p:nvSpPr>
          <p:cNvPr id="13" name="标题 1"/>
          <p:cNvSpPr txBox="1"/>
          <p:nvPr/>
        </p:nvSpPr>
        <p:spPr>
          <a:xfrm>
            <a:off x="705706" y="1487664"/>
            <a:ext cx="3200399" cy="1541633"/>
          </a:xfrm>
          <a:prstGeom prst="rect">
            <a:avLst/>
          </a:prstGeom>
          <a:noFill/>
          <a:ln>
            <a:noFill/>
          </a:ln>
          <a:effectLst/>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微软雅黑" panose="020B0503020204020204" pitchFamily="34" charset="-122"/>
                <a:ea typeface="微软雅黑" panose="020B0503020204020204" pitchFamily="34" charset="-122"/>
                <a:cs typeface="微软雅黑" panose="020B0503020204020204" pitchFamily="34" charset="-122"/>
              </a:rPr>
              <a:t>Part </a:t>
            </a:r>
            <a:endParaRPr kumimoji="1" lang="zh-CN" altLang="en-US">
              <a:cs typeface="微软雅黑" panose="020B0503020204020204" pitchFamily="34" charset="-122"/>
            </a:endParaRPr>
          </a:p>
        </p:txBody>
      </p:sp>
      <p:sp>
        <p:nvSpPr>
          <p:cNvPr id="14" name="标题 1"/>
          <p:cNvSpPr txBox="1"/>
          <p:nvPr/>
        </p:nvSpPr>
        <p:spPr>
          <a:xfrm>
            <a:off x="3398105" y="1468407"/>
            <a:ext cx="2616199" cy="1572032"/>
          </a:xfrm>
          <a:prstGeom prst="rect">
            <a:avLst/>
          </a:prstGeom>
          <a:noFill/>
          <a:ln>
            <a:noFill/>
          </a:ln>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微软雅黑" panose="020B0503020204020204" pitchFamily="34" charset="-122"/>
                <a:ea typeface="微软雅黑" panose="020B0503020204020204" pitchFamily="34" charset="-122"/>
                <a:cs typeface="微软雅黑" panose="020B0503020204020204" pitchFamily="34" charset="-122"/>
              </a:rPr>
              <a:t>04</a:t>
            </a:r>
            <a:endParaRPr kumimoji="1" lang="zh-CN" altLang="en-US">
              <a:cs typeface="微软雅黑" panose="020B0503020204020204" pitchFamily="34" charset="-122"/>
            </a:endParaRPr>
          </a:p>
        </p:txBody>
      </p:sp>
      <p:sp>
        <p:nvSpPr>
          <p:cNvPr id="16" name="标题 1"/>
          <p:cNvSpPr txBox="1"/>
          <p:nvPr/>
        </p:nvSpPr>
        <p:spPr>
          <a:xfrm>
            <a:off x="11277934" y="686753"/>
            <a:ext cx="240966" cy="138453"/>
          </a:xfrm>
          <a:custGeom>
            <a:avLst/>
            <a:gdLst>
              <a:gd name="connsiteX0" fmla="*/ 22860 w 333732"/>
              <a:gd name="connsiteY0" fmla="*/ 152370 h 198090"/>
              <a:gd name="connsiteX1" fmla="*/ 310872 w 333732"/>
              <a:gd name="connsiteY1" fmla="*/ 152370 h 198090"/>
              <a:gd name="connsiteX2" fmla="*/ 333732 w 333732"/>
              <a:gd name="connsiteY2" fmla="*/ 175230 h 198090"/>
              <a:gd name="connsiteX3" fmla="*/ 333731 w 333732"/>
              <a:gd name="connsiteY3" fmla="*/ 175230 h 198090"/>
              <a:gd name="connsiteX4" fmla="*/ 310871 w 333732"/>
              <a:gd name="connsiteY4" fmla="*/ 198090 h 198090"/>
              <a:gd name="connsiteX5" fmla="*/ 22860 w 333732"/>
              <a:gd name="connsiteY5" fmla="*/ 198089 h 198090"/>
              <a:gd name="connsiteX6" fmla="*/ 6696 w 333732"/>
              <a:gd name="connsiteY6" fmla="*/ 191393 h 198090"/>
              <a:gd name="connsiteX7" fmla="*/ 0 w 333732"/>
              <a:gd name="connsiteY7" fmla="*/ 175230 h 198090"/>
              <a:gd name="connsiteX8" fmla="*/ 6696 w 333732"/>
              <a:gd name="connsiteY8" fmla="*/ 159066 h 198090"/>
              <a:gd name="connsiteX9" fmla="*/ 22860 w 333732"/>
              <a:gd name="connsiteY9" fmla="*/ 152370 h 198090"/>
              <a:gd name="connsiteX10" fmla="*/ 0 w 333732"/>
              <a:gd name="connsiteY10" fmla="*/ 99044 h 198090"/>
              <a:gd name="connsiteX11" fmla="*/ 0 w 333732"/>
              <a:gd name="connsiteY11" fmla="*/ 99044 h 198090"/>
              <a:gd name="connsiteX12" fmla="*/ 0 w 333732"/>
              <a:gd name="connsiteY12" fmla="*/ 99045 h 198090"/>
              <a:gd name="connsiteX13" fmla="*/ 22860 w 333732"/>
              <a:gd name="connsiteY13" fmla="*/ 76185 h 198090"/>
              <a:gd name="connsiteX14" fmla="*/ 310872 w 333732"/>
              <a:gd name="connsiteY14" fmla="*/ 76185 h 198090"/>
              <a:gd name="connsiteX15" fmla="*/ 333732 w 333732"/>
              <a:gd name="connsiteY15" fmla="*/ 99045 h 198090"/>
              <a:gd name="connsiteX16" fmla="*/ 333731 w 333732"/>
              <a:gd name="connsiteY16" fmla="*/ 99045 h 198090"/>
              <a:gd name="connsiteX17" fmla="*/ 310871 w 333732"/>
              <a:gd name="connsiteY17" fmla="*/ 121905 h 198090"/>
              <a:gd name="connsiteX18" fmla="*/ 22860 w 333732"/>
              <a:gd name="connsiteY18" fmla="*/ 121904 h 198090"/>
              <a:gd name="connsiteX19" fmla="*/ 6696 w 333732"/>
              <a:gd name="connsiteY19" fmla="*/ 115208 h 198090"/>
              <a:gd name="connsiteX20" fmla="*/ 0 w 333732"/>
              <a:gd name="connsiteY20" fmla="*/ 99044 h 198090"/>
              <a:gd name="connsiteX21" fmla="*/ 6696 w 333732"/>
              <a:gd name="connsiteY21" fmla="*/ 82881 h 198090"/>
              <a:gd name="connsiteX22" fmla="*/ 22860 w 333732"/>
              <a:gd name="connsiteY22" fmla="*/ 76185 h 198090"/>
              <a:gd name="connsiteX23" fmla="*/ 22860 w 333732"/>
              <a:gd name="connsiteY23" fmla="*/ 0 h 198090"/>
              <a:gd name="connsiteX24" fmla="*/ 310872 w 333732"/>
              <a:gd name="connsiteY24" fmla="*/ 0 h 198090"/>
              <a:gd name="connsiteX25" fmla="*/ 333732 w 333732"/>
              <a:gd name="connsiteY25" fmla="*/ 22860 h 198090"/>
              <a:gd name="connsiteX26" fmla="*/ 333731 w 333732"/>
              <a:gd name="connsiteY26" fmla="*/ 22860 h 198090"/>
              <a:gd name="connsiteX27" fmla="*/ 310871 w 333732"/>
              <a:gd name="connsiteY27" fmla="*/ 45720 h 198090"/>
              <a:gd name="connsiteX28" fmla="*/ 22860 w 333732"/>
              <a:gd name="connsiteY28" fmla="*/ 45719 h 198090"/>
              <a:gd name="connsiteX29" fmla="*/ 6696 w 333732"/>
              <a:gd name="connsiteY29" fmla="*/ 39023 h 198090"/>
              <a:gd name="connsiteX30" fmla="*/ 0 w 333732"/>
              <a:gd name="connsiteY30" fmla="*/ 22859 h 198090"/>
              <a:gd name="connsiteX31" fmla="*/ 6696 w 333732"/>
              <a:gd name="connsiteY31" fmla="*/ 6696 h 198090"/>
              <a:gd name="connsiteX32" fmla="*/ 22860 w 333732"/>
              <a:gd name="connsiteY32" fmla="*/ 0 h 198090"/>
            </a:gdLst>
            <a:ahLst/>
            <a:cxnLst/>
            <a:rect l="l" t="t" r="r" b="b"/>
            <a:pathLst>
              <a:path w="333732" h="198090">
                <a:moveTo>
                  <a:pt x="22860" y="152370"/>
                </a:moveTo>
                <a:lnTo>
                  <a:pt x="310872" y="152370"/>
                </a:lnTo>
                <a:cubicBezTo>
                  <a:pt x="323497" y="152370"/>
                  <a:pt x="333732" y="162605"/>
                  <a:pt x="333732" y="175230"/>
                </a:cubicBezTo>
                <a:lnTo>
                  <a:pt x="333731" y="175230"/>
                </a:lnTo>
                <a:cubicBezTo>
                  <a:pt x="333731" y="187855"/>
                  <a:pt x="323496" y="198090"/>
                  <a:pt x="310871" y="198090"/>
                </a:cubicBezTo>
                <a:lnTo>
                  <a:pt x="22860" y="198089"/>
                </a:lnTo>
                <a:cubicBezTo>
                  <a:pt x="16548" y="198089"/>
                  <a:pt x="10833" y="195530"/>
                  <a:pt x="6696" y="191393"/>
                </a:cubicBezTo>
                <a:lnTo>
                  <a:pt x="0" y="175230"/>
                </a:lnTo>
                <a:lnTo>
                  <a:pt x="6696" y="159066"/>
                </a:lnTo>
                <a:cubicBezTo>
                  <a:pt x="10833" y="154929"/>
                  <a:pt x="16548" y="152370"/>
                  <a:pt x="22860" y="152370"/>
                </a:cubicBezTo>
                <a:close/>
                <a:moveTo>
                  <a:pt x="0" y="99044"/>
                </a:moveTo>
                <a:lnTo>
                  <a:pt x="0" y="99044"/>
                </a:lnTo>
                <a:lnTo>
                  <a:pt x="0" y="99045"/>
                </a:lnTo>
                <a:close/>
                <a:moveTo>
                  <a:pt x="22860" y="76185"/>
                </a:moveTo>
                <a:lnTo>
                  <a:pt x="310872" y="76185"/>
                </a:lnTo>
                <a:cubicBezTo>
                  <a:pt x="323497" y="76185"/>
                  <a:pt x="333732" y="86420"/>
                  <a:pt x="333732" y="99045"/>
                </a:cubicBezTo>
                <a:lnTo>
                  <a:pt x="333731" y="99045"/>
                </a:lnTo>
                <a:cubicBezTo>
                  <a:pt x="333731" y="111670"/>
                  <a:pt x="323496" y="121905"/>
                  <a:pt x="310871" y="121905"/>
                </a:cubicBezTo>
                <a:lnTo>
                  <a:pt x="22860" y="121904"/>
                </a:lnTo>
                <a:cubicBezTo>
                  <a:pt x="16548" y="121904"/>
                  <a:pt x="10833" y="119345"/>
                  <a:pt x="6696" y="115208"/>
                </a:cubicBezTo>
                <a:lnTo>
                  <a:pt x="0" y="99044"/>
                </a:lnTo>
                <a:lnTo>
                  <a:pt x="6696" y="82881"/>
                </a:lnTo>
                <a:cubicBezTo>
                  <a:pt x="10833" y="78744"/>
                  <a:pt x="16548" y="76185"/>
                  <a:pt x="22860" y="76185"/>
                </a:cubicBezTo>
                <a:close/>
                <a:moveTo>
                  <a:pt x="22860" y="0"/>
                </a:moveTo>
                <a:lnTo>
                  <a:pt x="310872" y="0"/>
                </a:lnTo>
                <a:cubicBezTo>
                  <a:pt x="323497" y="0"/>
                  <a:pt x="333732" y="10235"/>
                  <a:pt x="333732" y="22860"/>
                </a:cubicBezTo>
                <a:lnTo>
                  <a:pt x="333731" y="22860"/>
                </a:lnTo>
                <a:cubicBezTo>
                  <a:pt x="333731" y="35485"/>
                  <a:pt x="323496" y="45720"/>
                  <a:pt x="310871" y="45720"/>
                </a:cubicBezTo>
                <a:lnTo>
                  <a:pt x="22860" y="45719"/>
                </a:lnTo>
                <a:cubicBezTo>
                  <a:pt x="16548" y="45719"/>
                  <a:pt x="10833" y="43160"/>
                  <a:pt x="6696" y="39023"/>
                </a:cubicBezTo>
                <a:lnTo>
                  <a:pt x="0" y="22859"/>
                </a:lnTo>
                <a:lnTo>
                  <a:pt x="6696" y="6696"/>
                </a:lnTo>
                <a:cubicBezTo>
                  <a:pt x="10833" y="2559"/>
                  <a:pt x="16548" y="0"/>
                  <a:pt x="2286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7" name="标题 1"/>
          <p:cNvSpPr txBox="1"/>
          <p:nvPr/>
        </p:nvSpPr>
        <p:spPr>
          <a:xfrm>
            <a:off x="7008824" y="1358188"/>
            <a:ext cx="4141624" cy="4141624"/>
          </a:xfrm>
          <a:prstGeom prst="ellipse">
            <a:avLst/>
          </a:prstGeom>
          <a:solidFill>
            <a:schemeClr val="bg1"/>
          </a:solidFill>
          <a:ln w="12700" cap="sq">
            <a:noFill/>
            <a:miter/>
          </a:ln>
          <a:effectLst>
            <a:outerShdw blurRad="152400" sx="102000" sy="102000" algn="ctr" rotWithShape="0">
              <a:schemeClr val="accent1">
                <a:lumMod val="50000"/>
                <a:alpha val="14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pic>
        <p:nvPicPr>
          <p:cNvPr id="18" name="图片 17"/>
          <p:cNvPicPr>
            <a:picLocks noChangeAspect="1"/>
          </p:cNvPicPr>
          <p:nvPr/>
        </p:nvPicPr>
        <p:blipFill>
          <a:blip r:embed="rId2"/>
          <a:srcRect l="21978" r="21978"/>
          <a:stretch>
            <a:fillRect/>
          </a:stretch>
        </p:blipFill>
        <p:spPr>
          <a:xfrm>
            <a:off x="7160613" y="1509977"/>
            <a:ext cx="3838046" cy="3838046"/>
          </a:xfrm>
          <a:custGeom>
            <a:avLst/>
            <a:gdLst>
              <a:gd name="connsiteX0" fmla="*/ 1919023 w 3838046"/>
              <a:gd name="connsiteY0" fmla="*/ 0 h 3838046"/>
              <a:gd name="connsiteX1" fmla="*/ 3838046 w 3838046"/>
              <a:gd name="connsiteY1" fmla="*/ 1919023 h 3838046"/>
              <a:gd name="connsiteX2" fmla="*/ 1919023 w 3838046"/>
              <a:gd name="connsiteY2" fmla="*/ 3838046 h 3838046"/>
              <a:gd name="connsiteX3" fmla="*/ 0 w 3838046"/>
              <a:gd name="connsiteY3" fmla="*/ 1919023 h 3838046"/>
              <a:gd name="connsiteX4" fmla="*/ 1919023 w 3838046"/>
              <a:gd name="connsiteY4" fmla="*/ 0 h 3838046"/>
            </a:gdLst>
            <a:ahLst/>
            <a:cxnLst/>
            <a:rect l="l" t="t" r="r" b="b"/>
            <a:pathLst>
              <a:path w="3838046" h="3838046">
                <a:moveTo>
                  <a:pt x="1919023" y="0"/>
                </a:moveTo>
                <a:cubicBezTo>
                  <a:pt x="2978870" y="0"/>
                  <a:pt x="3838046" y="859176"/>
                  <a:pt x="3838046" y="1919023"/>
                </a:cubicBezTo>
                <a:cubicBezTo>
                  <a:pt x="3838046" y="2978870"/>
                  <a:pt x="2978870" y="3838046"/>
                  <a:pt x="1919023" y="3838046"/>
                </a:cubicBezTo>
                <a:cubicBezTo>
                  <a:pt x="859176" y="3838046"/>
                  <a:pt x="0" y="2978870"/>
                  <a:pt x="0" y="1919023"/>
                </a:cubicBezTo>
                <a:cubicBezTo>
                  <a:pt x="0" y="859176"/>
                  <a:pt x="859176" y="0"/>
                  <a:pt x="1919023" y="0"/>
                </a:cubicBezTo>
                <a:close/>
              </a:path>
            </a:pathLst>
          </a:custGeom>
          <a:noFill/>
          <a:ln>
            <a:noFill/>
          </a:ln>
        </p:spPr>
      </p:pic>
      <p:sp>
        <p:nvSpPr>
          <p:cNvPr id="19" name="标题 1"/>
          <p:cNvSpPr txBox="1"/>
          <p:nvPr/>
        </p:nvSpPr>
        <p:spPr>
          <a:xfrm>
            <a:off x="0" y="6527800"/>
            <a:ext cx="9486900" cy="330200"/>
          </a:xfrm>
          <a:custGeom>
            <a:avLst/>
            <a:gdLst>
              <a:gd name="connsiteX0" fmla="*/ 9229030 w 9486900"/>
              <a:gd name="connsiteY0" fmla="*/ 0 h 330200"/>
              <a:gd name="connsiteX1" fmla="*/ 9486900 w 9486900"/>
              <a:gd name="connsiteY1" fmla="*/ 0 h 330200"/>
              <a:gd name="connsiteX2" fmla="*/ 9360427 w 9486900"/>
              <a:gd name="connsiteY2" fmla="*/ 330200 h 330200"/>
              <a:gd name="connsiteX3" fmla="*/ 9102557 w 9486900"/>
              <a:gd name="connsiteY3" fmla="*/ 330200 h 330200"/>
              <a:gd name="connsiteX4" fmla="*/ 8871490 w 9486900"/>
              <a:gd name="connsiteY4" fmla="*/ 0 h 330200"/>
              <a:gd name="connsiteX5" fmla="*/ 9129360 w 9486900"/>
              <a:gd name="connsiteY5" fmla="*/ 0 h 330200"/>
              <a:gd name="connsiteX6" fmla="*/ 9002887 w 9486900"/>
              <a:gd name="connsiteY6" fmla="*/ 330200 h 330200"/>
              <a:gd name="connsiteX7" fmla="*/ 8745017 w 9486900"/>
              <a:gd name="connsiteY7" fmla="*/ 330200 h 330200"/>
              <a:gd name="connsiteX8" fmla="*/ 8513947 w 9486900"/>
              <a:gd name="connsiteY8" fmla="*/ 0 h 330200"/>
              <a:gd name="connsiteX9" fmla="*/ 8771817 w 9486900"/>
              <a:gd name="connsiteY9" fmla="*/ 0 h 330200"/>
              <a:gd name="connsiteX10" fmla="*/ 8645344 w 9486900"/>
              <a:gd name="connsiteY10" fmla="*/ 330200 h 330200"/>
              <a:gd name="connsiteX11" fmla="*/ 8387474 w 9486900"/>
              <a:gd name="connsiteY11" fmla="*/ 330200 h 330200"/>
              <a:gd name="connsiteX12" fmla="*/ 8156404 w 9486900"/>
              <a:gd name="connsiteY12" fmla="*/ 0 h 330200"/>
              <a:gd name="connsiteX13" fmla="*/ 8414274 w 9486900"/>
              <a:gd name="connsiteY13" fmla="*/ 0 h 330200"/>
              <a:gd name="connsiteX14" fmla="*/ 8287801 w 9486900"/>
              <a:gd name="connsiteY14" fmla="*/ 330200 h 330200"/>
              <a:gd name="connsiteX15" fmla="*/ 8029931 w 9486900"/>
              <a:gd name="connsiteY15" fmla="*/ 330200 h 330200"/>
              <a:gd name="connsiteX16" fmla="*/ 7798862 w 9486900"/>
              <a:gd name="connsiteY16" fmla="*/ 0 h 330200"/>
              <a:gd name="connsiteX17" fmla="*/ 8056731 w 9486900"/>
              <a:gd name="connsiteY17" fmla="*/ 0 h 330200"/>
              <a:gd name="connsiteX18" fmla="*/ 7930259 w 9486900"/>
              <a:gd name="connsiteY18" fmla="*/ 330200 h 330200"/>
              <a:gd name="connsiteX19" fmla="*/ 7672389 w 9486900"/>
              <a:gd name="connsiteY19" fmla="*/ 330200 h 330200"/>
              <a:gd name="connsiteX20" fmla="*/ 7441318 w 9486900"/>
              <a:gd name="connsiteY20" fmla="*/ 0 h 330200"/>
              <a:gd name="connsiteX21" fmla="*/ 7699189 w 9486900"/>
              <a:gd name="connsiteY21" fmla="*/ 0 h 330200"/>
              <a:gd name="connsiteX22" fmla="*/ 7572716 w 9486900"/>
              <a:gd name="connsiteY22" fmla="*/ 330200 h 330200"/>
              <a:gd name="connsiteX23" fmla="*/ 7314846 w 9486900"/>
              <a:gd name="connsiteY23" fmla="*/ 330200 h 330200"/>
              <a:gd name="connsiteX24" fmla="*/ 7083776 w 9486900"/>
              <a:gd name="connsiteY24" fmla="*/ 0 h 330200"/>
              <a:gd name="connsiteX25" fmla="*/ 7341646 w 9486900"/>
              <a:gd name="connsiteY25" fmla="*/ 0 h 330200"/>
              <a:gd name="connsiteX26" fmla="*/ 7215174 w 9486900"/>
              <a:gd name="connsiteY26" fmla="*/ 330200 h 330200"/>
              <a:gd name="connsiteX27" fmla="*/ 6957303 w 9486900"/>
              <a:gd name="connsiteY27" fmla="*/ 330200 h 330200"/>
              <a:gd name="connsiteX28" fmla="*/ 6726233 w 9486900"/>
              <a:gd name="connsiteY28" fmla="*/ 0 h 330200"/>
              <a:gd name="connsiteX29" fmla="*/ 6984103 w 9486900"/>
              <a:gd name="connsiteY29" fmla="*/ 0 h 330200"/>
              <a:gd name="connsiteX30" fmla="*/ 6857630 w 9486900"/>
              <a:gd name="connsiteY30" fmla="*/ 330200 h 330200"/>
              <a:gd name="connsiteX31" fmla="*/ 6599761 w 9486900"/>
              <a:gd name="connsiteY31" fmla="*/ 330200 h 330200"/>
              <a:gd name="connsiteX32" fmla="*/ 6368691 w 9486900"/>
              <a:gd name="connsiteY32" fmla="*/ 0 h 330200"/>
              <a:gd name="connsiteX33" fmla="*/ 6626561 w 9486900"/>
              <a:gd name="connsiteY33" fmla="*/ 0 h 330200"/>
              <a:gd name="connsiteX34" fmla="*/ 6500088 w 9486900"/>
              <a:gd name="connsiteY34" fmla="*/ 330200 h 330200"/>
              <a:gd name="connsiteX35" fmla="*/ 6242218 w 9486900"/>
              <a:gd name="connsiteY35" fmla="*/ 330200 h 330200"/>
              <a:gd name="connsiteX36" fmla="*/ 6011149 w 9486900"/>
              <a:gd name="connsiteY36" fmla="*/ 0 h 330200"/>
              <a:gd name="connsiteX37" fmla="*/ 6269019 w 9486900"/>
              <a:gd name="connsiteY37" fmla="*/ 0 h 330200"/>
              <a:gd name="connsiteX38" fmla="*/ 6142546 w 9486900"/>
              <a:gd name="connsiteY38" fmla="*/ 330200 h 330200"/>
              <a:gd name="connsiteX39" fmla="*/ 5884676 w 9486900"/>
              <a:gd name="connsiteY39" fmla="*/ 330200 h 330200"/>
              <a:gd name="connsiteX40" fmla="*/ 5653607 w 9486900"/>
              <a:gd name="connsiteY40" fmla="*/ 0 h 330200"/>
              <a:gd name="connsiteX41" fmla="*/ 5911476 w 9486900"/>
              <a:gd name="connsiteY41" fmla="*/ 0 h 330200"/>
              <a:gd name="connsiteX42" fmla="*/ 5785004 w 9486900"/>
              <a:gd name="connsiteY42" fmla="*/ 330200 h 330200"/>
              <a:gd name="connsiteX43" fmla="*/ 5527134 w 9486900"/>
              <a:gd name="connsiteY43" fmla="*/ 330200 h 330200"/>
              <a:gd name="connsiteX44" fmla="*/ 5296063 w 9486900"/>
              <a:gd name="connsiteY44" fmla="*/ 0 h 330200"/>
              <a:gd name="connsiteX45" fmla="*/ 5553934 w 9486900"/>
              <a:gd name="connsiteY45" fmla="*/ 0 h 330200"/>
              <a:gd name="connsiteX46" fmla="*/ 5427461 w 9486900"/>
              <a:gd name="connsiteY46" fmla="*/ 330200 h 330200"/>
              <a:gd name="connsiteX47" fmla="*/ 5169591 w 9486900"/>
              <a:gd name="connsiteY47" fmla="*/ 330200 h 330200"/>
              <a:gd name="connsiteX48" fmla="*/ 4958260 w 9486900"/>
              <a:gd name="connsiteY48" fmla="*/ 0 h 330200"/>
              <a:gd name="connsiteX49" fmla="*/ 5216130 w 9486900"/>
              <a:gd name="connsiteY49" fmla="*/ 0 h 330200"/>
              <a:gd name="connsiteX50" fmla="*/ 5089658 w 9486900"/>
              <a:gd name="connsiteY50" fmla="*/ 330200 h 330200"/>
              <a:gd name="connsiteX51" fmla="*/ 4831787 w 9486900"/>
              <a:gd name="connsiteY51" fmla="*/ 330200 h 330200"/>
              <a:gd name="connsiteX52" fmla="*/ 4600717 w 9486900"/>
              <a:gd name="connsiteY52" fmla="*/ 0 h 330200"/>
              <a:gd name="connsiteX53" fmla="*/ 4858587 w 9486900"/>
              <a:gd name="connsiteY53" fmla="*/ 0 h 330200"/>
              <a:gd name="connsiteX54" fmla="*/ 4732114 w 9486900"/>
              <a:gd name="connsiteY54" fmla="*/ 330200 h 330200"/>
              <a:gd name="connsiteX55" fmla="*/ 4474245 w 9486900"/>
              <a:gd name="connsiteY55" fmla="*/ 330200 h 330200"/>
              <a:gd name="connsiteX56" fmla="*/ 4243175 w 9486900"/>
              <a:gd name="connsiteY56" fmla="*/ 0 h 330200"/>
              <a:gd name="connsiteX57" fmla="*/ 4501045 w 9486900"/>
              <a:gd name="connsiteY57" fmla="*/ 0 h 330200"/>
              <a:gd name="connsiteX58" fmla="*/ 4374573 w 9486900"/>
              <a:gd name="connsiteY58" fmla="*/ 330200 h 330200"/>
              <a:gd name="connsiteX59" fmla="*/ 4116702 w 9486900"/>
              <a:gd name="connsiteY59" fmla="*/ 330200 h 330200"/>
              <a:gd name="connsiteX60" fmla="*/ 3885633 w 9486900"/>
              <a:gd name="connsiteY60" fmla="*/ 0 h 330200"/>
              <a:gd name="connsiteX61" fmla="*/ 4143502 w 9486900"/>
              <a:gd name="connsiteY61" fmla="*/ 0 h 330200"/>
              <a:gd name="connsiteX62" fmla="*/ 4017029 w 9486900"/>
              <a:gd name="connsiteY62" fmla="*/ 330200 h 330200"/>
              <a:gd name="connsiteX63" fmla="*/ 3759159 w 9486900"/>
              <a:gd name="connsiteY63" fmla="*/ 330200 h 330200"/>
              <a:gd name="connsiteX64" fmla="*/ 0 w 9486900"/>
              <a:gd name="connsiteY64" fmla="*/ 0 h 330200"/>
              <a:gd name="connsiteX65" fmla="*/ 3759159 w 9486900"/>
              <a:gd name="connsiteY65" fmla="*/ 0 h 330200"/>
              <a:gd name="connsiteX66" fmla="*/ 3629279 w 9486900"/>
              <a:gd name="connsiteY66" fmla="*/ 330200 h 330200"/>
              <a:gd name="connsiteX67" fmla="*/ 0 w 9486900"/>
              <a:gd name="connsiteY67" fmla="*/ 330200 h 330200"/>
            </a:gdLst>
            <a:ahLst/>
            <a:cxnLst/>
            <a:rect l="l" t="t" r="r" b="b"/>
            <a:pathLst>
              <a:path w="9486900" h="330200">
                <a:moveTo>
                  <a:pt x="9229030" y="0"/>
                </a:moveTo>
                <a:lnTo>
                  <a:pt x="9486900" y="0"/>
                </a:lnTo>
                <a:lnTo>
                  <a:pt x="9360427" y="330200"/>
                </a:lnTo>
                <a:lnTo>
                  <a:pt x="9102557" y="330200"/>
                </a:lnTo>
                <a:close/>
                <a:moveTo>
                  <a:pt x="8871490" y="0"/>
                </a:moveTo>
                <a:lnTo>
                  <a:pt x="9129360" y="0"/>
                </a:lnTo>
                <a:lnTo>
                  <a:pt x="9002887" y="330200"/>
                </a:lnTo>
                <a:lnTo>
                  <a:pt x="8745017" y="330200"/>
                </a:lnTo>
                <a:close/>
                <a:moveTo>
                  <a:pt x="8513947" y="0"/>
                </a:moveTo>
                <a:lnTo>
                  <a:pt x="8771817" y="0"/>
                </a:lnTo>
                <a:lnTo>
                  <a:pt x="8645344" y="330200"/>
                </a:lnTo>
                <a:lnTo>
                  <a:pt x="8387474" y="330200"/>
                </a:lnTo>
                <a:close/>
                <a:moveTo>
                  <a:pt x="8156404" y="0"/>
                </a:moveTo>
                <a:lnTo>
                  <a:pt x="8414274" y="0"/>
                </a:lnTo>
                <a:lnTo>
                  <a:pt x="8287801" y="330200"/>
                </a:lnTo>
                <a:lnTo>
                  <a:pt x="8029931" y="330200"/>
                </a:lnTo>
                <a:close/>
                <a:moveTo>
                  <a:pt x="7798862" y="0"/>
                </a:moveTo>
                <a:lnTo>
                  <a:pt x="8056731" y="0"/>
                </a:lnTo>
                <a:lnTo>
                  <a:pt x="7930259" y="330200"/>
                </a:lnTo>
                <a:lnTo>
                  <a:pt x="7672389" y="330200"/>
                </a:lnTo>
                <a:close/>
                <a:moveTo>
                  <a:pt x="7441318" y="0"/>
                </a:moveTo>
                <a:lnTo>
                  <a:pt x="7699189" y="0"/>
                </a:lnTo>
                <a:lnTo>
                  <a:pt x="7572716" y="330200"/>
                </a:lnTo>
                <a:lnTo>
                  <a:pt x="7314846" y="330200"/>
                </a:lnTo>
                <a:close/>
                <a:moveTo>
                  <a:pt x="7083776" y="0"/>
                </a:moveTo>
                <a:lnTo>
                  <a:pt x="7341646" y="0"/>
                </a:lnTo>
                <a:lnTo>
                  <a:pt x="7215174" y="330200"/>
                </a:lnTo>
                <a:lnTo>
                  <a:pt x="6957303" y="330200"/>
                </a:lnTo>
                <a:close/>
                <a:moveTo>
                  <a:pt x="6726233" y="0"/>
                </a:moveTo>
                <a:lnTo>
                  <a:pt x="6984103" y="0"/>
                </a:lnTo>
                <a:lnTo>
                  <a:pt x="6857630" y="330200"/>
                </a:lnTo>
                <a:lnTo>
                  <a:pt x="6599761" y="330200"/>
                </a:lnTo>
                <a:close/>
                <a:moveTo>
                  <a:pt x="6368691" y="0"/>
                </a:moveTo>
                <a:lnTo>
                  <a:pt x="6626561" y="0"/>
                </a:lnTo>
                <a:lnTo>
                  <a:pt x="6500088" y="330200"/>
                </a:lnTo>
                <a:lnTo>
                  <a:pt x="6242218" y="330200"/>
                </a:lnTo>
                <a:close/>
                <a:moveTo>
                  <a:pt x="6011149" y="0"/>
                </a:moveTo>
                <a:lnTo>
                  <a:pt x="6269019" y="0"/>
                </a:lnTo>
                <a:lnTo>
                  <a:pt x="6142546" y="330200"/>
                </a:lnTo>
                <a:lnTo>
                  <a:pt x="5884676" y="330200"/>
                </a:lnTo>
                <a:close/>
                <a:moveTo>
                  <a:pt x="5653607" y="0"/>
                </a:moveTo>
                <a:lnTo>
                  <a:pt x="5911476" y="0"/>
                </a:lnTo>
                <a:lnTo>
                  <a:pt x="5785004" y="330200"/>
                </a:lnTo>
                <a:lnTo>
                  <a:pt x="5527134" y="330200"/>
                </a:lnTo>
                <a:close/>
                <a:moveTo>
                  <a:pt x="5296063" y="0"/>
                </a:moveTo>
                <a:lnTo>
                  <a:pt x="5553934" y="0"/>
                </a:lnTo>
                <a:lnTo>
                  <a:pt x="5427461" y="330200"/>
                </a:lnTo>
                <a:lnTo>
                  <a:pt x="5169591" y="330200"/>
                </a:lnTo>
                <a:close/>
                <a:moveTo>
                  <a:pt x="4958260" y="0"/>
                </a:moveTo>
                <a:lnTo>
                  <a:pt x="5216130" y="0"/>
                </a:lnTo>
                <a:lnTo>
                  <a:pt x="5089658" y="330200"/>
                </a:lnTo>
                <a:lnTo>
                  <a:pt x="4831787" y="330200"/>
                </a:lnTo>
                <a:close/>
                <a:moveTo>
                  <a:pt x="4600717" y="0"/>
                </a:moveTo>
                <a:lnTo>
                  <a:pt x="4858587" y="0"/>
                </a:lnTo>
                <a:lnTo>
                  <a:pt x="4732114" y="330200"/>
                </a:lnTo>
                <a:lnTo>
                  <a:pt x="4474245" y="330200"/>
                </a:lnTo>
                <a:close/>
                <a:moveTo>
                  <a:pt x="4243175" y="0"/>
                </a:moveTo>
                <a:lnTo>
                  <a:pt x="4501045" y="0"/>
                </a:lnTo>
                <a:lnTo>
                  <a:pt x="4374573" y="330200"/>
                </a:lnTo>
                <a:lnTo>
                  <a:pt x="4116702" y="330200"/>
                </a:lnTo>
                <a:close/>
                <a:moveTo>
                  <a:pt x="3885633" y="0"/>
                </a:moveTo>
                <a:lnTo>
                  <a:pt x="4143502" y="0"/>
                </a:lnTo>
                <a:lnTo>
                  <a:pt x="4017029" y="330200"/>
                </a:lnTo>
                <a:lnTo>
                  <a:pt x="3759159" y="330200"/>
                </a:lnTo>
                <a:close/>
                <a:moveTo>
                  <a:pt x="0" y="0"/>
                </a:moveTo>
                <a:lnTo>
                  <a:pt x="3759159" y="0"/>
                </a:lnTo>
                <a:lnTo>
                  <a:pt x="3629279" y="330200"/>
                </a:lnTo>
                <a:lnTo>
                  <a:pt x="0" y="3302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20" name="标题 1"/>
          <p:cNvSpPr txBox="1"/>
          <p:nvPr/>
        </p:nvSpPr>
        <p:spPr>
          <a:xfrm>
            <a:off x="416931" y="6667500"/>
            <a:ext cx="2928179" cy="69902"/>
          </a:xfrm>
          <a:custGeom>
            <a:avLst/>
            <a:gdLst>
              <a:gd name="connsiteX0" fmla="*/ 36000 w 2928179"/>
              <a:gd name="connsiteY0" fmla="*/ 0 h 69902"/>
              <a:gd name="connsiteX1" fmla="*/ 61456 w 2928179"/>
              <a:gd name="connsiteY1" fmla="*/ 10237 h 69902"/>
              <a:gd name="connsiteX2" fmla="*/ 65480 w 2928179"/>
              <a:gd name="connsiteY2" fmla="*/ 19669 h 69902"/>
              <a:gd name="connsiteX3" fmla="*/ 2862699 w 2928179"/>
              <a:gd name="connsiteY3" fmla="*/ 19669 h 69902"/>
              <a:gd name="connsiteX4" fmla="*/ 2866723 w 2928179"/>
              <a:gd name="connsiteY4" fmla="*/ 10237 h 69902"/>
              <a:gd name="connsiteX5" fmla="*/ 2892179 w 2928179"/>
              <a:gd name="connsiteY5" fmla="*/ 0 h 69902"/>
              <a:gd name="connsiteX6" fmla="*/ 2928179 w 2928179"/>
              <a:gd name="connsiteY6" fmla="*/ 34951 h 69902"/>
              <a:gd name="connsiteX7" fmla="*/ 2892179 w 2928179"/>
              <a:gd name="connsiteY7" fmla="*/ 69902 h 69902"/>
              <a:gd name="connsiteX8" fmla="*/ 2856179 w 2928179"/>
              <a:gd name="connsiteY8" fmla="*/ 34951 h 69902"/>
              <a:gd name="connsiteX9" fmla="*/ 2857809 w 2928179"/>
              <a:gd name="connsiteY9" fmla="*/ 31130 h 69902"/>
              <a:gd name="connsiteX10" fmla="*/ 70370 w 2928179"/>
              <a:gd name="connsiteY10" fmla="*/ 31130 h 69902"/>
              <a:gd name="connsiteX11" fmla="*/ 72000 w 2928179"/>
              <a:gd name="connsiteY11" fmla="*/ 34951 h 69902"/>
              <a:gd name="connsiteX12" fmla="*/ 36000 w 2928179"/>
              <a:gd name="connsiteY12" fmla="*/ 69902 h 69902"/>
              <a:gd name="connsiteX13" fmla="*/ 0 w 2928179"/>
              <a:gd name="connsiteY13" fmla="*/ 34951 h 69902"/>
              <a:gd name="connsiteX14" fmla="*/ 36000 w 2928179"/>
              <a:gd name="connsiteY14" fmla="*/ 0 h 69902"/>
            </a:gdLst>
            <a:ahLst/>
            <a:cxnLst/>
            <a:rect l="l" t="t" r="r" b="b"/>
            <a:pathLst>
              <a:path w="2928179" h="69902">
                <a:moveTo>
                  <a:pt x="36000" y="0"/>
                </a:moveTo>
                <a:cubicBezTo>
                  <a:pt x="45941" y="0"/>
                  <a:pt x="54941" y="3912"/>
                  <a:pt x="61456" y="10237"/>
                </a:cubicBezTo>
                <a:lnTo>
                  <a:pt x="65480" y="19669"/>
                </a:lnTo>
                <a:lnTo>
                  <a:pt x="2862699" y="19669"/>
                </a:lnTo>
                <a:lnTo>
                  <a:pt x="2866723" y="10237"/>
                </a:lnTo>
                <a:cubicBezTo>
                  <a:pt x="2873238" y="3912"/>
                  <a:pt x="2882238" y="0"/>
                  <a:pt x="2892179" y="0"/>
                </a:cubicBezTo>
                <a:cubicBezTo>
                  <a:pt x="2912061" y="0"/>
                  <a:pt x="2928179" y="15648"/>
                  <a:pt x="2928179" y="34951"/>
                </a:cubicBezTo>
                <a:cubicBezTo>
                  <a:pt x="2928179" y="54254"/>
                  <a:pt x="2912061" y="69902"/>
                  <a:pt x="2892179" y="69902"/>
                </a:cubicBezTo>
                <a:cubicBezTo>
                  <a:pt x="2872297" y="69902"/>
                  <a:pt x="2856179" y="54254"/>
                  <a:pt x="2856179" y="34951"/>
                </a:cubicBezTo>
                <a:lnTo>
                  <a:pt x="2857809" y="31130"/>
                </a:lnTo>
                <a:lnTo>
                  <a:pt x="70370" y="31130"/>
                </a:lnTo>
                <a:lnTo>
                  <a:pt x="72000" y="34951"/>
                </a:lnTo>
                <a:cubicBezTo>
                  <a:pt x="72000" y="54254"/>
                  <a:pt x="55882" y="69902"/>
                  <a:pt x="36000" y="69902"/>
                </a:cubicBezTo>
                <a:cubicBezTo>
                  <a:pt x="16118" y="69902"/>
                  <a:pt x="0" y="54254"/>
                  <a:pt x="0" y="34951"/>
                </a:cubicBezTo>
                <a:cubicBezTo>
                  <a:pt x="0" y="15648"/>
                  <a:pt x="16118" y="0"/>
                  <a:pt x="3600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21" name="标题 1"/>
          <p:cNvSpPr txBox="1"/>
          <p:nvPr/>
        </p:nvSpPr>
        <p:spPr>
          <a:xfrm>
            <a:off x="818444" y="3441956"/>
            <a:ext cx="80818" cy="129655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6"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基本情况</a:t>
            </a:r>
            <a:endPar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9" name="图片 3"/>
          <p:cNvPicPr>
            <a:picLocks noChangeAspect="1"/>
          </p:cNvPicPr>
          <p:nvPr/>
        </p:nvPicPr>
        <p:blipFill>
          <a:blip r:embed="rId1"/>
          <a:srcRect t="7021" r="5782"/>
          <a:stretch>
            <a:fillRect/>
          </a:stretch>
        </p:blipFill>
        <p:spPr>
          <a:xfrm>
            <a:off x="864870" y="1234440"/>
            <a:ext cx="5871210" cy="5088890"/>
          </a:xfrm>
          <a:prstGeom prst="rect">
            <a:avLst/>
          </a:prstGeom>
          <a:noFill/>
          <a:ln>
            <a:noFill/>
          </a:ln>
        </p:spPr>
      </p:pic>
      <p:sp>
        <p:nvSpPr>
          <p:cNvPr id="20" name="文本框 19"/>
          <p:cNvSpPr txBox="1"/>
          <p:nvPr/>
        </p:nvSpPr>
        <p:spPr>
          <a:xfrm>
            <a:off x="513080" y="6028055"/>
            <a:ext cx="7008495" cy="829945"/>
          </a:xfrm>
          <a:prstGeom prst="rect">
            <a:avLst/>
          </a:prstGeom>
        </p:spPr>
        <p:txBody>
          <a:bodyPr wrap="square">
            <a:spAutoFit/>
          </a:bodyPr>
          <a:lstStyle/>
          <a:p>
            <a:pPr marL="0" indent="0" algn="ctr" defTabSz="266700">
              <a:lnSpc>
                <a:spcPct val="150000"/>
              </a:lnSpc>
              <a:spcBef>
                <a:spcPct val="0"/>
              </a:spcBef>
              <a:spcAft>
                <a:spcPct val="0"/>
              </a:spcAft>
            </a:pPr>
            <a:r>
              <a:rPr lang="zh-CN" altLang="en-US" sz="1600" b="1">
                <a:latin typeface="Times New Roman" panose="02020603050405020304"/>
                <a:ea typeface="微软雅黑" panose="020B0503020204020204" pitchFamily="34" charset="-122"/>
                <a:cs typeface="微软雅黑" panose="020B0503020204020204" pitchFamily="34" charset="-122"/>
              </a:rPr>
              <a:t>图</a:t>
            </a:r>
            <a:r>
              <a:rPr lang="en-US" altLang="zh-CN" sz="1600" b="1">
                <a:latin typeface="Times New Roman" panose="02020603050405020304"/>
                <a:ea typeface="Times New Roman" panose="02020603050405020304"/>
                <a:cs typeface="微软雅黑" panose="020B0503020204020204" pitchFamily="34" charset="-122"/>
              </a:rPr>
              <a:t>7-2 </a:t>
            </a:r>
            <a:r>
              <a:rPr lang="zh-CN" altLang="en-US" sz="1600" b="1">
                <a:latin typeface="Times New Roman" panose="02020603050405020304"/>
                <a:ea typeface="微软雅黑" panose="020B0503020204020204" pitchFamily="34" charset="-122"/>
                <a:cs typeface="微软雅黑" panose="020B0503020204020204" pitchFamily="34" charset="-122"/>
              </a:rPr>
              <a:t>国内</a:t>
            </a:r>
            <a:r>
              <a:rPr lang="en-US" altLang="zh-CN" sz="1600" b="1">
                <a:latin typeface="Times New Roman" panose="02020603050405020304"/>
                <a:ea typeface="Times New Roman" panose="02020603050405020304"/>
                <a:cs typeface="微软雅黑" panose="020B0503020204020204" pitchFamily="34" charset="-122"/>
              </a:rPr>
              <a:t>CCER</a:t>
            </a:r>
            <a:r>
              <a:rPr lang="zh-CN" altLang="en-US" sz="1600" b="1">
                <a:latin typeface="Times New Roman" panose="02020603050405020304"/>
                <a:ea typeface="微软雅黑" panose="020B0503020204020204" pitchFamily="34" charset="-122"/>
                <a:cs typeface="微软雅黑" panose="020B0503020204020204" pitchFamily="34" charset="-122"/>
              </a:rPr>
              <a:t>签发流程</a:t>
            </a:r>
            <a:endParaRPr lang="zh-CN" altLang="en-US" sz="1600" b="1">
              <a:latin typeface="Times New Roman" panose="02020603050405020304"/>
              <a:ea typeface="微软雅黑" panose="020B0503020204020204" pitchFamily="34" charset="-122"/>
              <a:cs typeface="微软雅黑" panose="020B0503020204020204" pitchFamily="34" charset="-122"/>
            </a:endParaRPr>
          </a:p>
          <a:p>
            <a:pPr marL="0" indent="0" algn="ctr" defTabSz="266700">
              <a:lnSpc>
                <a:spcPct val="150000"/>
              </a:lnSpc>
              <a:spcBef>
                <a:spcPct val="0"/>
              </a:spcBef>
              <a:spcAft>
                <a:spcPct val="0"/>
              </a:spcAft>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资料来源：中广核</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2014</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年度第一期中期票据募集说明书</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文本框 20"/>
          <p:cNvSpPr txBox="1"/>
          <p:nvPr/>
        </p:nvSpPr>
        <p:spPr>
          <a:xfrm>
            <a:off x="7112000" y="1781810"/>
            <a:ext cx="5080000" cy="4246245"/>
          </a:xfrm>
          <a:prstGeom prst="rect">
            <a:avLst/>
          </a:prstGeom>
        </p:spPr>
        <p:txBody>
          <a:bodyPr>
            <a:spAutoFit/>
          </a:bodyPr>
          <a:lstStyle/>
          <a:p>
            <a:pPr marL="0" indent="266700" algn="l" defTabSz="266700">
              <a:lnSpc>
                <a:spcPct val="150000"/>
              </a:lnSpc>
              <a:spcBef>
                <a:spcPct val="0"/>
              </a:spcBef>
              <a:spcAft>
                <a:spcPct val="0"/>
              </a:spcAft>
            </a:pPr>
            <a:r>
              <a:rPr lang="zh-CN" altLang="en-US" sz="2000">
                <a:latin typeface="Times New Roman" panose="02020603050405020304"/>
                <a:ea typeface="微软雅黑" panose="020B0503020204020204" pitchFamily="34" charset="-122"/>
                <a:cs typeface="微软雅黑" panose="020B0503020204020204" pitchFamily="34" charset="-122"/>
              </a:rPr>
              <a:t>本文案例中广核碳中期票据所涉及的</a:t>
            </a:r>
            <a:r>
              <a:rPr lang="en-US" altLang="zh-CN" sz="2000">
                <a:latin typeface="Times New Roman" panose="02020603050405020304"/>
                <a:ea typeface="微软雅黑" panose="020B0503020204020204" pitchFamily="34" charset="-122"/>
                <a:cs typeface="微软雅黑" panose="020B0503020204020204" pitchFamily="34" charset="-122"/>
              </a:rPr>
              <a:t> CCER </a:t>
            </a:r>
            <a:r>
              <a:rPr lang="zh-CN" altLang="en-US" sz="2000">
                <a:latin typeface="Times New Roman" panose="02020603050405020304"/>
                <a:ea typeface="微软雅黑" panose="020B0503020204020204" pitchFamily="34" charset="-122"/>
                <a:cs typeface="微软雅黑" panose="020B0503020204020204" pitchFamily="34" charset="-122"/>
              </a:rPr>
              <a:t>交易市场为深圳碳排放权交易试点市场，交易品种包括碳排放配额、</a:t>
            </a:r>
            <a:r>
              <a:rPr lang="en-US" altLang="zh-CN" sz="2000">
                <a:latin typeface="Times New Roman" panose="02020603050405020304"/>
                <a:ea typeface="Times New Roman" panose="02020603050405020304"/>
                <a:cs typeface="微软雅黑" panose="020B0503020204020204" pitchFamily="34" charset="-122"/>
              </a:rPr>
              <a:t>CCER</a:t>
            </a:r>
            <a:r>
              <a:rPr lang="zh-CN" altLang="en-US" sz="2000">
                <a:latin typeface="Times New Roman" panose="02020603050405020304"/>
                <a:ea typeface="微软雅黑" panose="020B0503020204020204" pitchFamily="34" charset="-122"/>
                <a:cs typeface="微软雅黑" panose="020B0503020204020204" pitchFamily="34" charset="-122"/>
              </a:rPr>
              <a:t>、经主管部门批准的其他交易品种。</a:t>
            </a:r>
            <a:endParaRPr lang="zh-CN" altLang="en-US" sz="2000">
              <a:latin typeface="Times New Roman" panose="02020603050405020304"/>
              <a:ea typeface="微软雅黑" panose="020B0503020204020204" pitchFamily="34" charset="-122"/>
              <a:cs typeface="微软雅黑" panose="020B0503020204020204" pitchFamily="34" charset="-122"/>
            </a:endParaRPr>
          </a:p>
          <a:p>
            <a:pPr marL="0" indent="266700" algn="l" defTabSz="266700">
              <a:lnSpc>
                <a:spcPct val="150000"/>
              </a:lnSpc>
              <a:spcBef>
                <a:spcPct val="0"/>
              </a:spcBef>
              <a:spcAft>
                <a:spcPct val="0"/>
              </a:spcAft>
            </a:pPr>
            <a:endParaRPr lang="zh-CN" altLang="en-US" sz="2000">
              <a:latin typeface="Times New Roman" panose="02020603050405020304"/>
              <a:ea typeface="微软雅黑" panose="020B0503020204020204" pitchFamily="34" charset="-122"/>
              <a:cs typeface="微软雅黑" panose="020B0503020204020204" pitchFamily="34" charset="-122"/>
            </a:endParaRPr>
          </a:p>
          <a:p>
            <a:pPr marL="0" indent="266700" algn="l" defTabSz="266700">
              <a:lnSpc>
                <a:spcPct val="150000"/>
              </a:lnSpc>
              <a:spcBef>
                <a:spcPct val="0"/>
              </a:spcBef>
              <a:spcAft>
                <a:spcPct val="0"/>
              </a:spcAft>
            </a:pPr>
            <a:r>
              <a:rPr lang="en-US" altLang="zh-CN" sz="2000">
                <a:latin typeface="Times New Roman" panose="02020603050405020304"/>
                <a:ea typeface="微软雅黑" panose="020B0503020204020204" pitchFamily="34" charset="-122"/>
                <a:cs typeface="微软雅黑" panose="020B0503020204020204" pitchFamily="34" charset="-122"/>
              </a:rPr>
              <a:t>CCER </a:t>
            </a:r>
            <a:r>
              <a:rPr lang="zh-CN" altLang="en-US" sz="2000">
                <a:latin typeface="Times New Roman" panose="02020603050405020304"/>
                <a:ea typeface="微软雅黑" panose="020B0503020204020204" pitchFamily="34" charset="-122"/>
                <a:cs typeface="微软雅黑" panose="020B0503020204020204" pitchFamily="34" charset="-122"/>
              </a:rPr>
              <a:t>的流程分为项目设计、项目审定、项目备案、项目实施、减排量核证和减排量备案六个阶段（图</a:t>
            </a:r>
            <a:r>
              <a:rPr lang="en-US" altLang="zh-CN" sz="2000">
                <a:latin typeface="Times New Roman" panose="02020603050405020304"/>
                <a:ea typeface="Times New Roman" panose="02020603050405020304"/>
                <a:cs typeface="微软雅黑" panose="020B0503020204020204" pitchFamily="34" charset="-122"/>
              </a:rPr>
              <a:t>7-2</a:t>
            </a:r>
            <a:r>
              <a:rPr lang="zh-CN" altLang="en-US" sz="2000">
                <a:latin typeface="Times New Roman" panose="02020603050405020304"/>
                <a:ea typeface="微软雅黑" panose="020B0503020204020204" pitchFamily="34" charset="-122"/>
                <a:cs typeface="微软雅黑" panose="020B0503020204020204" pitchFamily="34" charset="-122"/>
              </a:rPr>
              <a:t>）。</a:t>
            </a:r>
            <a:endParaRPr lang="zh-CN" altLang="en-US" sz="2000">
              <a:latin typeface="Times New Roman" panose="02020603050405020304"/>
              <a:ea typeface="微软雅黑" panose="020B0503020204020204" pitchFamily="34" charset="-122"/>
              <a:cs typeface="微软雅黑" panose="020B0503020204020204" pitchFamily="34" charset="-122"/>
            </a:endParaRPr>
          </a:p>
          <a:p>
            <a:pPr marL="0" indent="266700" algn="l" defTabSz="266700">
              <a:lnSpc>
                <a:spcPct val="150000"/>
              </a:lnSpc>
              <a:spcBef>
                <a:spcPct val="0"/>
              </a:spcBef>
              <a:spcAft>
                <a:spcPct val="0"/>
              </a:spcAft>
            </a:pPr>
            <a:endParaRPr lang="zh-CN" altLang="en-US" sz="2000">
              <a:latin typeface="Times New Roman" panose="02020603050405020304"/>
              <a:ea typeface="微软雅黑" panose="020B0503020204020204" pitchFamily="34" charset="-122"/>
              <a:cs typeface="微软雅黑" panose="020B0503020204020204" pitchFamily="34"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6"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交易过程</a:t>
            </a:r>
            <a:endPar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文本框 20"/>
          <p:cNvSpPr txBox="1"/>
          <p:nvPr/>
        </p:nvSpPr>
        <p:spPr>
          <a:xfrm>
            <a:off x="6921500" y="1094740"/>
            <a:ext cx="5080000" cy="5631180"/>
          </a:xfrm>
          <a:prstGeom prst="rect">
            <a:avLst/>
          </a:prstGeom>
        </p:spPr>
        <p:txBody>
          <a:bodyPr>
            <a:spAutoFit/>
          </a:bodyPr>
          <a:lstStyle/>
          <a:p>
            <a:pPr marL="0" indent="266700" algn="l" defTabSz="266700">
              <a:lnSpc>
                <a:spcPct val="150000"/>
              </a:lnSpc>
              <a:spcBef>
                <a:spcPct val="0"/>
              </a:spcBef>
              <a:spcAft>
                <a:spcPct val="0"/>
              </a:spcAft>
            </a:pPr>
            <a:r>
              <a:rPr lang="zh-CN" altLang="en-US" sz="2000">
                <a:latin typeface="Times New Roman" panose="02020603050405020304"/>
                <a:ea typeface="微软雅黑" panose="020B0503020204020204" pitchFamily="34" charset="-122"/>
                <a:cs typeface="微软雅黑" panose="020B0503020204020204" pitchFamily="34" charset="-122"/>
              </a:rPr>
              <a:t>核证自愿减排量购买人为环保桥（上海）环境技术咨询有限公司和深圳中碳融通资产管理有限公司，五个减排项目基本情况如表</a:t>
            </a:r>
            <a:r>
              <a:rPr lang="en-US" altLang="zh-CN" sz="2000">
                <a:latin typeface="Times New Roman" panose="02020603050405020304"/>
                <a:ea typeface="微软雅黑" panose="020B0503020204020204" pitchFamily="34" charset="-122"/>
                <a:cs typeface="微软雅黑" panose="020B0503020204020204" pitchFamily="34" charset="-122"/>
              </a:rPr>
              <a:t>7-4</a:t>
            </a:r>
            <a:r>
              <a:rPr lang="zh-CN" altLang="en-US" sz="2000">
                <a:latin typeface="Times New Roman" panose="02020603050405020304"/>
                <a:ea typeface="微软雅黑" panose="020B0503020204020204" pitchFamily="34" charset="-122"/>
                <a:cs typeface="微软雅黑" panose="020B0503020204020204" pitchFamily="34" charset="-122"/>
              </a:rPr>
              <a:t>所示。</a:t>
            </a:r>
            <a:endParaRPr lang="zh-CN" altLang="en-US" sz="2000">
              <a:latin typeface="Times New Roman" panose="02020603050405020304"/>
              <a:ea typeface="微软雅黑" panose="020B0503020204020204" pitchFamily="34" charset="-122"/>
              <a:cs typeface="微软雅黑" panose="020B0503020204020204" pitchFamily="34" charset="-122"/>
            </a:endParaRPr>
          </a:p>
          <a:p>
            <a:pPr marL="0" indent="266700" algn="l" defTabSz="266700">
              <a:lnSpc>
                <a:spcPct val="150000"/>
              </a:lnSpc>
              <a:spcBef>
                <a:spcPct val="0"/>
              </a:spcBef>
              <a:spcAft>
                <a:spcPct val="0"/>
              </a:spcAft>
            </a:pPr>
            <a:endParaRPr lang="zh-CN" altLang="en-US" sz="2000">
              <a:latin typeface="Times New Roman" panose="02020603050405020304"/>
              <a:ea typeface="微软雅黑" panose="020B0503020204020204" pitchFamily="34" charset="-122"/>
              <a:cs typeface="微软雅黑" panose="020B0503020204020204" pitchFamily="34" charset="-122"/>
            </a:endParaRPr>
          </a:p>
          <a:p>
            <a:pPr marL="0" indent="266700" algn="l" defTabSz="266700">
              <a:lnSpc>
                <a:spcPct val="150000"/>
              </a:lnSpc>
              <a:spcBef>
                <a:spcPct val="0"/>
              </a:spcBef>
              <a:spcAft>
                <a:spcPct val="0"/>
              </a:spcAft>
            </a:pPr>
            <a:endParaRPr lang="zh-CN" altLang="en-US" sz="2000">
              <a:latin typeface="Times New Roman" panose="02020603050405020304"/>
              <a:ea typeface="微软雅黑" panose="020B0503020204020204" pitchFamily="34" charset="-122"/>
              <a:cs typeface="微软雅黑" panose="020B0503020204020204" pitchFamily="34" charset="-122"/>
            </a:endParaRPr>
          </a:p>
          <a:p>
            <a:pPr marL="0" indent="266700" algn="l" defTabSz="266700">
              <a:lnSpc>
                <a:spcPct val="150000"/>
              </a:lnSpc>
              <a:spcBef>
                <a:spcPct val="0"/>
              </a:spcBef>
              <a:spcAft>
                <a:spcPct val="0"/>
              </a:spcAft>
            </a:pPr>
            <a:r>
              <a:rPr lang="zh-CN" altLang="en-US" sz="2000">
                <a:latin typeface="Times New Roman" panose="02020603050405020304"/>
                <a:ea typeface="微软雅黑" panose="020B0503020204020204" pitchFamily="34" charset="-122"/>
                <a:cs typeface="微软雅黑" panose="020B0503020204020204" pitchFamily="34" charset="-122"/>
              </a:rPr>
              <a:t>交易平台为深圳排放权交易所；根据交易双方的协议约定和交易所交易规则，五个减排项目产生的</a:t>
            </a:r>
            <a:r>
              <a:rPr lang="en-US" altLang="zh-CN" sz="2000">
                <a:latin typeface="Times New Roman" panose="02020603050405020304"/>
                <a:ea typeface="微软雅黑" panose="020B0503020204020204" pitchFamily="34" charset="-122"/>
                <a:cs typeface="微软雅黑" panose="020B0503020204020204" pitchFamily="34" charset="-122"/>
              </a:rPr>
              <a:t> CCER </a:t>
            </a:r>
            <a:r>
              <a:rPr lang="zh-CN" altLang="en-US" sz="2000">
                <a:latin typeface="Times New Roman" panose="02020603050405020304"/>
                <a:ea typeface="微软雅黑" panose="020B0503020204020204" pitchFamily="34" charset="-122"/>
                <a:cs typeface="微软雅黑" panose="020B0503020204020204" pitchFamily="34" charset="-122"/>
              </a:rPr>
              <a:t>以大宗交易的方式实现交易，并通过深圳排放权交易所平台完成</a:t>
            </a:r>
            <a:r>
              <a:rPr lang="en-US" altLang="zh-CN" sz="2000">
                <a:latin typeface="Times New Roman" panose="02020603050405020304"/>
                <a:ea typeface="微软雅黑" panose="020B0503020204020204" pitchFamily="34" charset="-122"/>
                <a:cs typeface="微软雅黑" panose="020B0503020204020204" pitchFamily="34" charset="-122"/>
              </a:rPr>
              <a:t>CCER </a:t>
            </a:r>
            <a:r>
              <a:rPr lang="zh-CN" altLang="en-US" sz="2000">
                <a:latin typeface="Times New Roman" panose="02020603050405020304"/>
                <a:ea typeface="微软雅黑" panose="020B0503020204020204" pitchFamily="34" charset="-122"/>
                <a:cs typeface="微软雅黑" panose="020B0503020204020204" pitchFamily="34" charset="-122"/>
              </a:rPr>
              <a:t>登记过户和交易资金支付清算流程。</a:t>
            </a:r>
            <a:endParaRPr lang="zh-CN" altLang="en-US" sz="2000">
              <a:latin typeface="Times New Roman" panose="02020603050405020304"/>
              <a:ea typeface="微软雅黑" panose="020B0503020204020204" pitchFamily="34" charset="-122"/>
              <a:cs typeface="微软雅黑" panose="020B0503020204020204" pitchFamily="34" charset="-122"/>
            </a:endParaRPr>
          </a:p>
          <a:p>
            <a:pPr marL="0" indent="266700" algn="l" defTabSz="266700">
              <a:lnSpc>
                <a:spcPct val="150000"/>
              </a:lnSpc>
              <a:spcBef>
                <a:spcPct val="0"/>
              </a:spcBef>
              <a:spcAft>
                <a:spcPct val="0"/>
              </a:spcAft>
            </a:pPr>
            <a:endParaRPr lang="zh-CN" altLang="en-US" sz="2000">
              <a:latin typeface="Times New Roman" panose="02020603050405020304"/>
              <a:ea typeface="微软雅黑" panose="020B0503020204020204" pitchFamily="34" charset="-122"/>
              <a:cs typeface="微软雅黑" panose="020B0503020204020204" pitchFamily="34" charset="-122"/>
            </a:endParaRPr>
          </a:p>
        </p:txBody>
      </p:sp>
      <p:graphicFrame>
        <p:nvGraphicFramePr>
          <p:cNvPr id="2" name="表格 1"/>
          <p:cNvGraphicFramePr/>
          <p:nvPr>
            <p:custDataLst>
              <p:tags r:id="rId1"/>
            </p:custDataLst>
          </p:nvPr>
        </p:nvGraphicFramePr>
        <p:xfrm>
          <a:off x="171450" y="1310640"/>
          <a:ext cx="6000750" cy="5415280"/>
        </p:xfrm>
        <a:graphic>
          <a:graphicData uri="http://schemas.openxmlformats.org/drawingml/2006/table">
            <a:tbl>
              <a:tblPr/>
              <a:tblGrid>
                <a:gridCol w="1733550"/>
                <a:gridCol w="2075815"/>
                <a:gridCol w="2191385"/>
              </a:tblGrid>
              <a:tr h="246380">
                <a:tc>
                  <a:txBody>
                    <a:bodyPr/>
                    <a:lstStyle/>
                    <a:p>
                      <a:pPr marL="0" indent="0" algn="ctr" fontAlgn="ctr">
                        <a:spcBef>
                          <a:spcPct val="0"/>
                        </a:spcBef>
                        <a:spcAft>
                          <a:spcPct val="0"/>
                        </a:spcAft>
                      </a:pPr>
                      <a:r>
                        <a:rPr lang="zh-CN" sz="1400" b="1">
                          <a:latin typeface="微软雅黑" panose="020B0503020204020204" pitchFamily="34" charset="-122"/>
                          <a:ea typeface="微软雅黑" panose="020B0503020204020204" pitchFamily="34" charset="-122"/>
                          <a:cs typeface="微软雅黑" panose="020B0503020204020204" pitchFamily="34" charset="-122"/>
                        </a:rPr>
                        <a:t>项目名称</a:t>
                      </a:r>
                      <a:endParaRPr lang="zh-CN"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400" b="1">
                          <a:latin typeface="微软雅黑" panose="020B0503020204020204" pitchFamily="34" charset="-122"/>
                          <a:ea typeface="微软雅黑" panose="020B0503020204020204" pitchFamily="34" charset="-122"/>
                          <a:cs typeface="微软雅黑" panose="020B0503020204020204" pitchFamily="34" charset="-122"/>
                        </a:rPr>
                        <a:t>所属公司</a:t>
                      </a:r>
                      <a:endParaRPr lang="zh-CN"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400" b="1">
                          <a:latin typeface="微软雅黑" panose="020B0503020204020204" pitchFamily="34" charset="-122"/>
                          <a:ea typeface="微软雅黑" panose="020B0503020204020204" pitchFamily="34" charset="-122"/>
                          <a:cs typeface="微软雅黑" panose="020B0503020204020204" pitchFamily="34" charset="-122"/>
                        </a:rPr>
                        <a:t>项目情况</a:t>
                      </a:r>
                      <a:endParaRPr lang="zh-CN" sz="1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984250">
                <a:tc>
                  <a:txBody>
                    <a:bodyPr/>
                    <a:lstStyle/>
                    <a:p>
                      <a:pPr marL="0" indent="0" algn="ctr" fontAlgn="ctr">
                        <a:spcBef>
                          <a:spcPct val="0"/>
                        </a:spcBef>
                        <a:spcAft>
                          <a:spcPct val="0"/>
                        </a:spcAft>
                      </a:pPr>
                      <a:r>
                        <a:rPr lang="zh-CN" sz="1400">
                          <a:latin typeface="微软雅黑" panose="020B0503020204020204" pitchFamily="34" charset="-122"/>
                          <a:ea typeface="微软雅黑" panose="020B0503020204020204" pitchFamily="34" charset="-122"/>
                          <a:cs typeface="微软雅黑" panose="020B0503020204020204" pitchFamily="34" charset="-122"/>
                        </a:rPr>
                        <a:t>内蒙古商都长胜梁风电场项目</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400">
                          <a:latin typeface="微软雅黑" panose="020B0503020204020204" pitchFamily="34" charset="-122"/>
                          <a:ea typeface="微软雅黑" panose="020B0503020204020204" pitchFamily="34" charset="-122"/>
                          <a:cs typeface="微软雅黑" panose="020B0503020204020204" pitchFamily="34" charset="-122"/>
                        </a:rPr>
                        <a:t>北京北能创业风电技术有限公司</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400">
                          <a:latin typeface="微软雅黑" panose="020B0503020204020204" pitchFamily="34" charset="-122"/>
                          <a:ea typeface="微软雅黑" panose="020B0503020204020204" pitchFamily="34" charset="-122"/>
                          <a:cs typeface="微软雅黑" panose="020B0503020204020204" pitchFamily="34" charset="-122"/>
                        </a:rPr>
                        <a:t>33</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台</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1500kW</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风电机组总装机容量</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49.5MW</a:t>
                      </a:r>
                      <a:endParaRPr lang="en-US" altLang="zh-CN" sz="1400">
                        <a:latin typeface="微软雅黑" panose="020B0503020204020204" pitchFamily="34" charset="-122"/>
                        <a:ea typeface="微软雅黑" panose="020B0503020204020204" pitchFamily="34" charset="-122"/>
                        <a:cs typeface="微软雅黑" panose="020B0503020204020204" pitchFamily="34" charset="-122"/>
                      </a:endParaRPr>
                    </a:p>
                    <a:p>
                      <a:pPr marL="0" indent="0" algn="ctr" fontAlgn="ctr">
                        <a:spcBef>
                          <a:spcPct val="0"/>
                        </a:spcBef>
                        <a:spcAft>
                          <a:spcPct val="0"/>
                        </a:spcAft>
                      </a:pPr>
                      <a:r>
                        <a:rPr lang="zh-CN" sz="1400">
                          <a:latin typeface="微软雅黑" panose="020B0503020204020204" pitchFamily="34" charset="-122"/>
                          <a:ea typeface="微软雅黑" panose="020B0503020204020204" pitchFamily="34" charset="-122"/>
                          <a:cs typeface="微软雅黑" panose="020B0503020204020204" pitchFamily="34" charset="-122"/>
                        </a:rPr>
                        <a:t>年供电量</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131,564MWh</a:t>
                      </a:r>
                      <a:endParaRPr lang="en-US" altLang="zh-CN" sz="1400">
                        <a:latin typeface="微软雅黑" panose="020B0503020204020204" pitchFamily="34" charset="-122"/>
                        <a:ea typeface="微软雅黑" panose="020B0503020204020204" pitchFamily="34" charset="-122"/>
                        <a:cs typeface="微软雅黑" panose="020B0503020204020204" pitchFamily="34" charset="-122"/>
                      </a:endParaRPr>
                    </a:p>
                    <a:p>
                      <a:pPr marL="0" indent="0" algn="ctr" fontAlgn="ctr">
                        <a:spcBef>
                          <a:spcPct val="0"/>
                        </a:spcBef>
                        <a:spcAft>
                          <a:spcPct val="0"/>
                        </a:spcAft>
                      </a:pPr>
                      <a:r>
                        <a:rPr lang="zh-CN" sz="1400">
                          <a:latin typeface="微软雅黑" panose="020B0503020204020204" pitchFamily="34" charset="-122"/>
                          <a:ea typeface="微软雅黑" panose="020B0503020204020204" pitchFamily="34" charset="-122"/>
                          <a:cs typeface="微软雅黑" panose="020B0503020204020204" pitchFamily="34" charset="-122"/>
                        </a:rPr>
                        <a:t>产生电量提供给华北电网</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984885">
                <a:tc>
                  <a:txBody>
                    <a:bodyPr/>
                    <a:lstStyle/>
                    <a:p>
                      <a:pPr marL="0" indent="0" algn="ctr" fontAlgn="ctr">
                        <a:spcBef>
                          <a:spcPct val="0"/>
                        </a:spcBef>
                        <a:spcAft>
                          <a:spcPct val="0"/>
                        </a:spcAft>
                      </a:pPr>
                      <a:r>
                        <a:rPr lang="zh-CN" sz="1400">
                          <a:latin typeface="微软雅黑" panose="020B0503020204020204" pitchFamily="34" charset="-122"/>
                          <a:ea typeface="微软雅黑" panose="020B0503020204020204" pitchFamily="34" charset="-122"/>
                          <a:cs typeface="微软雅黑" panose="020B0503020204020204" pitchFamily="34" charset="-122"/>
                        </a:rPr>
                        <a:t>新疆吉木乃中广核一期风电项目</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400">
                          <a:latin typeface="微软雅黑" panose="020B0503020204020204" pitchFamily="34" charset="-122"/>
                          <a:ea typeface="微软雅黑" panose="020B0503020204020204" pitchFamily="34" charset="-122"/>
                          <a:cs typeface="微软雅黑" panose="020B0503020204020204" pitchFamily="34" charset="-122"/>
                        </a:rPr>
                        <a:t>新疆吉木乃中广核风力发电有限公司</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400">
                          <a:latin typeface="微软雅黑" panose="020B0503020204020204" pitchFamily="34" charset="-122"/>
                          <a:ea typeface="微软雅黑" panose="020B0503020204020204" pitchFamily="34" charset="-122"/>
                          <a:cs typeface="微软雅黑" panose="020B0503020204020204" pitchFamily="34" charset="-122"/>
                        </a:rPr>
                        <a:t>33</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台</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1500KW</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风电机组总装机容量</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49.5MW</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年供电量</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122,360MWh</a:t>
                      </a:r>
                      <a:endParaRPr lang="en-US" altLang="zh-CN" sz="1400">
                        <a:latin typeface="微软雅黑" panose="020B0503020204020204" pitchFamily="34" charset="-122"/>
                        <a:ea typeface="微软雅黑" panose="020B0503020204020204" pitchFamily="34" charset="-122"/>
                        <a:cs typeface="微软雅黑" panose="020B0503020204020204" pitchFamily="34" charset="-122"/>
                      </a:endParaRPr>
                    </a:p>
                    <a:p>
                      <a:pPr marL="0" indent="0" algn="ctr" fontAlgn="ctr">
                        <a:spcBef>
                          <a:spcPct val="0"/>
                        </a:spcBef>
                        <a:spcAft>
                          <a:spcPct val="0"/>
                        </a:spcAft>
                      </a:pPr>
                      <a:r>
                        <a:rPr lang="zh-CN" sz="1400">
                          <a:latin typeface="微软雅黑" panose="020B0503020204020204" pitchFamily="34" charset="-122"/>
                          <a:ea typeface="微软雅黑" panose="020B0503020204020204" pitchFamily="34" charset="-122"/>
                          <a:cs typeface="微软雅黑" panose="020B0503020204020204" pitchFamily="34" charset="-122"/>
                        </a:rPr>
                        <a:t>产生电量提供给西北电网</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984250">
                <a:tc>
                  <a:txBody>
                    <a:bodyPr/>
                    <a:lstStyle/>
                    <a:p>
                      <a:pPr marL="0" indent="0" algn="ctr" fontAlgn="ctr">
                        <a:spcBef>
                          <a:spcPct val="0"/>
                        </a:spcBef>
                        <a:spcAft>
                          <a:spcPct val="0"/>
                        </a:spcAft>
                      </a:pPr>
                      <a:r>
                        <a:rPr lang="zh-CN" sz="1400">
                          <a:latin typeface="微软雅黑" panose="020B0503020204020204" pitchFamily="34" charset="-122"/>
                          <a:ea typeface="微软雅黑" panose="020B0503020204020204" pitchFamily="34" charset="-122"/>
                          <a:cs typeface="微软雅黑" panose="020B0503020204020204" pitchFamily="34" charset="-122"/>
                        </a:rPr>
                        <a:t>宝日布风电场二期项目</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400">
                          <a:latin typeface="微软雅黑" panose="020B0503020204020204" pitchFamily="34" charset="-122"/>
                          <a:ea typeface="微软雅黑" panose="020B0503020204020204" pitchFamily="34" charset="-122"/>
                          <a:cs typeface="微软雅黑" panose="020B0503020204020204" pitchFamily="34" charset="-122"/>
                        </a:rPr>
                        <a:t>中广核</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巴彦淖尔</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风力发电有限公司</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400">
                          <a:latin typeface="微软雅黑" panose="020B0503020204020204" pitchFamily="34" charset="-122"/>
                          <a:ea typeface="微软雅黑" panose="020B0503020204020204" pitchFamily="34" charset="-122"/>
                          <a:cs typeface="微软雅黑" panose="020B0503020204020204" pitchFamily="34" charset="-122"/>
                        </a:rPr>
                        <a:t>58</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台</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850kW</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风电机组总装机容量</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49.5MW</a:t>
                      </a:r>
                      <a:endParaRPr lang="en-US" altLang="zh-CN" sz="1400">
                        <a:latin typeface="微软雅黑" panose="020B0503020204020204" pitchFamily="34" charset="-122"/>
                        <a:ea typeface="微软雅黑" panose="020B0503020204020204" pitchFamily="34" charset="-122"/>
                        <a:cs typeface="微软雅黑" panose="020B0503020204020204" pitchFamily="34" charset="-122"/>
                      </a:endParaRPr>
                    </a:p>
                    <a:p>
                      <a:pPr marL="0" indent="0" algn="ctr" fontAlgn="ctr">
                        <a:spcBef>
                          <a:spcPct val="0"/>
                        </a:spcBef>
                        <a:spcAft>
                          <a:spcPct val="0"/>
                        </a:spcAft>
                      </a:pPr>
                      <a:r>
                        <a:rPr lang="zh-CN" sz="1400">
                          <a:latin typeface="微软雅黑" panose="020B0503020204020204" pitchFamily="34" charset="-122"/>
                          <a:ea typeface="微软雅黑" panose="020B0503020204020204" pitchFamily="34" charset="-122"/>
                          <a:cs typeface="微软雅黑" panose="020B0503020204020204" pitchFamily="34" charset="-122"/>
                        </a:rPr>
                        <a:t>年供电量</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110,751MWh</a:t>
                      </a:r>
                      <a:endParaRPr lang="en-US" altLang="zh-CN" sz="1400">
                        <a:latin typeface="微软雅黑" panose="020B0503020204020204" pitchFamily="34" charset="-122"/>
                        <a:ea typeface="微软雅黑" panose="020B0503020204020204" pitchFamily="34" charset="-122"/>
                        <a:cs typeface="微软雅黑" panose="020B0503020204020204" pitchFamily="34" charset="-122"/>
                      </a:endParaRPr>
                    </a:p>
                    <a:p>
                      <a:pPr marL="0" indent="0" algn="ctr" fontAlgn="ctr">
                        <a:spcBef>
                          <a:spcPct val="0"/>
                        </a:spcBef>
                        <a:spcAft>
                          <a:spcPct val="0"/>
                        </a:spcAft>
                      </a:pPr>
                      <a:r>
                        <a:rPr lang="zh-CN" sz="1400">
                          <a:latin typeface="微软雅黑" panose="020B0503020204020204" pitchFamily="34" charset="-122"/>
                          <a:ea typeface="微软雅黑" panose="020B0503020204020204" pitchFamily="34" charset="-122"/>
                          <a:cs typeface="微软雅黑" panose="020B0503020204020204" pitchFamily="34" charset="-122"/>
                        </a:rPr>
                        <a:t>产生电量提供给华北电网</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984885">
                <a:tc>
                  <a:txBody>
                    <a:bodyPr/>
                    <a:lstStyle/>
                    <a:p>
                      <a:pPr marL="0" indent="0" algn="ctr" fontAlgn="ctr">
                        <a:spcBef>
                          <a:spcPct val="0"/>
                        </a:spcBef>
                        <a:spcAft>
                          <a:spcPct val="0"/>
                        </a:spcAft>
                      </a:pPr>
                      <a:r>
                        <a:rPr lang="zh-CN" sz="1400">
                          <a:latin typeface="微软雅黑" panose="020B0503020204020204" pitchFamily="34" charset="-122"/>
                          <a:ea typeface="微软雅黑" panose="020B0503020204020204" pitchFamily="34" charset="-122"/>
                          <a:cs typeface="微软雅黑" panose="020B0503020204020204" pitchFamily="34" charset="-122"/>
                        </a:rPr>
                        <a:t>中广核民勤咸水井</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49.5MW</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风电场</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400">
                          <a:latin typeface="微软雅黑" panose="020B0503020204020204" pitchFamily="34" charset="-122"/>
                          <a:ea typeface="微软雅黑" panose="020B0503020204020204" pitchFamily="34" charset="-122"/>
                          <a:cs typeface="微软雅黑" panose="020B0503020204020204" pitchFamily="34" charset="-122"/>
                        </a:rPr>
                        <a:t>中广核甘肃民勤风力发电有限公司</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400">
                          <a:latin typeface="微软雅黑" panose="020B0503020204020204" pitchFamily="34" charset="-122"/>
                          <a:ea typeface="微软雅黑" panose="020B0503020204020204" pitchFamily="34" charset="-122"/>
                          <a:cs typeface="微软雅黑" panose="020B0503020204020204" pitchFamily="34" charset="-122"/>
                        </a:rPr>
                        <a:t>33</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台</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1500kW</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风电机组总装机容量</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49.5MW</a:t>
                      </a:r>
                      <a:endParaRPr lang="en-US" altLang="zh-CN" sz="1400">
                        <a:latin typeface="微软雅黑" panose="020B0503020204020204" pitchFamily="34" charset="-122"/>
                        <a:ea typeface="微软雅黑" panose="020B0503020204020204" pitchFamily="34" charset="-122"/>
                        <a:cs typeface="微软雅黑" panose="020B0503020204020204" pitchFamily="34" charset="-122"/>
                      </a:endParaRPr>
                    </a:p>
                    <a:p>
                      <a:pPr marL="0" indent="0" algn="ctr" fontAlgn="ctr">
                        <a:spcBef>
                          <a:spcPct val="0"/>
                        </a:spcBef>
                        <a:spcAft>
                          <a:spcPct val="0"/>
                        </a:spcAft>
                      </a:pPr>
                      <a:r>
                        <a:rPr lang="zh-CN" sz="1400">
                          <a:latin typeface="微软雅黑" panose="020B0503020204020204" pitchFamily="34" charset="-122"/>
                          <a:ea typeface="微软雅黑" panose="020B0503020204020204" pitchFamily="34" charset="-122"/>
                          <a:cs typeface="微软雅黑" panose="020B0503020204020204" pitchFamily="34" charset="-122"/>
                        </a:rPr>
                        <a:t>年供电量</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91,575MWh</a:t>
                      </a:r>
                      <a:endParaRPr lang="en-US" altLang="zh-CN" sz="1400">
                        <a:latin typeface="微软雅黑" panose="020B0503020204020204" pitchFamily="34" charset="-122"/>
                        <a:ea typeface="微软雅黑" panose="020B0503020204020204" pitchFamily="34" charset="-122"/>
                        <a:cs typeface="微软雅黑" panose="020B0503020204020204" pitchFamily="34" charset="-122"/>
                      </a:endParaRPr>
                    </a:p>
                    <a:p>
                      <a:pPr marL="0" indent="0" algn="ctr" fontAlgn="ctr">
                        <a:spcBef>
                          <a:spcPct val="0"/>
                        </a:spcBef>
                        <a:spcAft>
                          <a:spcPct val="0"/>
                        </a:spcAft>
                      </a:pPr>
                      <a:r>
                        <a:rPr lang="zh-CN" sz="1400">
                          <a:latin typeface="微软雅黑" panose="020B0503020204020204" pitchFamily="34" charset="-122"/>
                          <a:ea typeface="微软雅黑" panose="020B0503020204020204" pitchFamily="34" charset="-122"/>
                          <a:cs typeface="微软雅黑" panose="020B0503020204020204" pitchFamily="34" charset="-122"/>
                        </a:rPr>
                        <a:t>产生点了提供给西北电网</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30630">
                <a:tc>
                  <a:txBody>
                    <a:bodyPr/>
                    <a:lstStyle/>
                    <a:p>
                      <a:pPr marL="0" indent="0" algn="ctr" fontAlgn="ctr">
                        <a:spcBef>
                          <a:spcPct val="0"/>
                        </a:spcBef>
                        <a:spcAft>
                          <a:spcPct val="0"/>
                        </a:spcAft>
                      </a:pPr>
                      <a:r>
                        <a:rPr lang="zh-CN" sz="1400">
                          <a:latin typeface="微软雅黑" panose="020B0503020204020204" pitchFamily="34" charset="-122"/>
                          <a:ea typeface="微软雅黑" panose="020B0503020204020204" pitchFamily="34" charset="-122"/>
                          <a:cs typeface="微软雅黑" panose="020B0503020204020204" pitchFamily="34" charset="-122"/>
                        </a:rPr>
                        <a:t>中广核台山</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汶村</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风电场</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400">
                          <a:latin typeface="微软雅黑" panose="020B0503020204020204" pitchFamily="34" charset="-122"/>
                          <a:ea typeface="微软雅黑" panose="020B0503020204020204" pitchFamily="34" charset="-122"/>
                          <a:cs typeface="微软雅黑" panose="020B0503020204020204" pitchFamily="34" charset="-122"/>
                        </a:rPr>
                        <a:t>中广核台山汶村风力发电有限公司</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400">
                          <a:latin typeface="微软雅黑" panose="020B0503020204020204" pitchFamily="34" charset="-122"/>
                          <a:ea typeface="微软雅黑" panose="020B0503020204020204" pitchFamily="34" charset="-122"/>
                          <a:cs typeface="微软雅黑" panose="020B0503020204020204" pitchFamily="34" charset="-122"/>
                        </a:rPr>
                        <a:t>42</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台</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850kW</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风电机组总装机容量</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35.7MW</a:t>
                      </a:r>
                      <a:endParaRPr lang="en-US" altLang="zh-CN" sz="1400">
                        <a:latin typeface="微软雅黑" panose="020B0503020204020204" pitchFamily="34" charset="-122"/>
                        <a:ea typeface="微软雅黑" panose="020B0503020204020204" pitchFamily="34" charset="-122"/>
                        <a:cs typeface="微软雅黑" panose="020B0503020204020204" pitchFamily="34" charset="-122"/>
                      </a:endParaRPr>
                    </a:p>
                    <a:p>
                      <a:pPr marL="0" indent="0" algn="ctr" fontAlgn="ctr">
                        <a:spcBef>
                          <a:spcPct val="0"/>
                        </a:spcBef>
                        <a:spcAft>
                          <a:spcPct val="0"/>
                        </a:spcAft>
                      </a:pPr>
                      <a:r>
                        <a:rPr lang="zh-CN" sz="1400">
                          <a:latin typeface="微软雅黑" panose="020B0503020204020204" pitchFamily="34" charset="-122"/>
                          <a:ea typeface="微软雅黑" panose="020B0503020204020204" pitchFamily="34" charset="-122"/>
                          <a:cs typeface="微软雅黑" panose="020B0503020204020204" pitchFamily="34" charset="-122"/>
                        </a:rPr>
                        <a:t>年供电量</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61,740MWh</a:t>
                      </a:r>
                      <a:endParaRPr lang="en-US" altLang="zh-CN" sz="1400">
                        <a:latin typeface="微软雅黑" panose="020B0503020204020204" pitchFamily="34" charset="-122"/>
                        <a:ea typeface="微软雅黑" panose="020B0503020204020204" pitchFamily="34" charset="-122"/>
                        <a:cs typeface="微软雅黑" panose="020B0503020204020204" pitchFamily="34" charset="-122"/>
                      </a:endParaRPr>
                    </a:p>
                    <a:p>
                      <a:pPr marL="0" indent="0" algn="ctr" fontAlgn="ctr">
                        <a:spcBef>
                          <a:spcPct val="0"/>
                        </a:spcBef>
                        <a:spcAft>
                          <a:spcPct val="0"/>
                        </a:spcAft>
                      </a:pPr>
                      <a:r>
                        <a:rPr lang="zh-CN" sz="1400">
                          <a:latin typeface="微软雅黑" panose="020B0503020204020204" pitchFamily="34" charset="-122"/>
                          <a:ea typeface="微软雅黑" panose="020B0503020204020204" pitchFamily="34" charset="-122"/>
                          <a:cs typeface="微软雅黑" panose="020B0503020204020204" pitchFamily="34" charset="-122"/>
                        </a:rPr>
                        <a:t>产生电量将提供给南方电网</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
        <p:nvSpPr>
          <p:cNvPr id="3" name="文本框 2"/>
          <p:cNvSpPr txBox="1"/>
          <p:nvPr/>
        </p:nvSpPr>
        <p:spPr>
          <a:xfrm>
            <a:off x="565150" y="872173"/>
            <a:ext cx="5080000" cy="460375"/>
          </a:xfrm>
          <a:prstGeom prst="rect">
            <a:avLst/>
          </a:prstGeom>
        </p:spPr>
        <p:txBody>
          <a:bodyPr>
            <a:spAutoFit/>
          </a:bodyPr>
          <a:lstStyle/>
          <a:p>
            <a:pPr marL="0" indent="266700" algn="ctr" defTabSz="266700">
              <a:lnSpc>
                <a:spcPct val="150000"/>
              </a:lnSpc>
              <a:spcBef>
                <a:spcPct val="0"/>
              </a:spcBef>
              <a:spcAft>
                <a:spcPct val="0"/>
              </a:spcAft>
            </a:pPr>
            <a:r>
              <a:rPr lang="zh-CN" altLang="en-US" sz="1600" b="1">
                <a:latin typeface="Times New Roman" panose="02020603050405020304"/>
                <a:ea typeface="微软雅黑" panose="020B0503020204020204" pitchFamily="34" charset="-122"/>
                <a:cs typeface="微软雅黑" panose="020B0503020204020204" pitchFamily="34" charset="-122"/>
              </a:rPr>
              <a:t>表</a:t>
            </a:r>
            <a:r>
              <a:rPr lang="en-US" altLang="zh-CN" sz="1600" b="1">
                <a:latin typeface="Times New Roman" panose="02020603050405020304"/>
                <a:ea typeface="微软雅黑" panose="020B0503020204020204" pitchFamily="34" charset="-122"/>
                <a:cs typeface="微软雅黑" panose="020B0503020204020204" pitchFamily="34" charset="-122"/>
              </a:rPr>
              <a:t>7-4 </a:t>
            </a:r>
            <a:r>
              <a:rPr lang="zh-CN" altLang="en-US" sz="1600" b="1">
                <a:latin typeface="Times New Roman" panose="02020603050405020304"/>
                <a:ea typeface="微软雅黑" panose="020B0503020204020204" pitchFamily="34" charset="-122"/>
                <a:cs typeface="微软雅黑" panose="020B0503020204020204" pitchFamily="34" charset="-122"/>
              </a:rPr>
              <a:t>中广核风电五个减排项目基本情况</a:t>
            </a:r>
            <a:endParaRPr lang="zh-CN" altLang="en-US" sz="1600" b="1">
              <a:latin typeface="Times New Roman" panose="02020603050405020304"/>
              <a:ea typeface="微软雅黑" panose="020B0503020204020204" pitchFamily="34" charset="-122"/>
              <a:cs typeface="微软雅黑" panose="020B0503020204020204" pitchFamily="34"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6"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en-US" altLang="zh-CN"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CCER</a:t>
            </a:r>
            <a:r>
              <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交付</a:t>
            </a:r>
            <a:endPar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文本框 20"/>
          <p:cNvSpPr txBox="1"/>
          <p:nvPr/>
        </p:nvSpPr>
        <p:spPr>
          <a:xfrm>
            <a:off x="3499485" y="1094740"/>
            <a:ext cx="8502015" cy="5631180"/>
          </a:xfrm>
          <a:prstGeom prst="rect">
            <a:avLst/>
          </a:prstGeom>
        </p:spPr>
        <p:txBody>
          <a:bodyPr wrap="square">
            <a:spAutoFit/>
          </a:bodyPr>
          <a:lstStyle/>
          <a:p>
            <a:pPr marL="0" indent="266700" algn="l" defTabSz="266700">
              <a:lnSpc>
                <a:spcPct val="150000"/>
              </a:lnSpc>
              <a:spcBef>
                <a:spcPct val="0"/>
              </a:spcBef>
              <a:spcAft>
                <a:spcPct val="0"/>
              </a:spcAft>
            </a:pPr>
            <a:r>
              <a:rPr lang="zh-CN" altLang="en-US" sz="2000" b="1">
                <a:latin typeface="Times New Roman" panose="02020603050405020304"/>
                <a:ea typeface="微软雅黑" panose="020B0503020204020204" pitchFamily="34" charset="-122"/>
                <a:cs typeface="微软雅黑" panose="020B0503020204020204" pitchFamily="34" charset="-122"/>
              </a:rPr>
              <a:t>交付数量：</a:t>
            </a:r>
            <a:r>
              <a:rPr lang="en-US" altLang="zh-CN" sz="2000">
                <a:latin typeface="Times New Roman" panose="02020603050405020304"/>
                <a:ea typeface="微软雅黑" panose="020B0503020204020204" pitchFamily="34" charset="-122"/>
                <a:cs typeface="微软雅黑" panose="020B0503020204020204" pitchFamily="34" charset="-122"/>
              </a:rPr>
              <a:t> 5 </a:t>
            </a:r>
            <a:r>
              <a:rPr lang="zh-CN" altLang="en-US" sz="2000">
                <a:latin typeface="Times New Roman" panose="02020603050405020304"/>
                <a:ea typeface="微软雅黑" panose="020B0503020204020204" pitchFamily="34" charset="-122"/>
                <a:cs typeface="微软雅黑" panose="020B0503020204020204" pitchFamily="34" charset="-122"/>
              </a:rPr>
              <a:t>个风电项目在一个交易年度内上网电量的基础上乘以相应的排放因子后获得项目当期减排量，该减排量需经核证机构核证并在国家发改委备案后成为可交易的</a:t>
            </a:r>
            <a:r>
              <a:rPr lang="en-US" altLang="zh-CN" sz="2000">
                <a:latin typeface="Times New Roman" panose="02020603050405020304"/>
                <a:ea typeface="微软雅黑" panose="020B0503020204020204" pitchFamily="34" charset="-122"/>
                <a:cs typeface="微软雅黑" panose="020B0503020204020204" pitchFamily="34" charset="-122"/>
              </a:rPr>
              <a:t> CCER</a:t>
            </a:r>
            <a:r>
              <a:rPr lang="zh-CN" altLang="en-US" sz="2000">
                <a:latin typeface="Times New Roman" panose="02020603050405020304"/>
                <a:ea typeface="微软雅黑" panose="020B0503020204020204" pitchFamily="34" charset="-122"/>
                <a:cs typeface="微软雅黑" panose="020B0503020204020204" pitchFamily="34" charset="-122"/>
              </a:rPr>
              <a:t>。</a:t>
            </a:r>
            <a:endParaRPr lang="zh-CN" altLang="en-US" sz="2000">
              <a:latin typeface="Times New Roman" panose="02020603050405020304"/>
              <a:ea typeface="微软雅黑" panose="020B0503020204020204" pitchFamily="34" charset="-122"/>
              <a:cs typeface="微软雅黑" panose="020B0503020204020204" pitchFamily="34" charset="-122"/>
            </a:endParaRPr>
          </a:p>
          <a:p>
            <a:pPr marL="0" indent="266700" algn="l" defTabSz="266700">
              <a:lnSpc>
                <a:spcPct val="150000"/>
              </a:lnSpc>
              <a:spcBef>
                <a:spcPct val="0"/>
              </a:spcBef>
              <a:spcAft>
                <a:spcPct val="0"/>
              </a:spcAft>
            </a:pPr>
            <a:endParaRPr lang="zh-CN" altLang="en-US" sz="2000">
              <a:latin typeface="Times New Roman" panose="02020603050405020304"/>
              <a:ea typeface="微软雅黑" panose="020B0503020204020204" pitchFamily="34" charset="-122"/>
              <a:cs typeface="微软雅黑" panose="020B0503020204020204" pitchFamily="34" charset="-122"/>
            </a:endParaRPr>
          </a:p>
          <a:p>
            <a:pPr marL="0" indent="266700" algn="l" defTabSz="266700">
              <a:lnSpc>
                <a:spcPct val="150000"/>
              </a:lnSpc>
              <a:spcBef>
                <a:spcPct val="0"/>
              </a:spcBef>
              <a:spcAft>
                <a:spcPct val="0"/>
              </a:spcAft>
            </a:pPr>
            <a:r>
              <a:rPr lang="zh-CN" altLang="en-US" sz="2000" b="1">
                <a:latin typeface="Times New Roman" panose="02020603050405020304"/>
                <a:ea typeface="微软雅黑" panose="020B0503020204020204" pitchFamily="34" charset="-122"/>
                <a:cs typeface="微软雅黑" panose="020B0503020204020204" pitchFamily="34" charset="-122"/>
              </a:rPr>
              <a:t>交易年度：</a:t>
            </a:r>
            <a:r>
              <a:rPr lang="zh-CN" altLang="en-US" sz="2000">
                <a:latin typeface="Times New Roman" panose="02020603050405020304"/>
                <a:ea typeface="微软雅黑" panose="020B0503020204020204" pitchFamily="34" charset="-122"/>
                <a:cs typeface="微软雅黑" panose="020B0503020204020204" pitchFamily="34" charset="-122"/>
              </a:rPr>
              <a:t>即为一个完整年度。</a:t>
            </a:r>
            <a:endParaRPr lang="zh-CN" altLang="en-US" sz="2000">
              <a:latin typeface="Times New Roman" panose="02020603050405020304"/>
              <a:ea typeface="微软雅黑" panose="020B0503020204020204" pitchFamily="34" charset="-122"/>
              <a:cs typeface="微软雅黑" panose="020B0503020204020204" pitchFamily="34" charset="-122"/>
            </a:endParaRPr>
          </a:p>
          <a:p>
            <a:pPr marL="0" indent="266700" algn="l" defTabSz="266700">
              <a:lnSpc>
                <a:spcPct val="150000"/>
              </a:lnSpc>
              <a:spcBef>
                <a:spcPct val="0"/>
              </a:spcBef>
              <a:spcAft>
                <a:spcPct val="0"/>
              </a:spcAft>
            </a:pPr>
            <a:endParaRPr lang="zh-CN" altLang="en-US" sz="2000">
              <a:latin typeface="Times New Roman" panose="02020603050405020304"/>
              <a:ea typeface="微软雅黑" panose="020B0503020204020204" pitchFamily="34" charset="-122"/>
              <a:cs typeface="微软雅黑" panose="020B0503020204020204" pitchFamily="34" charset="-122"/>
            </a:endParaRPr>
          </a:p>
          <a:p>
            <a:pPr marL="0" indent="266700" algn="l" defTabSz="266700">
              <a:lnSpc>
                <a:spcPct val="150000"/>
              </a:lnSpc>
              <a:spcBef>
                <a:spcPct val="0"/>
              </a:spcBef>
              <a:spcAft>
                <a:spcPct val="0"/>
              </a:spcAft>
            </a:pPr>
            <a:r>
              <a:rPr lang="zh-CN" altLang="en-US" sz="2000" b="1">
                <a:latin typeface="Times New Roman" panose="02020603050405020304"/>
                <a:ea typeface="微软雅黑" panose="020B0503020204020204" pitchFamily="34" charset="-122"/>
                <a:cs typeface="微软雅黑" panose="020B0503020204020204" pitchFamily="34" charset="-122"/>
              </a:rPr>
              <a:t>交付价格：</a:t>
            </a:r>
            <a:r>
              <a:rPr lang="zh-CN" altLang="en-US" sz="2000">
                <a:latin typeface="Times New Roman" panose="02020603050405020304"/>
                <a:ea typeface="微软雅黑" panose="020B0503020204020204" pitchFamily="34" charset="-122"/>
                <a:cs typeface="微软雅黑" panose="020B0503020204020204" pitchFamily="34" charset="-122"/>
              </a:rPr>
              <a:t>采用</a:t>
            </a:r>
            <a:r>
              <a:rPr lang="en-US" altLang="zh-CN" sz="2000">
                <a:latin typeface="Times New Roman" panose="02020603050405020304"/>
                <a:ea typeface="微软雅黑" panose="020B0503020204020204" pitchFamily="34" charset="-122"/>
                <a:cs typeface="微软雅黑" panose="020B0503020204020204" pitchFamily="34" charset="-122"/>
              </a:rPr>
              <a:t>“</a:t>
            </a:r>
            <a:r>
              <a:rPr lang="zh-CN" altLang="en-US" sz="2000">
                <a:latin typeface="Times New Roman" panose="02020603050405020304"/>
                <a:ea typeface="微软雅黑" panose="020B0503020204020204" pitchFamily="34" charset="-122"/>
                <a:cs typeface="微软雅黑" panose="020B0503020204020204" pitchFamily="34" charset="-122"/>
              </a:rPr>
              <a:t>固定价格</a:t>
            </a:r>
            <a:r>
              <a:rPr lang="en-US" altLang="zh-CN" sz="2000">
                <a:latin typeface="Times New Roman" panose="02020603050405020304"/>
                <a:ea typeface="微软雅黑" panose="020B0503020204020204" pitchFamily="34" charset="-122"/>
                <a:cs typeface="微软雅黑" panose="020B0503020204020204" pitchFamily="34" charset="-122"/>
              </a:rPr>
              <a:t>+</a:t>
            </a:r>
            <a:r>
              <a:rPr lang="zh-CN" altLang="en-US" sz="2000">
                <a:latin typeface="Times New Roman" panose="02020603050405020304"/>
                <a:ea typeface="微软雅黑" panose="020B0503020204020204" pitchFamily="34" charset="-122"/>
                <a:cs typeface="微软雅黑" panose="020B0503020204020204" pitchFamily="34" charset="-122"/>
              </a:rPr>
              <a:t>浮动价格</a:t>
            </a:r>
            <a:r>
              <a:rPr lang="en-US" altLang="zh-CN" sz="2000">
                <a:latin typeface="Times New Roman" panose="02020603050405020304"/>
                <a:ea typeface="微软雅黑" panose="020B0503020204020204" pitchFamily="34" charset="-122"/>
                <a:cs typeface="微软雅黑" panose="020B0503020204020204" pitchFamily="34" charset="-122"/>
              </a:rPr>
              <a:t>”</a:t>
            </a:r>
            <a:r>
              <a:rPr lang="zh-CN" altLang="en-US" sz="2000">
                <a:latin typeface="Times New Roman" panose="02020603050405020304"/>
                <a:ea typeface="微软雅黑" panose="020B0503020204020204" pitchFamily="34" charset="-122"/>
                <a:cs typeface="微软雅黑" panose="020B0503020204020204" pitchFamily="34" charset="-122"/>
              </a:rPr>
              <a:t>的定价方式，其中固定价格为交易双方约定的保底价格。即无论深圳碳交易市场</a:t>
            </a:r>
            <a:r>
              <a:rPr lang="en-US" altLang="zh-CN" sz="2000">
                <a:latin typeface="Times New Roman" panose="02020603050405020304"/>
                <a:ea typeface="微软雅黑" panose="020B0503020204020204" pitchFamily="34" charset="-122"/>
                <a:cs typeface="微软雅黑" panose="020B0503020204020204" pitchFamily="34" charset="-122"/>
              </a:rPr>
              <a:t> CCER </a:t>
            </a:r>
            <a:r>
              <a:rPr lang="zh-CN" altLang="en-US" sz="2000">
                <a:latin typeface="Times New Roman" panose="02020603050405020304"/>
                <a:ea typeface="微软雅黑" panose="020B0503020204020204" pitchFamily="34" charset="-122"/>
                <a:cs typeface="微软雅黑" panose="020B0503020204020204" pitchFamily="34" charset="-122"/>
              </a:rPr>
              <a:t>价格如何波</a:t>
            </a:r>
            <a:r>
              <a:rPr lang="en-US" altLang="zh-CN" sz="2000">
                <a:latin typeface="Times New Roman" panose="02020603050405020304"/>
                <a:ea typeface="微软雅黑" panose="020B0503020204020204" pitchFamily="34" charset="-122"/>
                <a:cs typeface="微软雅黑" panose="020B0503020204020204" pitchFamily="34" charset="-122"/>
              </a:rPr>
              <a:t> </a:t>
            </a:r>
            <a:r>
              <a:rPr lang="zh-CN" altLang="en-US" sz="2000">
                <a:latin typeface="Times New Roman" panose="02020603050405020304"/>
                <a:ea typeface="微软雅黑" panose="020B0503020204020204" pitchFamily="34" charset="-122"/>
                <a:cs typeface="微软雅黑" panose="020B0503020204020204" pitchFamily="34" charset="-122"/>
              </a:rPr>
              <a:t>动，购买人均承诺支付的购买价格。浮动价格是指在</a:t>
            </a:r>
            <a:r>
              <a:rPr lang="en-US" altLang="zh-CN" sz="2000">
                <a:latin typeface="Times New Roman" panose="02020603050405020304"/>
                <a:ea typeface="微软雅黑" panose="020B0503020204020204" pitchFamily="34" charset="-122"/>
                <a:cs typeface="微软雅黑" panose="020B0503020204020204" pitchFamily="34" charset="-122"/>
              </a:rPr>
              <a:t> CCER </a:t>
            </a:r>
            <a:r>
              <a:rPr lang="zh-CN" altLang="en-US" sz="2000">
                <a:latin typeface="Times New Roman" panose="02020603050405020304"/>
                <a:ea typeface="微软雅黑" panose="020B0503020204020204" pitchFamily="34" charset="-122"/>
                <a:cs typeface="微软雅黑" panose="020B0503020204020204" pitchFamily="34" charset="-122"/>
              </a:rPr>
              <a:t>交付日根据买卖双方约定的计算法则与深圳碳交易市场特定时间内成交并公示的</a:t>
            </a:r>
            <a:r>
              <a:rPr lang="en-US" altLang="zh-CN" sz="2000">
                <a:latin typeface="Times New Roman" panose="02020603050405020304"/>
                <a:ea typeface="微软雅黑" panose="020B0503020204020204" pitchFamily="34" charset="-122"/>
                <a:cs typeface="微软雅黑" panose="020B0503020204020204" pitchFamily="34" charset="-122"/>
              </a:rPr>
              <a:t> CCER </a:t>
            </a:r>
            <a:r>
              <a:rPr lang="zh-CN" altLang="en-US" sz="2000">
                <a:latin typeface="Times New Roman" panose="02020603050405020304"/>
                <a:ea typeface="微软雅黑" panose="020B0503020204020204" pitchFamily="34" charset="-122"/>
                <a:cs typeface="微软雅黑" panose="020B0503020204020204" pitchFamily="34" charset="-122"/>
              </a:rPr>
              <a:t>市场参考价格正相关挂钩。</a:t>
            </a:r>
            <a:endParaRPr lang="zh-CN" altLang="en-US" sz="2000">
              <a:latin typeface="Times New Roman" panose="02020603050405020304"/>
              <a:ea typeface="微软雅黑" panose="020B0503020204020204" pitchFamily="34" charset="-122"/>
              <a:cs typeface="微软雅黑" panose="020B0503020204020204" pitchFamily="34" charset="-122"/>
            </a:endParaRPr>
          </a:p>
          <a:p>
            <a:pPr marL="0" indent="266700" algn="l" defTabSz="266700">
              <a:lnSpc>
                <a:spcPct val="150000"/>
              </a:lnSpc>
              <a:spcBef>
                <a:spcPct val="0"/>
              </a:spcBef>
              <a:spcAft>
                <a:spcPct val="0"/>
              </a:spcAft>
            </a:pPr>
            <a:endParaRPr lang="zh-CN" altLang="en-US" sz="2000">
              <a:latin typeface="Times New Roman" panose="02020603050405020304"/>
              <a:ea typeface="微软雅黑" panose="020B0503020204020204" pitchFamily="34" charset="-122"/>
              <a:cs typeface="微软雅黑" panose="020B0503020204020204" pitchFamily="34" charset="-122"/>
            </a:endParaRPr>
          </a:p>
        </p:txBody>
      </p:sp>
      <p:grpSp>
        <p:nvGrpSpPr>
          <p:cNvPr id="18" name="组合 17"/>
          <p:cNvGrpSpPr/>
          <p:nvPr>
            <p:custDataLst>
              <p:tags r:id="rId1"/>
            </p:custDataLst>
          </p:nvPr>
        </p:nvGrpSpPr>
        <p:grpSpPr>
          <a:xfrm rot="5400000">
            <a:off x="932180" y="2731770"/>
            <a:ext cx="3627120" cy="1071880"/>
            <a:chOff x="1915" y="2614"/>
            <a:chExt cx="15371" cy="3638"/>
          </a:xfrm>
        </p:grpSpPr>
        <p:sp>
          <p:nvSpPr>
            <p:cNvPr id="4" name="标题 1"/>
            <p:cNvSpPr txBox="1"/>
            <p:nvPr>
              <p:custDataLst>
                <p:tags r:id="rId2"/>
              </p:custDataLst>
            </p:nvPr>
          </p:nvSpPr>
          <p:spPr>
            <a:xfrm>
              <a:off x="1915" y="2614"/>
              <a:ext cx="3639" cy="3639"/>
            </a:xfrm>
            <a:custGeom>
              <a:avLst/>
              <a:gdLst>
                <a:gd name="T0" fmla="*/ 22 w 562"/>
                <a:gd name="T1" fmla="*/ 241 h 525"/>
                <a:gd name="T2" fmla="*/ 241 w 562"/>
                <a:gd name="T3" fmla="*/ 22 h 525"/>
                <a:gd name="T4" fmla="*/ 321 w 562"/>
                <a:gd name="T5" fmla="*/ 22 h 525"/>
                <a:gd name="T6" fmla="*/ 540 w 562"/>
                <a:gd name="T7" fmla="*/ 241 h 525"/>
                <a:gd name="T8" fmla="*/ 540 w 562"/>
                <a:gd name="T9" fmla="*/ 321 h 525"/>
                <a:gd name="T10" fmla="*/ 401 w 562"/>
                <a:gd name="T11" fmla="*/ 459 h 525"/>
                <a:gd name="T12" fmla="*/ 161 w 562"/>
                <a:gd name="T13" fmla="*/ 459 h 525"/>
                <a:gd name="T14" fmla="*/ 22 w 562"/>
                <a:gd name="T15" fmla="*/ 321 h 525"/>
                <a:gd name="T16" fmla="*/ 22 w 562"/>
                <a:gd name="T17" fmla="*/ 241 h 525"/>
              </a:gdLst>
              <a:ahLst/>
              <a:cxnLst/>
              <a:rect l="0" t="0" r="r" b="b"/>
              <a:pathLst>
                <a:path w="562" h="525">
                  <a:moveTo>
                    <a:pt x="22" y="241"/>
                  </a:moveTo>
                  <a:cubicBezTo>
                    <a:pt x="241" y="22"/>
                    <a:pt x="241" y="22"/>
                    <a:pt x="241" y="22"/>
                  </a:cubicBezTo>
                  <a:cubicBezTo>
                    <a:pt x="263" y="0"/>
                    <a:pt x="299" y="0"/>
                    <a:pt x="321" y="22"/>
                  </a:cubicBezTo>
                  <a:cubicBezTo>
                    <a:pt x="540" y="241"/>
                    <a:pt x="540" y="241"/>
                    <a:pt x="540" y="241"/>
                  </a:cubicBezTo>
                  <a:cubicBezTo>
                    <a:pt x="562" y="263"/>
                    <a:pt x="562" y="299"/>
                    <a:pt x="540" y="321"/>
                  </a:cubicBezTo>
                  <a:cubicBezTo>
                    <a:pt x="401" y="459"/>
                    <a:pt x="401" y="459"/>
                    <a:pt x="401" y="459"/>
                  </a:cubicBezTo>
                  <a:cubicBezTo>
                    <a:pt x="335" y="525"/>
                    <a:pt x="227" y="525"/>
                    <a:pt x="161" y="459"/>
                  </a:cubicBezTo>
                  <a:cubicBezTo>
                    <a:pt x="22" y="321"/>
                    <a:pt x="22" y="321"/>
                    <a:pt x="22" y="321"/>
                  </a:cubicBezTo>
                  <a:cubicBezTo>
                    <a:pt x="0" y="299"/>
                    <a:pt x="0" y="263"/>
                    <a:pt x="22" y="241"/>
                  </a:cubicBezTo>
                  <a:close/>
                </a:path>
              </a:pathLst>
            </a:custGeom>
            <a:gradFill>
              <a:gsLst>
                <a:gs pos="0">
                  <a:schemeClr val="accent1">
                    <a:lumMod val="40000"/>
                    <a:lumOff val="60000"/>
                  </a:schemeClr>
                </a:gs>
                <a:gs pos="31000">
                  <a:schemeClr val="accent1">
                    <a:lumMod val="60000"/>
                    <a:lumOff val="40000"/>
                  </a:schemeClr>
                </a:gs>
                <a:gs pos="73000">
                  <a:schemeClr val="accent1"/>
                </a:gs>
              </a:gsLst>
              <a:path path="circle">
                <a:fillToRect r="100000" b="100000"/>
              </a:path>
              <a:tileRect l="-100000" t="-100000"/>
            </a:gradFill>
            <a:ln w="12700" cap="sq">
              <a:noFill/>
              <a:miter/>
            </a:ln>
            <a:effectLst>
              <a:outerShdw blurRad="444500" dist="317500" dir="5400000" sx="92000" sy="92000" algn="t" rotWithShape="0">
                <a:schemeClr val="accent1">
                  <a:lumMod val="75000"/>
                  <a:alpha val="40000"/>
                </a:schemeClr>
              </a:outerShdw>
            </a:effectLst>
          </p:spPr>
          <p:txBody>
            <a:bodyPr vert="horz" wrap="square" lIns="91440" tIns="45720" rIns="91440" bIns="45720" rtlCol="0" anchor="ctr"/>
            <a:lstStyle/>
            <a:p>
              <a:pPr algn="ctr">
                <a:lnSpc>
                  <a:spcPct val="100000"/>
                </a:lnSpc>
              </a:pPr>
              <a:endParaRPr kumimoji="1" lang="zh-CN" altLang="en-US">
                <a:cs typeface="微软雅黑" panose="020B0503020204020204" pitchFamily="34" charset="-122"/>
              </a:endParaRPr>
            </a:p>
          </p:txBody>
        </p:sp>
        <p:sp>
          <p:nvSpPr>
            <p:cNvPr id="5" name="标题 1"/>
            <p:cNvSpPr txBox="1"/>
            <p:nvPr>
              <p:custDataLst>
                <p:tags r:id="rId3"/>
              </p:custDataLst>
            </p:nvPr>
          </p:nvSpPr>
          <p:spPr>
            <a:xfrm>
              <a:off x="2919" y="3617"/>
              <a:ext cx="1632" cy="1632"/>
            </a:xfrm>
            <a:custGeom>
              <a:avLst/>
              <a:gdLst>
                <a:gd name="connsiteX0" fmla="*/ 438553 w 720000"/>
                <a:gd name="connsiteY0" fmla="*/ 189601 h 720000"/>
                <a:gd name="connsiteX1" fmla="*/ 373556 w 720000"/>
                <a:gd name="connsiteY1" fmla="*/ 216451 h 720000"/>
                <a:gd name="connsiteX2" fmla="*/ 232180 w 720000"/>
                <a:gd name="connsiteY2" fmla="*/ 357827 h 720000"/>
                <a:gd name="connsiteX3" fmla="*/ 191861 w 720000"/>
                <a:gd name="connsiteY3" fmla="*/ 528226 h 720000"/>
                <a:gd name="connsiteX4" fmla="*/ 362260 w 720000"/>
                <a:gd name="connsiteY4" fmla="*/ 487907 h 720000"/>
                <a:gd name="connsiteX5" fmla="*/ 503636 w 720000"/>
                <a:gd name="connsiteY5" fmla="*/ 346444 h 720000"/>
                <a:gd name="connsiteX6" fmla="*/ 503636 w 720000"/>
                <a:gd name="connsiteY6" fmla="*/ 216365 h 720000"/>
                <a:gd name="connsiteX7" fmla="*/ 438553 w 720000"/>
                <a:gd name="connsiteY7" fmla="*/ 189601 h 720000"/>
                <a:gd name="connsiteX8" fmla="*/ 438553 w 720000"/>
                <a:gd name="connsiteY8" fmla="*/ 141636 h 720000"/>
                <a:gd name="connsiteX9" fmla="*/ 537524 w 720000"/>
                <a:gd name="connsiteY9" fmla="*/ 182476 h 720000"/>
                <a:gd name="connsiteX10" fmla="*/ 537524 w 720000"/>
                <a:gd name="connsiteY10" fmla="*/ 380420 h 720000"/>
                <a:gd name="connsiteX11" fmla="*/ 396149 w 720000"/>
                <a:gd name="connsiteY11" fmla="*/ 521796 h 720000"/>
                <a:gd name="connsiteX12" fmla="*/ 141637 w 720000"/>
                <a:gd name="connsiteY12" fmla="*/ 578364 h 720000"/>
                <a:gd name="connsiteX13" fmla="*/ 198205 w 720000"/>
                <a:gd name="connsiteY13" fmla="*/ 323852 h 720000"/>
                <a:gd name="connsiteX14" fmla="*/ 339581 w 720000"/>
                <a:gd name="connsiteY14" fmla="*/ 182476 h 720000"/>
                <a:gd name="connsiteX15" fmla="*/ 438553 w 720000"/>
                <a:gd name="connsiteY15" fmla="*/ 141636 h 720000"/>
                <a:gd name="connsiteX16" fmla="*/ 120000 w 720000"/>
                <a:gd name="connsiteY16" fmla="*/ 47965 h 720000"/>
                <a:gd name="connsiteX17" fmla="*/ 47965 w 720000"/>
                <a:gd name="connsiteY17" fmla="*/ 120000 h 720000"/>
                <a:gd name="connsiteX18" fmla="*/ 47965 w 720000"/>
                <a:gd name="connsiteY18" fmla="*/ 600000 h 720000"/>
                <a:gd name="connsiteX19" fmla="*/ 120000 w 720000"/>
                <a:gd name="connsiteY19" fmla="*/ 672035 h 720000"/>
                <a:gd name="connsiteX20" fmla="*/ 600000 w 720000"/>
                <a:gd name="connsiteY20" fmla="*/ 672035 h 720000"/>
                <a:gd name="connsiteX21" fmla="*/ 672035 w 720000"/>
                <a:gd name="connsiteY21" fmla="*/ 600000 h 720000"/>
                <a:gd name="connsiteX22" fmla="*/ 672035 w 720000"/>
                <a:gd name="connsiteY22" fmla="*/ 120000 h 720000"/>
                <a:gd name="connsiteX23" fmla="*/ 600000 w 720000"/>
                <a:gd name="connsiteY23" fmla="*/ 47965 h 720000"/>
                <a:gd name="connsiteX24" fmla="*/ 120000 w 720000"/>
                <a:gd name="connsiteY24" fmla="*/ 0 h 720000"/>
                <a:gd name="connsiteX25" fmla="*/ 600000 w 720000"/>
                <a:gd name="connsiteY25" fmla="*/ 0 h 720000"/>
                <a:gd name="connsiteX26" fmla="*/ 720000 w 720000"/>
                <a:gd name="connsiteY26" fmla="*/ 120000 h 720000"/>
                <a:gd name="connsiteX27" fmla="*/ 720000 w 720000"/>
                <a:gd name="connsiteY27" fmla="*/ 600000 h 720000"/>
                <a:gd name="connsiteX28" fmla="*/ 600000 w 720000"/>
                <a:gd name="connsiteY28" fmla="*/ 720000 h 720000"/>
                <a:gd name="connsiteX29" fmla="*/ 120000 w 720000"/>
                <a:gd name="connsiteY29" fmla="*/ 720000 h 720000"/>
                <a:gd name="connsiteX30" fmla="*/ 0 w 720000"/>
                <a:gd name="connsiteY30" fmla="*/ 600000 h 720000"/>
                <a:gd name="connsiteX31" fmla="*/ 0 w 720000"/>
                <a:gd name="connsiteY31" fmla="*/ 120000 h 720000"/>
                <a:gd name="connsiteX32" fmla="*/ 120000 w 720000"/>
                <a:gd name="connsiteY32" fmla="*/ 0 h 720000"/>
              </a:gdLst>
              <a:ahLst/>
              <a:cxnLst/>
              <a:rect l="l" t="t" r="r" b="b"/>
              <a:pathLst>
                <a:path w="720000" h="720000">
                  <a:moveTo>
                    <a:pt x="438553" y="189601"/>
                  </a:moveTo>
                  <a:cubicBezTo>
                    <a:pt x="413875" y="189601"/>
                    <a:pt x="390761" y="199073"/>
                    <a:pt x="373556" y="216451"/>
                  </a:cubicBezTo>
                  <a:lnTo>
                    <a:pt x="232180" y="357827"/>
                  </a:lnTo>
                  <a:cubicBezTo>
                    <a:pt x="212456" y="377465"/>
                    <a:pt x="197336" y="453584"/>
                    <a:pt x="191861" y="528226"/>
                  </a:cubicBezTo>
                  <a:cubicBezTo>
                    <a:pt x="266503" y="522665"/>
                    <a:pt x="342622" y="507545"/>
                    <a:pt x="362260" y="487907"/>
                  </a:cubicBezTo>
                  <a:lnTo>
                    <a:pt x="503636" y="346444"/>
                  </a:lnTo>
                  <a:cubicBezTo>
                    <a:pt x="539523" y="310557"/>
                    <a:pt x="539523" y="252252"/>
                    <a:pt x="503636" y="216365"/>
                  </a:cubicBezTo>
                  <a:cubicBezTo>
                    <a:pt x="486344" y="199073"/>
                    <a:pt x="463230" y="189601"/>
                    <a:pt x="438553" y="189601"/>
                  </a:cubicBezTo>
                  <a:close/>
                  <a:moveTo>
                    <a:pt x="438553" y="141636"/>
                  </a:moveTo>
                  <a:cubicBezTo>
                    <a:pt x="474440" y="141636"/>
                    <a:pt x="510327" y="155191"/>
                    <a:pt x="537524" y="182476"/>
                  </a:cubicBezTo>
                  <a:cubicBezTo>
                    <a:pt x="592007" y="236872"/>
                    <a:pt x="592007" y="325938"/>
                    <a:pt x="537524" y="380420"/>
                  </a:cubicBezTo>
                  <a:lnTo>
                    <a:pt x="396149" y="521796"/>
                  </a:lnTo>
                  <a:cubicBezTo>
                    <a:pt x="341753" y="576278"/>
                    <a:pt x="141637" y="578364"/>
                    <a:pt x="141637" y="578364"/>
                  </a:cubicBezTo>
                  <a:cubicBezTo>
                    <a:pt x="141637" y="578364"/>
                    <a:pt x="143723" y="378334"/>
                    <a:pt x="198205" y="323852"/>
                  </a:cubicBezTo>
                  <a:lnTo>
                    <a:pt x="339581" y="182476"/>
                  </a:lnTo>
                  <a:cubicBezTo>
                    <a:pt x="366778" y="155278"/>
                    <a:pt x="402666" y="141636"/>
                    <a:pt x="438553" y="141636"/>
                  </a:cubicBezTo>
                  <a:close/>
                  <a:moveTo>
                    <a:pt x="120000" y="47965"/>
                  </a:moveTo>
                  <a:cubicBezTo>
                    <a:pt x="80290" y="47965"/>
                    <a:pt x="47965" y="80290"/>
                    <a:pt x="47965" y="120000"/>
                  </a:cubicBezTo>
                  <a:lnTo>
                    <a:pt x="47965" y="600000"/>
                  </a:lnTo>
                  <a:cubicBezTo>
                    <a:pt x="47965" y="639711"/>
                    <a:pt x="80290" y="672035"/>
                    <a:pt x="120000" y="672035"/>
                  </a:cubicBezTo>
                  <a:lnTo>
                    <a:pt x="600000" y="672035"/>
                  </a:lnTo>
                  <a:cubicBezTo>
                    <a:pt x="639711" y="672035"/>
                    <a:pt x="672035" y="639711"/>
                    <a:pt x="672035" y="600000"/>
                  </a:cubicBezTo>
                  <a:lnTo>
                    <a:pt x="672035" y="120000"/>
                  </a:lnTo>
                  <a:cubicBezTo>
                    <a:pt x="672035" y="80290"/>
                    <a:pt x="639711" y="47965"/>
                    <a:pt x="600000" y="47965"/>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gradFill>
              <a:gsLst>
                <a:gs pos="0">
                  <a:schemeClr val="bg1">
                    <a:alpha val="25000"/>
                  </a:schemeClr>
                </a:gs>
                <a:gs pos="100000">
                  <a:schemeClr val="bg1">
                    <a:alpha val="0"/>
                  </a:schemeClr>
                </a:gs>
              </a:gsLst>
              <a:lin ang="5400000" scaled="0"/>
            </a:gradFill>
            <a:ln w="1860" cap="flat">
              <a:noFill/>
              <a:miter/>
            </a:ln>
          </p:spPr>
          <p:txBody>
            <a:bodyPr vert="horz" wrap="square" lIns="91440" tIns="45720" rIns="91440" bIns="45720" rtlCol="0" anchor="ctr"/>
            <a:lstStyle/>
            <a:p>
              <a:pPr algn="l">
                <a:lnSpc>
                  <a:spcPct val="100000"/>
                </a:lnSpc>
              </a:pPr>
              <a:endParaRPr kumimoji="1" lang="zh-CN" altLang="en-US">
                <a:cs typeface="微软雅黑" panose="020B0503020204020204" pitchFamily="34" charset="-122"/>
              </a:endParaRPr>
            </a:p>
          </p:txBody>
        </p:sp>
        <p:sp>
          <p:nvSpPr>
            <p:cNvPr id="7" name="标题 1"/>
            <p:cNvSpPr txBox="1"/>
            <p:nvPr>
              <p:custDataLst>
                <p:tags r:id="rId4"/>
              </p:custDataLst>
            </p:nvPr>
          </p:nvSpPr>
          <p:spPr>
            <a:xfrm>
              <a:off x="13648" y="2614"/>
              <a:ext cx="3639" cy="3639"/>
            </a:xfrm>
            <a:custGeom>
              <a:avLst/>
              <a:gdLst>
                <a:gd name="T0" fmla="*/ 22 w 562"/>
                <a:gd name="T1" fmla="*/ 241 h 525"/>
                <a:gd name="T2" fmla="*/ 241 w 562"/>
                <a:gd name="T3" fmla="*/ 22 h 525"/>
                <a:gd name="T4" fmla="*/ 321 w 562"/>
                <a:gd name="T5" fmla="*/ 22 h 525"/>
                <a:gd name="T6" fmla="*/ 540 w 562"/>
                <a:gd name="T7" fmla="*/ 241 h 525"/>
                <a:gd name="T8" fmla="*/ 540 w 562"/>
                <a:gd name="T9" fmla="*/ 321 h 525"/>
                <a:gd name="T10" fmla="*/ 401 w 562"/>
                <a:gd name="T11" fmla="*/ 459 h 525"/>
                <a:gd name="T12" fmla="*/ 161 w 562"/>
                <a:gd name="T13" fmla="*/ 459 h 525"/>
                <a:gd name="T14" fmla="*/ 22 w 562"/>
                <a:gd name="T15" fmla="*/ 321 h 525"/>
                <a:gd name="T16" fmla="*/ 22 w 562"/>
                <a:gd name="T17" fmla="*/ 241 h 525"/>
              </a:gdLst>
              <a:ahLst/>
              <a:cxnLst/>
              <a:rect l="0" t="0" r="r" b="b"/>
              <a:pathLst>
                <a:path w="562" h="525">
                  <a:moveTo>
                    <a:pt x="22" y="241"/>
                  </a:moveTo>
                  <a:cubicBezTo>
                    <a:pt x="241" y="22"/>
                    <a:pt x="241" y="22"/>
                    <a:pt x="241" y="22"/>
                  </a:cubicBezTo>
                  <a:cubicBezTo>
                    <a:pt x="263" y="0"/>
                    <a:pt x="299" y="0"/>
                    <a:pt x="321" y="22"/>
                  </a:cubicBezTo>
                  <a:cubicBezTo>
                    <a:pt x="540" y="241"/>
                    <a:pt x="540" y="241"/>
                    <a:pt x="540" y="241"/>
                  </a:cubicBezTo>
                  <a:cubicBezTo>
                    <a:pt x="562" y="263"/>
                    <a:pt x="562" y="299"/>
                    <a:pt x="540" y="321"/>
                  </a:cubicBezTo>
                  <a:cubicBezTo>
                    <a:pt x="401" y="459"/>
                    <a:pt x="401" y="459"/>
                    <a:pt x="401" y="459"/>
                  </a:cubicBezTo>
                  <a:cubicBezTo>
                    <a:pt x="335" y="525"/>
                    <a:pt x="227" y="525"/>
                    <a:pt x="161" y="459"/>
                  </a:cubicBezTo>
                  <a:cubicBezTo>
                    <a:pt x="22" y="321"/>
                    <a:pt x="22" y="321"/>
                    <a:pt x="22" y="321"/>
                  </a:cubicBezTo>
                  <a:cubicBezTo>
                    <a:pt x="0" y="299"/>
                    <a:pt x="0" y="263"/>
                    <a:pt x="22" y="241"/>
                  </a:cubicBezTo>
                  <a:close/>
                </a:path>
              </a:pathLst>
            </a:custGeom>
            <a:gradFill>
              <a:gsLst>
                <a:gs pos="0">
                  <a:schemeClr val="accent1">
                    <a:lumMod val="40000"/>
                    <a:lumOff val="60000"/>
                  </a:schemeClr>
                </a:gs>
                <a:gs pos="31000">
                  <a:schemeClr val="accent1">
                    <a:lumMod val="60000"/>
                    <a:lumOff val="40000"/>
                  </a:schemeClr>
                </a:gs>
                <a:gs pos="73000">
                  <a:schemeClr val="accent1"/>
                </a:gs>
              </a:gsLst>
              <a:path path="circle">
                <a:fillToRect r="100000" b="100000"/>
              </a:path>
              <a:tileRect l="-100000" t="-100000"/>
            </a:gradFill>
            <a:ln w="12700" cap="sq">
              <a:noFill/>
              <a:miter/>
            </a:ln>
            <a:effectLst>
              <a:outerShdw blurRad="444500" dist="317500" dir="5400000" sx="92000" sy="92000" algn="t" rotWithShape="0">
                <a:schemeClr val="accent1">
                  <a:lumMod val="75000"/>
                  <a:alpha val="40000"/>
                </a:schemeClr>
              </a:outerShdw>
            </a:effectLst>
          </p:spPr>
          <p:txBody>
            <a:bodyPr vert="horz" wrap="square" lIns="91440" tIns="45720" rIns="91440" bIns="45720" rtlCol="0" anchor="ctr"/>
            <a:lstStyle/>
            <a:p>
              <a:pPr algn="ctr">
                <a:lnSpc>
                  <a:spcPct val="100000"/>
                </a:lnSpc>
              </a:pPr>
              <a:endParaRPr kumimoji="1" lang="zh-CN" altLang="en-US">
                <a:cs typeface="微软雅黑" panose="020B0503020204020204" pitchFamily="34" charset="-122"/>
              </a:endParaRPr>
            </a:p>
          </p:txBody>
        </p:sp>
        <p:sp>
          <p:nvSpPr>
            <p:cNvPr id="10" name="标题 1"/>
            <p:cNvSpPr txBox="1"/>
            <p:nvPr>
              <p:custDataLst>
                <p:tags r:id="rId5"/>
              </p:custDataLst>
            </p:nvPr>
          </p:nvSpPr>
          <p:spPr>
            <a:xfrm>
              <a:off x="14757" y="3621"/>
              <a:ext cx="1422" cy="1624"/>
            </a:xfrm>
            <a:custGeom>
              <a:avLst/>
              <a:gdLst>
                <a:gd name="connsiteX0" fmla="*/ 1449958 w 1449958"/>
                <a:gd name="connsiteY0" fmla="*/ 669913 h 1655898"/>
                <a:gd name="connsiteX1" fmla="*/ 1449586 w 1449958"/>
                <a:gd name="connsiteY1" fmla="*/ 666192 h 1655898"/>
                <a:gd name="connsiteX2" fmla="*/ 1449586 w 1449958"/>
                <a:gd name="connsiteY2" fmla="*/ 665634 h 1655898"/>
                <a:gd name="connsiteX3" fmla="*/ 1448098 w 1449958"/>
                <a:gd name="connsiteY3" fmla="*/ 658006 h 1655898"/>
                <a:gd name="connsiteX4" fmla="*/ 1445307 w 1449958"/>
                <a:gd name="connsiteY4" fmla="*/ 650379 h 1655898"/>
                <a:gd name="connsiteX5" fmla="*/ 1443633 w 1449958"/>
                <a:gd name="connsiteY5" fmla="*/ 646844 h 1655898"/>
                <a:gd name="connsiteX6" fmla="*/ 1441772 w 1449958"/>
                <a:gd name="connsiteY6" fmla="*/ 643496 h 1655898"/>
                <a:gd name="connsiteX7" fmla="*/ 1441400 w 1449958"/>
                <a:gd name="connsiteY7" fmla="*/ 643124 h 1655898"/>
                <a:gd name="connsiteX8" fmla="*/ 1439354 w 1449958"/>
                <a:gd name="connsiteY8" fmla="*/ 640147 h 1655898"/>
                <a:gd name="connsiteX9" fmla="*/ 1439168 w 1449958"/>
                <a:gd name="connsiteY9" fmla="*/ 639775 h 1655898"/>
                <a:gd name="connsiteX10" fmla="*/ 1436936 w 1449958"/>
                <a:gd name="connsiteY10" fmla="*/ 636798 h 1655898"/>
                <a:gd name="connsiteX11" fmla="*/ 1436378 w 1449958"/>
                <a:gd name="connsiteY11" fmla="*/ 636240 h 1655898"/>
                <a:gd name="connsiteX12" fmla="*/ 1433773 w 1449958"/>
                <a:gd name="connsiteY12" fmla="*/ 633450 h 1655898"/>
                <a:gd name="connsiteX13" fmla="*/ 816136 w 1449958"/>
                <a:gd name="connsiteY13" fmla="*/ 15813 h 1655898"/>
                <a:gd name="connsiteX14" fmla="*/ 813346 w 1449958"/>
                <a:gd name="connsiteY14" fmla="*/ 13208 h 1655898"/>
                <a:gd name="connsiteX15" fmla="*/ 812788 w 1449958"/>
                <a:gd name="connsiteY15" fmla="*/ 12650 h 1655898"/>
                <a:gd name="connsiteX16" fmla="*/ 809997 w 1449958"/>
                <a:gd name="connsiteY16" fmla="*/ 10418 h 1655898"/>
                <a:gd name="connsiteX17" fmla="*/ 809625 w 1449958"/>
                <a:gd name="connsiteY17" fmla="*/ 10232 h 1655898"/>
                <a:gd name="connsiteX18" fmla="*/ 806834 w 1449958"/>
                <a:gd name="connsiteY18" fmla="*/ 8372 h 1655898"/>
                <a:gd name="connsiteX19" fmla="*/ 806276 w 1449958"/>
                <a:gd name="connsiteY19" fmla="*/ 8000 h 1655898"/>
                <a:gd name="connsiteX20" fmla="*/ 802928 w 1449958"/>
                <a:gd name="connsiteY20" fmla="*/ 6139 h 1655898"/>
                <a:gd name="connsiteX21" fmla="*/ 802742 w 1449958"/>
                <a:gd name="connsiteY21" fmla="*/ 6139 h 1655898"/>
                <a:gd name="connsiteX22" fmla="*/ 799207 w 1449958"/>
                <a:gd name="connsiteY22" fmla="*/ 4465 h 1655898"/>
                <a:gd name="connsiteX23" fmla="*/ 799021 w 1449958"/>
                <a:gd name="connsiteY23" fmla="*/ 4465 h 1655898"/>
                <a:gd name="connsiteX24" fmla="*/ 791580 w 1449958"/>
                <a:gd name="connsiteY24" fmla="*/ 1860 h 1655898"/>
                <a:gd name="connsiteX25" fmla="*/ 791394 w 1449958"/>
                <a:gd name="connsiteY25" fmla="*/ 1860 h 1655898"/>
                <a:gd name="connsiteX26" fmla="*/ 783766 w 1449958"/>
                <a:gd name="connsiteY26" fmla="*/ 372 h 1655898"/>
                <a:gd name="connsiteX27" fmla="*/ 783022 w 1449958"/>
                <a:gd name="connsiteY27" fmla="*/ 372 h 1655898"/>
                <a:gd name="connsiteX28" fmla="*/ 779301 w 1449958"/>
                <a:gd name="connsiteY28" fmla="*/ 0 h 1655898"/>
                <a:gd name="connsiteX29" fmla="*/ 261751 w 1449958"/>
                <a:gd name="connsiteY29" fmla="*/ 0 h 1655898"/>
                <a:gd name="connsiteX30" fmla="*/ 0 w 1449958"/>
                <a:gd name="connsiteY30" fmla="*/ 261751 h 1655898"/>
                <a:gd name="connsiteX31" fmla="*/ 0 w 1449958"/>
                <a:gd name="connsiteY31" fmla="*/ 1394148 h 1655898"/>
                <a:gd name="connsiteX32" fmla="*/ 261751 w 1449958"/>
                <a:gd name="connsiteY32" fmla="*/ 1655899 h 1655898"/>
                <a:gd name="connsiteX33" fmla="*/ 1188207 w 1449958"/>
                <a:gd name="connsiteY33" fmla="*/ 1655899 h 1655898"/>
                <a:gd name="connsiteX34" fmla="*/ 1449958 w 1449958"/>
                <a:gd name="connsiteY34" fmla="*/ 1394148 h 1655898"/>
                <a:gd name="connsiteX35" fmla="*/ 1449958 w 1449958"/>
                <a:gd name="connsiteY35" fmla="*/ 672889 h 1655898"/>
                <a:gd name="connsiteX36" fmla="*/ 1449958 w 1449958"/>
                <a:gd name="connsiteY36" fmla="*/ 669913 h 1655898"/>
                <a:gd name="connsiteX37" fmla="*/ 832321 w 1449958"/>
                <a:gd name="connsiteY37" fmla="*/ 466948 h 1655898"/>
                <a:gd name="connsiteX38" fmla="*/ 832321 w 1449958"/>
                <a:gd name="connsiteY38" fmla="*/ 189942 h 1655898"/>
                <a:gd name="connsiteX39" fmla="*/ 1259458 w 1449958"/>
                <a:gd name="connsiteY39" fmla="*/ 617079 h 1655898"/>
                <a:gd name="connsiteX40" fmla="*/ 982452 w 1449958"/>
                <a:gd name="connsiteY40" fmla="*/ 617079 h 1655898"/>
                <a:gd name="connsiteX41" fmla="*/ 832321 w 1449958"/>
                <a:gd name="connsiteY41" fmla="*/ 466948 h 1655898"/>
                <a:gd name="connsiteX42" fmla="*/ 1338337 w 1449958"/>
                <a:gd name="connsiteY42" fmla="*/ 1393403 h 1655898"/>
                <a:gd name="connsiteX43" fmla="*/ 1188207 w 1449958"/>
                <a:gd name="connsiteY43" fmla="*/ 1543534 h 1655898"/>
                <a:gd name="connsiteX44" fmla="*/ 261751 w 1449958"/>
                <a:gd name="connsiteY44" fmla="*/ 1543534 h 1655898"/>
                <a:gd name="connsiteX45" fmla="*/ 111621 w 1449958"/>
                <a:gd name="connsiteY45" fmla="*/ 1393403 h 1655898"/>
                <a:gd name="connsiteX46" fmla="*/ 111621 w 1449958"/>
                <a:gd name="connsiteY46" fmla="*/ 261007 h 1655898"/>
                <a:gd name="connsiteX47" fmla="*/ 261751 w 1449958"/>
                <a:gd name="connsiteY47" fmla="*/ 110877 h 1655898"/>
                <a:gd name="connsiteX48" fmla="*/ 720700 w 1449958"/>
                <a:gd name="connsiteY48" fmla="*/ 110877 h 1655898"/>
                <a:gd name="connsiteX49" fmla="*/ 720700 w 1449958"/>
                <a:gd name="connsiteY49" fmla="*/ 466948 h 1655898"/>
                <a:gd name="connsiteX50" fmla="*/ 982452 w 1449958"/>
                <a:gd name="connsiteY50" fmla="*/ 728700 h 1655898"/>
                <a:gd name="connsiteX51" fmla="*/ 1338523 w 1449958"/>
                <a:gd name="connsiteY51" fmla="*/ 728700 h 1655898"/>
                <a:gd name="connsiteX52" fmla="*/ 1338523 w 1449958"/>
                <a:gd name="connsiteY52" fmla="*/ 1393403 h 1655898"/>
              </a:gdLst>
              <a:ahLst/>
              <a:cxnLst/>
              <a:rect l="l" t="t" r="r" b="b"/>
              <a:pathLst>
                <a:path w="1449958" h="1655898">
                  <a:moveTo>
                    <a:pt x="1449958" y="669913"/>
                  </a:moveTo>
                  <a:cubicBezTo>
                    <a:pt x="1449958" y="668610"/>
                    <a:pt x="1449772" y="667308"/>
                    <a:pt x="1449586" y="666192"/>
                  </a:cubicBezTo>
                  <a:lnTo>
                    <a:pt x="1449586" y="665634"/>
                  </a:lnTo>
                  <a:cubicBezTo>
                    <a:pt x="1449214" y="663029"/>
                    <a:pt x="1448656" y="660425"/>
                    <a:pt x="1448098" y="658006"/>
                  </a:cubicBezTo>
                  <a:cubicBezTo>
                    <a:pt x="1447354" y="655402"/>
                    <a:pt x="1446423" y="652797"/>
                    <a:pt x="1445307" y="650379"/>
                  </a:cubicBezTo>
                  <a:cubicBezTo>
                    <a:pt x="1444749" y="649077"/>
                    <a:pt x="1444191" y="647960"/>
                    <a:pt x="1443633" y="646844"/>
                  </a:cubicBezTo>
                  <a:cubicBezTo>
                    <a:pt x="1443075" y="645728"/>
                    <a:pt x="1442331" y="644612"/>
                    <a:pt x="1441772" y="643496"/>
                  </a:cubicBezTo>
                  <a:cubicBezTo>
                    <a:pt x="1441587" y="643310"/>
                    <a:pt x="1441587" y="643124"/>
                    <a:pt x="1441400" y="643124"/>
                  </a:cubicBezTo>
                  <a:cubicBezTo>
                    <a:pt x="1440842" y="642193"/>
                    <a:pt x="1440098" y="641077"/>
                    <a:pt x="1439354" y="640147"/>
                  </a:cubicBezTo>
                  <a:cubicBezTo>
                    <a:pt x="1439354" y="640147"/>
                    <a:pt x="1439168" y="639961"/>
                    <a:pt x="1439168" y="639775"/>
                  </a:cubicBezTo>
                  <a:cubicBezTo>
                    <a:pt x="1438424" y="638845"/>
                    <a:pt x="1437680" y="637729"/>
                    <a:pt x="1436936" y="636798"/>
                  </a:cubicBezTo>
                  <a:lnTo>
                    <a:pt x="1436378" y="636240"/>
                  </a:lnTo>
                  <a:cubicBezTo>
                    <a:pt x="1435633" y="635310"/>
                    <a:pt x="1434703" y="634380"/>
                    <a:pt x="1433773" y="633450"/>
                  </a:cubicBezTo>
                  <a:lnTo>
                    <a:pt x="816136" y="15813"/>
                  </a:lnTo>
                  <a:cubicBezTo>
                    <a:pt x="815206" y="14883"/>
                    <a:pt x="814276" y="14139"/>
                    <a:pt x="813346" y="13208"/>
                  </a:cubicBezTo>
                  <a:lnTo>
                    <a:pt x="812788" y="12650"/>
                  </a:lnTo>
                  <a:lnTo>
                    <a:pt x="809997" y="10418"/>
                  </a:lnTo>
                  <a:cubicBezTo>
                    <a:pt x="809811" y="10418"/>
                    <a:pt x="809811" y="10232"/>
                    <a:pt x="809625" y="10232"/>
                  </a:cubicBezTo>
                  <a:cubicBezTo>
                    <a:pt x="808695" y="9488"/>
                    <a:pt x="807765" y="8930"/>
                    <a:pt x="806834" y="8372"/>
                  </a:cubicBezTo>
                  <a:cubicBezTo>
                    <a:pt x="806649" y="8186"/>
                    <a:pt x="806462" y="8186"/>
                    <a:pt x="806276" y="8000"/>
                  </a:cubicBezTo>
                  <a:cubicBezTo>
                    <a:pt x="805160" y="7255"/>
                    <a:pt x="804044" y="6697"/>
                    <a:pt x="802928" y="6139"/>
                  </a:cubicBezTo>
                  <a:lnTo>
                    <a:pt x="802742" y="6139"/>
                  </a:lnTo>
                  <a:cubicBezTo>
                    <a:pt x="801626" y="5581"/>
                    <a:pt x="800509" y="5023"/>
                    <a:pt x="799207" y="4465"/>
                  </a:cubicBezTo>
                  <a:lnTo>
                    <a:pt x="799021" y="4465"/>
                  </a:lnTo>
                  <a:cubicBezTo>
                    <a:pt x="796603" y="3349"/>
                    <a:pt x="793998" y="2418"/>
                    <a:pt x="791580" y="1860"/>
                  </a:cubicBezTo>
                  <a:lnTo>
                    <a:pt x="791394" y="1860"/>
                  </a:lnTo>
                  <a:cubicBezTo>
                    <a:pt x="788975" y="1116"/>
                    <a:pt x="786371" y="744"/>
                    <a:pt x="783766" y="372"/>
                  </a:cubicBezTo>
                  <a:lnTo>
                    <a:pt x="783022" y="372"/>
                  </a:lnTo>
                  <a:cubicBezTo>
                    <a:pt x="781720" y="186"/>
                    <a:pt x="780604" y="186"/>
                    <a:pt x="779301" y="0"/>
                  </a:cubicBezTo>
                  <a:lnTo>
                    <a:pt x="261751" y="0"/>
                  </a:lnTo>
                  <a:cubicBezTo>
                    <a:pt x="117388" y="0"/>
                    <a:pt x="0" y="117388"/>
                    <a:pt x="0" y="261751"/>
                  </a:cubicBezTo>
                  <a:lnTo>
                    <a:pt x="0" y="1394148"/>
                  </a:lnTo>
                  <a:cubicBezTo>
                    <a:pt x="0" y="1538511"/>
                    <a:pt x="117388" y="1655899"/>
                    <a:pt x="261751" y="1655899"/>
                  </a:cubicBezTo>
                  <a:lnTo>
                    <a:pt x="1188207" y="1655899"/>
                  </a:lnTo>
                  <a:cubicBezTo>
                    <a:pt x="1332570" y="1655899"/>
                    <a:pt x="1449958" y="1538511"/>
                    <a:pt x="1449958" y="1394148"/>
                  </a:cubicBezTo>
                  <a:lnTo>
                    <a:pt x="1449958" y="672889"/>
                  </a:lnTo>
                  <a:lnTo>
                    <a:pt x="1449958" y="669913"/>
                  </a:lnTo>
                  <a:close/>
                  <a:moveTo>
                    <a:pt x="832321" y="466948"/>
                  </a:moveTo>
                  <a:lnTo>
                    <a:pt x="832321" y="189942"/>
                  </a:lnTo>
                  <a:lnTo>
                    <a:pt x="1259458" y="617079"/>
                  </a:lnTo>
                  <a:lnTo>
                    <a:pt x="982452" y="617079"/>
                  </a:lnTo>
                  <a:cubicBezTo>
                    <a:pt x="899666" y="617079"/>
                    <a:pt x="832321" y="549734"/>
                    <a:pt x="832321" y="466948"/>
                  </a:cubicBezTo>
                  <a:close/>
                  <a:moveTo>
                    <a:pt x="1338337" y="1393403"/>
                  </a:moveTo>
                  <a:cubicBezTo>
                    <a:pt x="1338337" y="1476189"/>
                    <a:pt x="1270992" y="1543534"/>
                    <a:pt x="1188207" y="1543534"/>
                  </a:cubicBezTo>
                  <a:lnTo>
                    <a:pt x="261751" y="1543534"/>
                  </a:lnTo>
                  <a:cubicBezTo>
                    <a:pt x="178966" y="1543534"/>
                    <a:pt x="111621" y="1476189"/>
                    <a:pt x="111621" y="1393403"/>
                  </a:cubicBezTo>
                  <a:lnTo>
                    <a:pt x="111621" y="261007"/>
                  </a:lnTo>
                  <a:cubicBezTo>
                    <a:pt x="111621" y="178222"/>
                    <a:pt x="178966" y="110877"/>
                    <a:pt x="261751" y="110877"/>
                  </a:cubicBezTo>
                  <a:lnTo>
                    <a:pt x="720700" y="110877"/>
                  </a:lnTo>
                  <a:lnTo>
                    <a:pt x="720700" y="466948"/>
                  </a:lnTo>
                  <a:cubicBezTo>
                    <a:pt x="720700" y="611312"/>
                    <a:pt x="838088" y="728700"/>
                    <a:pt x="982452" y="728700"/>
                  </a:cubicBezTo>
                  <a:lnTo>
                    <a:pt x="1338523" y="728700"/>
                  </a:lnTo>
                  <a:lnTo>
                    <a:pt x="1338523" y="1393403"/>
                  </a:lnTo>
                  <a:close/>
                </a:path>
              </a:pathLst>
            </a:custGeom>
            <a:gradFill>
              <a:gsLst>
                <a:gs pos="0">
                  <a:schemeClr val="bg1">
                    <a:alpha val="25000"/>
                  </a:schemeClr>
                </a:gs>
                <a:gs pos="100000">
                  <a:schemeClr val="bg1">
                    <a:alpha val="0"/>
                  </a:schemeClr>
                </a:gs>
              </a:gsLst>
              <a:lin ang="5400000" scaled="0"/>
            </a:gradFill>
            <a:ln w="1860" cap="flat">
              <a:noFill/>
              <a:miter/>
            </a:ln>
          </p:spPr>
          <p:txBody>
            <a:bodyPr vert="horz" wrap="square" lIns="91440" tIns="45720" rIns="91440" bIns="45720" rtlCol="0" anchor="ctr"/>
            <a:lstStyle/>
            <a:p>
              <a:pPr algn="l">
                <a:lnSpc>
                  <a:spcPct val="100000"/>
                </a:lnSpc>
              </a:pPr>
              <a:endParaRPr kumimoji="1" lang="zh-CN" altLang="en-US">
                <a:cs typeface="微软雅黑" panose="020B0503020204020204" pitchFamily="34" charset="-122"/>
              </a:endParaRPr>
            </a:p>
          </p:txBody>
        </p:sp>
        <p:sp>
          <p:nvSpPr>
            <p:cNvPr id="11" name="标题 1"/>
            <p:cNvSpPr txBox="1"/>
            <p:nvPr>
              <p:custDataLst>
                <p:tags r:id="rId6"/>
              </p:custDataLst>
            </p:nvPr>
          </p:nvSpPr>
          <p:spPr>
            <a:xfrm>
              <a:off x="7782" y="2614"/>
              <a:ext cx="3639" cy="3639"/>
            </a:xfrm>
            <a:custGeom>
              <a:avLst/>
              <a:gdLst>
                <a:gd name="T0" fmla="*/ 22 w 562"/>
                <a:gd name="T1" fmla="*/ 241 h 525"/>
                <a:gd name="T2" fmla="*/ 241 w 562"/>
                <a:gd name="T3" fmla="*/ 22 h 525"/>
                <a:gd name="T4" fmla="*/ 321 w 562"/>
                <a:gd name="T5" fmla="*/ 22 h 525"/>
                <a:gd name="T6" fmla="*/ 540 w 562"/>
                <a:gd name="T7" fmla="*/ 241 h 525"/>
                <a:gd name="T8" fmla="*/ 540 w 562"/>
                <a:gd name="T9" fmla="*/ 321 h 525"/>
                <a:gd name="T10" fmla="*/ 401 w 562"/>
                <a:gd name="T11" fmla="*/ 459 h 525"/>
                <a:gd name="T12" fmla="*/ 161 w 562"/>
                <a:gd name="T13" fmla="*/ 459 h 525"/>
                <a:gd name="T14" fmla="*/ 22 w 562"/>
                <a:gd name="T15" fmla="*/ 321 h 525"/>
                <a:gd name="T16" fmla="*/ 22 w 562"/>
                <a:gd name="T17" fmla="*/ 241 h 525"/>
              </a:gdLst>
              <a:ahLst/>
              <a:cxnLst/>
              <a:rect l="0" t="0" r="r" b="b"/>
              <a:pathLst>
                <a:path w="562" h="525">
                  <a:moveTo>
                    <a:pt x="22" y="241"/>
                  </a:moveTo>
                  <a:cubicBezTo>
                    <a:pt x="241" y="22"/>
                    <a:pt x="241" y="22"/>
                    <a:pt x="241" y="22"/>
                  </a:cubicBezTo>
                  <a:cubicBezTo>
                    <a:pt x="263" y="0"/>
                    <a:pt x="299" y="0"/>
                    <a:pt x="321" y="22"/>
                  </a:cubicBezTo>
                  <a:cubicBezTo>
                    <a:pt x="540" y="241"/>
                    <a:pt x="540" y="241"/>
                    <a:pt x="540" y="241"/>
                  </a:cubicBezTo>
                  <a:cubicBezTo>
                    <a:pt x="562" y="263"/>
                    <a:pt x="562" y="299"/>
                    <a:pt x="540" y="321"/>
                  </a:cubicBezTo>
                  <a:cubicBezTo>
                    <a:pt x="401" y="459"/>
                    <a:pt x="401" y="459"/>
                    <a:pt x="401" y="459"/>
                  </a:cubicBezTo>
                  <a:cubicBezTo>
                    <a:pt x="335" y="525"/>
                    <a:pt x="227" y="525"/>
                    <a:pt x="161" y="459"/>
                  </a:cubicBezTo>
                  <a:cubicBezTo>
                    <a:pt x="22" y="321"/>
                    <a:pt x="22" y="321"/>
                    <a:pt x="22" y="321"/>
                  </a:cubicBezTo>
                  <a:cubicBezTo>
                    <a:pt x="0" y="299"/>
                    <a:pt x="0" y="263"/>
                    <a:pt x="22" y="241"/>
                  </a:cubicBezTo>
                  <a:close/>
                </a:path>
              </a:pathLst>
            </a:custGeom>
            <a:gradFill>
              <a:gsLst>
                <a:gs pos="0">
                  <a:schemeClr val="accent1">
                    <a:lumMod val="40000"/>
                    <a:lumOff val="60000"/>
                  </a:schemeClr>
                </a:gs>
                <a:gs pos="31000">
                  <a:schemeClr val="accent1">
                    <a:lumMod val="60000"/>
                    <a:lumOff val="40000"/>
                  </a:schemeClr>
                </a:gs>
                <a:gs pos="73000">
                  <a:schemeClr val="accent1"/>
                </a:gs>
              </a:gsLst>
              <a:path path="circle">
                <a:fillToRect r="100000" b="100000"/>
              </a:path>
              <a:tileRect l="-100000" t="-100000"/>
            </a:gradFill>
            <a:ln w="12700" cap="sq">
              <a:noFill/>
              <a:miter/>
            </a:ln>
            <a:effectLst>
              <a:outerShdw blurRad="444500" dist="317500" dir="5400000" sx="92000" sy="92000" algn="t" rotWithShape="0">
                <a:schemeClr val="accent1">
                  <a:lumMod val="75000"/>
                  <a:alpha val="40000"/>
                </a:schemeClr>
              </a:outerShdw>
            </a:effectLst>
          </p:spPr>
          <p:txBody>
            <a:bodyPr vert="horz" wrap="square" lIns="91440" tIns="45720" rIns="91440" bIns="45720" rtlCol="0" anchor="ctr"/>
            <a:lstStyle/>
            <a:p>
              <a:pPr algn="ctr">
                <a:lnSpc>
                  <a:spcPct val="100000"/>
                </a:lnSpc>
              </a:pPr>
              <a:endParaRPr kumimoji="1" lang="zh-CN" altLang="en-US">
                <a:cs typeface="微软雅黑" panose="020B0503020204020204" pitchFamily="34" charset="-122"/>
              </a:endParaRPr>
            </a:p>
          </p:txBody>
        </p:sp>
        <p:sp>
          <p:nvSpPr>
            <p:cNvPr id="14" name="标题 1"/>
            <p:cNvSpPr txBox="1"/>
            <p:nvPr>
              <p:custDataLst>
                <p:tags r:id="rId7"/>
              </p:custDataLst>
            </p:nvPr>
          </p:nvSpPr>
          <p:spPr>
            <a:xfrm>
              <a:off x="8674" y="3621"/>
              <a:ext cx="1855" cy="1624"/>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gradFill>
              <a:gsLst>
                <a:gs pos="0">
                  <a:schemeClr val="bg1">
                    <a:alpha val="25000"/>
                  </a:schemeClr>
                </a:gs>
                <a:gs pos="100000">
                  <a:schemeClr val="bg1">
                    <a:alpha val="0"/>
                  </a:schemeClr>
                </a:gs>
              </a:gsLst>
              <a:lin ang="5400000" scaled="0"/>
            </a:gradFill>
            <a:ln w="1860" cap="flat">
              <a:noFill/>
              <a:miter/>
            </a:ln>
          </p:spPr>
          <p:txBody>
            <a:bodyPr vert="horz" wrap="square" lIns="91440" tIns="45720" rIns="91440" bIns="45720" rtlCol="0" anchor="ctr"/>
            <a:lstStyle/>
            <a:p>
              <a:pPr algn="l">
                <a:lnSpc>
                  <a:spcPct val="100000"/>
                </a:lnSpc>
              </a:pPr>
              <a:endParaRPr kumimoji="1" lang="zh-CN" altLang="en-US">
                <a:cs typeface="微软雅黑" panose="020B0503020204020204" pitchFamily="34" charset="-122"/>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3" name="标题 1"/>
          <p:cNvSpPr txBox="1"/>
          <p:nvPr/>
        </p:nvSpPr>
        <p:spPr>
          <a:xfrm>
            <a:off x="8549235" y="2505003"/>
            <a:ext cx="2969330" cy="2969329"/>
          </a:xfrm>
          <a:prstGeom prst="ellipse">
            <a:avLst/>
          </a:prstGeom>
          <a:solidFill>
            <a:schemeClr val="accent1"/>
          </a:soli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4" name="标题 1"/>
          <p:cNvSpPr txBox="1"/>
          <p:nvPr/>
        </p:nvSpPr>
        <p:spPr>
          <a:xfrm>
            <a:off x="7944592" y="676115"/>
            <a:ext cx="1807418" cy="1807418"/>
          </a:xfrm>
          <a:prstGeom prst="ellipse">
            <a:avLst/>
          </a:prstGeom>
          <a:solidFill>
            <a:schemeClr val="accent1"/>
          </a:soli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5" name="标题 1"/>
          <p:cNvSpPr txBox="1"/>
          <p:nvPr/>
        </p:nvSpPr>
        <p:spPr>
          <a:xfrm>
            <a:off x="7301171" y="4587317"/>
            <a:ext cx="1277181" cy="1277180"/>
          </a:xfrm>
          <a:prstGeom prst="ellipse">
            <a:avLst/>
          </a:prstGeom>
          <a:solidFill>
            <a:schemeClr val="accent1"/>
          </a:soli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6" name="标题 1"/>
          <p:cNvSpPr txBox="1"/>
          <p:nvPr/>
        </p:nvSpPr>
        <p:spPr>
          <a:xfrm>
            <a:off x="7424018" y="2265571"/>
            <a:ext cx="816105" cy="816104"/>
          </a:xfrm>
          <a:prstGeom prst="ellipse">
            <a:avLst/>
          </a:prstGeom>
          <a:solidFill>
            <a:schemeClr val="accent1"/>
          </a:soli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7" name="标题 1"/>
          <p:cNvSpPr txBox="1"/>
          <p:nvPr/>
        </p:nvSpPr>
        <p:spPr>
          <a:xfrm>
            <a:off x="10607749" y="5739778"/>
            <a:ext cx="617842" cy="617842"/>
          </a:xfrm>
          <a:prstGeom prst="ellipse">
            <a:avLst/>
          </a:prstGeom>
          <a:solidFill>
            <a:schemeClr val="accent1"/>
          </a:soli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8" name="标题 1"/>
          <p:cNvSpPr txBox="1"/>
          <p:nvPr/>
        </p:nvSpPr>
        <p:spPr>
          <a:xfrm>
            <a:off x="6815398" y="4487957"/>
            <a:ext cx="355029" cy="355028"/>
          </a:xfrm>
          <a:prstGeom prst="ellipse">
            <a:avLst/>
          </a:prstGeom>
          <a:solidFill>
            <a:schemeClr val="accent2"/>
          </a:soli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9" name="标题 1"/>
          <p:cNvSpPr txBox="1"/>
          <p:nvPr/>
        </p:nvSpPr>
        <p:spPr>
          <a:xfrm>
            <a:off x="10965083" y="2274792"/>
            <a:ext cx="355029" cy="355028"/>
          </a:xfrm>
          <a:prstGeom prst="ellipse">
            <a:avLst/>
          </a:prstGeom>
          <a:solidFill>
            <a:schemeClr val="accent2"/>
          </a:soli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0" name="标题 1"/>
          <p:cNvSpPr txBox="1"/>
          <p:nvPr/>
        </p:nvSpPr>
        <p:spPr>
          <a:xfrm>
            <a:off x="11066520" y="5410109"/>
            <a:ext cx="318143" cy="318142"/>
          </a:xfrm>
          <a:prstGeom prst="ellipse">
            <a:avLst/>
          </a:prstGeom>
          <a:solidFill>
            <a:schemeClr val="accent2"/>
          </a:soli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1" name="标题 1"/>
          <p:cNvSpPr txBox="1"/>
          <p:nvPr/>
        </p:nvSpPr>
        <p:spPr>
          <a:xfrm>
            <a:off x="7687929" y="2514914"/>
            <a:ext cx="288283" cy="312279"/>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cs typeface="微软雅黑" panose="020B0503020204020204" pitchFamily="34" charset="-122"/>
            </a:endParaRPr>
          </a:p>
        </p:txBody>
      </p:sp>
      <p:sp>
        <p:nvSpPr>
          <p:cNvPr id="12" name="标题 1"/>
          <p:cNvSpPr txBox="1"/>
          <p:nvPr/>
        </p:nvSpPr>
        <p:spPr>
          <a:xfrm>
            <a:off x="10803054" y="5935083"/>
            <a:ext cx="227232" cy="227232"/>
          </a:xfrm>
          <a:custGeom>
            <a:avLst/>
            <a:gdLst>
              <a:gd name="connsiteX0" fmla="*/ 438553 w 720000"/>
              <a:gd name="connsiteY0" fmla="*/ 189601 h 720000"/>
              <a:gd name="connsiteX1" fmla="*/ 373556 w 720000"/>
              <a:gd name="connsiteY1" fmla="*/ 216451 h 720000"/>
              <a:gd name="connsiteX2" fmla="*/ 232180 w 720000"/>
              <a:gd name="connsiteY2" fmla="*/ 357827 h 720000"/>
              <a:gd name="connsiteX3" fmla="*/ 191861 w 720000"/>
              <a:gd name="connsiteY3" fmla="*/ 528226 h 720000"/>
              <a:gd name="connsiteX4" fmla="*/ 362260 w 720000"/>
              <a:gd name="connsiteY4" fmla="*/ 487907 h 720000"/>
              <a:gd name="connsiteX5" fmla="*/ 503636 w 720000"/>
              <a:gd name="connsiteY5" fmla="*/ 346444 h 720000"/>
              <a:gd name="connsiteX6" fmla="*/ 503636 w 720000"/>
              <a:gd name="connsiteY6" fmla="*/ 216365 h 720000"/>
              <a:gd name="connsiteX7" fmla="*/ 438553 w 720000"/>
              <a:gd name="connsiteY7" fmla="*/ 189601 h 720000"/>
              <a:gd name="connsiteX8" fmla="*/ 438553 w 720000"/>
              <a:gd name="connsiteY8" fmla="*/ 141636 h 720000"/>
              <a:gd name="connsiteX9" fmla="*/ 537524 w 720000"/>
              <a:gd name="connsiteY9" fmla="*/ 182476 h 720000"/>
              <a:gd name="connsiteX10" fmla="*/ 537524 w 720000"/>
              <a:gd name="connsiteY10" fmla="*/ 380420 h 720000"/>
              <a:gd name="connsiteX11" fmla="*/ 396149 w 720000"/>
              <a:gd name="connsiteY11" fmla="*/ 521796 h 720000"/>
              <a:gd name="connsiteX12" fmla="*/ 141637 w 720000"/>
              <a:gd name="connsiteY12" fmla="*/ 578364 h 720000"/>
              <a:gd name="connsiteX13" fmla="*/ 198205 w 720000"/>
              <a:gd name="connsiteY13" fmla="*/ 323852 h 720000"/>
              <a:gd name="connsiteX14" fmla="*/ 339581 w 720000"/>
              <a:gd name="connsiteY14" fmla="*/ 182476 h 720000"/>
              <a:gd name="connsiteX15" fmla="*/ 438553 w 720000"/>
              <a:gd name="connsiteY15" fmla="*/ 141636 h 720000"/>
              <a:gd name="connsiteX16" fmla="*/ 120000 w 720000"/>
              <a:gd name="connsiteY16" fmla="*/ 47965 h 720000"/>
              <a:gd name="connsiteX17" fmla="*/ 47965 w 720000"/>
              <a:gd name="connsiteY17" fmla="*/ 120000 h 720000"/>
              <a:gd name="connsiteX18" fmla="*/ 47965 w 720000"/>
              <a:gd name="connsiteY18" fmla="*/ 600000 h 720000"/>
              <a:gd name="connsiteX19" fmla="*/ 120000 w 720000"/>
              <a:gd name="connsiteY19" fmla="*/ 672035 h 720000"/>
              <a:gd name="connsiteX20" fmla="*/ 600000 w 720000"/>
              <a:gd name="connsiteY20" fmla="*/ 672035 h 720000"/>
              <a:gd name="connsiteX21" fmla="*/ 672035 w 720000"/>
              <a:gd name="connsiteY21" fmla="*/ 600000 h 720000"/>
              <a:gd name="connsiteX22" fmla="*/ 672035 w 720000"/>
              <a:gd name="connsiteY22" fmla="*/ 120000 h 720000"/>
              <a:gd name="connsiteX23" fmla="*/ 600000 w 720000"/>
              <a:gd name="connsiteY23" fmla="*/ 47965 h 720000"/>
              <a:gd name="connsiteX24" fmla="*/ 120000 w 720000"/>
              <a:gd name="connsiteY24" fmla="*/ 0 h 720000"/>
              <a:gd name="connsiteX25" fmla="*/ 600000 w 720000"/>
              <a:gd name="connsiteY25" fmla="*/ 0 h 720000"/>
              <a:gd name="connsiteX26" fmla="*/ 720000 w 720000"/>
              <a:gd name="connsiteY26" fmla="*/ 120000 h 720000"/>
              <a:gd name="connsiteX27" fmla="*/ 720000 w 720000"/>
              <a:gd name="connsiteY27" fmla="*/ 600000 h 720000"/>
              <a:gd name="connsiteX28" fmla="*/ 600000 w 720000"/>
              <a:gd name="connsiteY28" fmla="*/ 720000 h 720000"/>
              <a:gd name="connsiteX29" fmla="*/ 120000 w 720000"/>
              <a:gd name="connsiteY29" fmla="*/ 720000 h 720000"/>
              <a:gd name="connsiteX30" fmla="*/ 0 w 720000"/>
              <a:gd name="connsiteY30" fmla="*/ 600000 h 720000"/>
              <a:gd name="connsiteX31" fmla="*/ 0 w 720000"/>
              <a:gd name="connsiteY31" fmla="*/ 120000 h 720000"/>
              <a:gd name="connsiteX32" fmla="*/ 120000 w 720000"/>
              <a:gd name="connsiteY32" fmla="*/ 0 h 720000"/>
            </a:gdLst>
            <a:ahLst/>
            <a:cxnLst/>
            <a:rect l="l" t="t" r="r" b="b"/>
            <a:pathLst>
              <a:path w="720000" h="720000">
                <a:moveTo>
                  <a:pt x="438553" y="189601"/>
                </a:moveTo>
                <a:cubicBezTo>
                  <a:pt x="413875" y="189601"/>
                  <a:pt x="390761" y="199073"/>
                  <a:pt x="373556" y="216451"/>
                </a:cubicBezTo>
                <a:lnTo>
                  <a:pt x="232180" y="357827"/>
                </a:lnTo>
                <a:cubicBezTo>
                  <a:pt x="212456" y="377465"/>
                  <a:pt x="197336" y="453584"/>
                  <a:pt x="191861" y="528226"/>
                </a:cubicBezTo>
                <a:cubicBezTo>
                  <a:pt x="266503" y="522665"/>
                  <a:pt x="342622" y="507545"/>
                  <a:pt x="362260" y="487907"/>
                </a:cubicBezTo>
                <a:lnTo>
                  <a:pt x="503636" y="346444"/>
                </a:lnTo>
                <a:cubicBezTo>
                  <a:pt x="539523" y="310557"/>
                  <a:pt x="539523" y="252252"/>
                  <a:pt x="503636" y="216365"/>
                </a:cubicBezTo>
                <a:cubicBezTo>
                  <a:pt x="486344" y="199073"/>
                  <a:pt x="463230" y="189601"/>
                  <a:pt x="438553" y="189601"/>
                </a:cubicBezTo>
                <a:close/>
                <a:moveTo>
                  <a:pt x="438553" y="141636"/>
                </a:moveTo>
                <a:cubicBezTo>
                  <a:pt x="474440" y="141636"/>
                  <a:pt x="510327" y="155191"/>
                  <a:pt x="537524" y="182476"/>
                </a:cubicBezTo>
                <a:cubicBezTo>
                  <a:pt x="592007" y="236872"/>
                  <a:pt x="592007" y="325938"/>
                  <a:pt x="537524" y="380420"/>
                </a:cubicBezTo>
                <a:lnTo>
                  <a:pt x="396149" y="521796"/>
                </a:lnTo>
                <a:cubicBezTo>
                  <a:pt x="341753" y="576278"/>
                  <a:pt x="141637" y="578364"/>
                  <a:pt x="141637" y="578364"/>
                </a:cubicBezTo>
                <a:cubicBezTo>
                  <a:pt x="141637" y="578364"/>
                  <a:pt x="143723" y="378334"/>
                  <a:pt x="198205" y="323852"/>
                </a:cubicBezTo>
                <a:lnTo>
                  <a:pt x="339581" y="182476"/>
                </a:lnTo>
                <a:cubicBezTo>
                  <a:pt x="366778" y="155278"/>
                  <a:pt x="402666" y="141636"/>
                  <a:pt x="438553" y="141636"/>
                </a:cubicBezTo>
                <a:close/>
                <a:moveTo>
                  <a:pt x="120000" y="47965"/>
                </a:moveTo>
                <a:cubicBezTo>
                  <a:pt x="80290" y="47965"/>
                  <a:pt x="47965" y="80290"/>
                  <a:pt x="47965" y="120000"/>
                </a:cubicBezTo>
                <a:lnTo>
                  <a:pt x="47965" y="600000"/>
                </a:lnTo>
                <a:cubicBezTo>
                  <a:pt x="47965" y="639711"/>
                  <a:pt x="80290" y="672035"/>
                  <a:pt x="120000" y="672035"/>
                </a:cubicBezTo>
                <a:lnTo>
                  <a:pt x="600000" y="672035"/>
                </a:lnTo>
                <a:cubicBezTo>
                  <a:pt x="639711" y="672035"/>
                  <a:pt x="672035" y="639711"/>
                  <a:pt x="672035" y="600000"/>
                </a:cubicBezTo>
                <a:lnTo>
                  <a:pt x="672035" y="120000"/>
                </a:lnTo>
                <a:cubicBezTo>
                  <a:pt x="672035" y="80290"/>
                  <a:pt x="639711" y="47965"/>
                  <a:pt x="600000" y="47965"/>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cs typeface="微软雅黑" panose="020B0503020204020204" pitchFamily="34" charset="-122"/>
            </a:endParaRPr>
          </a:p>
        </p:txBody>
      </p:sp>
      <p:pic>
        <p:nvPicPr>
          <p:cNvPr id="13" name="图片 12"/>
          <p:cNvPicPr>
            <a:picLocks noChangeAspect="1"/>
          </p:cNvPicPr>
          <p:nvPr/>
        </p:nvPicPr>
        <p:blipFill>
          <a:blip r:embed="rId1"/>
          <a:srcRect l="21875" r="21875"/>
          <a:stretch>
            <a:fillRect/>
          </a:stretch>
        </p:blipFill>
        <p:spPr>
          <a:xfrm>
            <a:off x="8548900" y="2504667"/>
            <a:ext cx="2970000" cy="2970000"/>
          </a:xfrm>
          <a:custGeom>
            <a:avLst/>
            <a:gdLst/>
            <a:ahLst/>
            <a:cxnLst/>
            <a:rect l="l" t="t" r="r" b="b"/>
            <a:pathLst>
              <a:path w="2970000" h="2970000">
                <a:moveTo>
                  <a:pt x="1485000" y="0"/>
                </a:moveTo>
                <a:cubicBezTo>
                  <a:pt x="2305143" y="0"/>
                  <a:pt x="2970000" y="664857"/>
                  <a:pt x="2970000" y="1485000"/>
                </a:cubicBezTo>
                <a:cubicBezTo>
                  <a:pt x="2970000" y="2305143"/>
                  <a:pt x="2305143" y="2970000"/>
                  <a:pt x="1485000" y="2970000"/>
                </a:cubicBezTo>
                <a:cubicBezTo>
                  <a:pt x="664857" y="2970000"/>
                  <a:pt x="0" y="2305143"/>
                  <a:pt x="0" y="1485000"/>
                </a:cubicBezTo>
                <a:cubicBezTo>
                  <a:pt x="0" y="664857"/>
                  <a:pt x="664857" y="0"/>
                  <a:pt x="1485000" y="0"/>
                </a:cubicBezTo>
                <a:close/>
              </a:path>
            </a:pathLst>
          </a:custGeom>
          <a:noFill/>
          <a:ln>
            <a:noFill/>
          </a:ln>
        </p:spPr>
      </p:pic>
      <p:pic>
        <p:nvPicPr>
          <p:cNvPr id="14" name="图片 13"/>
          <p:cNvPicPr>
            <a:picLocks noChangeAspect="1"/>
          </p:cNvPicPr>
          <p:nvPr/>
        </p:nvPicPr>
        <p:blipFill>
          <a:blip r:embed="rId2"/>
          <a:srcRect t="12500" b="12500"/>
          <a:stretch>
            <a:fillRect/>
          </a:stretch>
        </p:blipFill>
        <p:spPr>
          <a:xfrm>
            <a:off x="7946501" y="678024"/>
            <a:ext cx="1803600" cy="1803600"/>
          </a:xfrm>
          <a:custGeom>
            <a:avLst/>
            <a:gdLst/>
            <a:ahLst/>
            <a:cxnLst/>
            <a:rect l="l" t="t" r="r" b="b"/>
            <a:pathLst>
              <a:path w="1803600" h="1803600">
                <a:moveTo>
                  <a:pt x="901800" y="0"/>
                </a:moveTo>
                <a:cubicBezTo>
                  <a:pt x="1399850" y="0"/>
                  <a:pt x="1803600" y="403750"/>
                  <a:pt x="1803600" y="901800"/>
                </a:cubicBezTo>
                <a:cubicBezTo>
                  <a:pt x="1803600" y="1399850"/>
                  <a:pt x="1399850" y="1803600"/>
                  <a:pt x="901800" y="1803600"/>
                </a:cubicBezTo>
                <a:cubicBezTo>
                  <a:pt x="403750" y="1803600"/>
                  <a:pt x="0" y="1399850"/>
                  <a:pt x="0" y="901800"/>
                </a:cubicBezTo>
                <a:cubicBezTo>
                  <a:pt x="0" y="403750"/>
                  <a:pt x="403750" y="0"/>
                  <a:pt x="901800" y="0"/>
                </a:cubicBezTo>
                <a:close/>
              </a:path>
            </a:pathLst>
          </a:custGeom>
          <a:noFill/>
          <a:ln>
            <a:noFill/>
          </a:ln>
        </p:spPr>
      </p:pic>
      <p:pic>
        <p:nvPicPr>
          <p:cNvPr id="15" name="图片 14"/>
          <p:cNvPicPr>
            <a:picLocks noChangeAspect="1"/>
          </p:cNvPicPr>
          <p:nvPr/>
        </p:nvPicPr>
        <p:blipFill>
          <a:blip r:embed="rId3"/>
          <a:srcRect l="21875" r="21875"/>
          <a:stretch>
            <a:fillRect/>
          </a:stretch>
        </p:blipFill>
        <p:spPr>
          <a:xfrm>
            <a:off x="7300761" y="4586907"/>
            <a:ext cx="1278000" cy="1278000"/>
          </a:xfrm>
          <a:custGeom>
            <a:avLst/>
            <a:gdLst/>
            <a:ahLst/>
            <a:cxnLst/>
            <a:rect l="l" t="t" r="r" b="b"/>
            <a:pathLst>
              <a:path w="1278000" h="1278000">
                <a:moveTo>
                  <a:pt x="639000" y="0"/>
                </a:moveTo>
                <a:cubicBezTo>
                  <a:pt x="991910" y="0"/>
                  <a:pt x="1278000" y="286090"/>
                  <a:pt x="1278000" y="639000"/>
                </a:cubicBezTo>
                <a:cubicBezTo>
                  <a:pt x="1278000" y="991910"/>
                  <a:pt x="991910" y="1278000"/>
                  <a:pt x="639000" y="1278000"/>
                </a:cubicBezTo>
                <a:cubicBezTo>
                  <a:pt x="286090" y="1278000"/>
                  <a:pt x="0" y="991910"/>
                  <a:pt x="0" y="639000"/>
                </a:cubicBezTo>
                <a:cubicBezTo>
                  <a:pt x="0" y="286090"/>
                  <a:pt x="286090" y="0"/>
                  <a:pt x="639000" y="0"/>
                </a:cubicBezTo>
                <a:close/>
              </a:path>
            </a:pathLst>
          </a:custGeom>
          <a:noFill/>
          <a:ln>
            <a:noFill/>
          </a:ln>
        </p:spPr>
      </p:pic>
      <p:sp>
        <p:nvSpPr>
          <p:cNvPr id="16" name="标题 1"/>
          <p:cNvSpPr txBox="1"/>
          <p:nvPr/>
        </p:nvSpPr>
        <p:spPr>
          <a:xfrm>
            <a:off x="660400" y="1332865"/>
            <a:ext cx="5689600" cy="1699260"/>
          </a:xfrm>
          <a:prstGeom prst="rect">
            <a:avLst/>
          </a:prstGeom>
          <a:noFill/>
          <a:ln>
            <a:noFill/>
          </a:ln>
        </p:spPr>
        <p:txBody>
          <a:bodyPr vert="horz" wrap="square" lIns="0" tIns="0" rIns="0" bIns="0" rtlCol="0" anchor="t"/>
          <a:lstStyle/>
          <a:p>
            <a:pPr algn="l">
              <a:lnSpc>
                <a:spcPct val="150000"/>
              </a:lnSpc>
            </a:pPr>
            <a:r>
              <a:rPr kumimoji="1" lang="zh-CN" altLang="en-US" sz="2000" b="1">
                <a:ln w="12700">
                  <a:noFill/>
                </a:ln>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定义：</a:t>
            </a:r>
            <a:r>
              <a:rPr kumimoji="1" lang="en-US" altLang="zh-CN" sz="2000">
                <a:ln w="12700">
                  <a:noFill/>
                </a:ln>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可再生能源是指从自然资源中获取的可再生清洁能源，其补充速率远高于消耗速率。它对环境无害或危害极小，而且资源分布广泛，适宜就地开发利用，利用潜力大。</a:t>
            </a:r>
            <a:endParaRPr kumimoji="1" lang="zh-CN" altLang="en-US" sz="2000">
              <a:cs typeface="微软雅黑" panose="020B0503020204020204" pitchFamily="34" charset="-122"/>
            </a:endParaRPr>
          </a:p>
        </p:txBody>
      </p:sp>
      <p:sp>
        <p:nvSpPr>
          <p:cNvPr id="17" name="标题 1"/>
          <p:cNvSpPr txBox="1"/>
          <p:nvPr/>
        </p:nvSpPr>
        <p:spPr>
          <a:xfrm>
            <a:off x="660400" y="3505835"/>
            <a:ext cx="7027545" cy="2968625"/>
          </a:xfrm>
          <a:prstGeom prst="rect">
            <a:avLst/>
          </a:prstGeom>
          <a:noFill/>
          <a:ln>
            <a:noFill/>
          </a:ln>
        </p:spPr>
        <p:txBody>
          <a:bodyPr vert="horz" wrap="square" lIns="0" tIns="0" rIns="0" bIns="0" rtlCol="0" anchor="t"/>
          <a:lstStyle/>
          <a:p>
            <a:pPr indent="0" algn="l">
              <a:lnSpc>
                <a:spcPct val="150000"/>
              </a:lnSpc>
              <a:buFont typeface="微软雅黑" panose="020B0503020204020204" pitchFamily="34" charset="-122"/>
              <a:buNone/>
            </a:pPr>
            <a:r>
              <a:rPr kumimoji="1" lang="en-US" altLang="zh-CN" sz="2000">
                <a:ln w="12700">
                  <a:noFill/>
                </a:ln>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主要类型</a:t>
            </a:r>
            <a:r>
              <a:rPr kumimoji="1" lang="en-US" altLang="zh-CN" sz="2000" b="1">
                <a:ln w="12700">
                  <a:noFill/>
                </a:ln>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包括太阳能、风能、水能、地热能和生物质能</a:t>
            </a:r>
            <a:endParaRPr kumimoji="1" lang="en-US" altLang="zh-CN" sz="2000" b="1">
              <a:ln w="12700">
                <a:noFill/>
              </a:ln>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gn="l">
              <a:lnSpc>
                <a:spcPct val="150000"/>
              </a:lnSpc>
              <a:buFont typeface="微软雅黑" panose="020B0503020204020204" pitchFamily="34" charset="-122"/>
              <a:buChar char="•"/>
            </a:pPr>
            <a:r>
              <a:rPr kumimoji="1" lang="en-US" altLang="zh-CN" sz="2000">
                <a:ln w="12700">
                  <a:noFill/>
                </a:ln>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太阳能可实现热能、电力、燃料多维度应用；</a:t>
            </a:r>
            <a:endParaRPr kumimoji="1" lang="en-US" altLang="zh-CN" sz="2000">
              <a:ln w="12700">
                <a:noFill/>
              </a:ln>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gn="l">
              <a:lnSpc>
                <a:spcPct val="150000"/>
              </a:lnSpc>
              <a:buFont typeface="微软雅黑" panose="020B0503020204020204" pitchFamily="34" charset="-122"/>
              <a:buChar char="•"/>
            </a:pPr>
            <a:r>
              <a:rPr kumimoji="1" lang="en-US" altLang="zh-CN" sz="2000">
                <a:ln w="12700">
                  <a:noFill/>
                </a:ln>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风能技术成熟度高，海上风电突破空间限制；</a:t>
            </a:r>
            <a:endParaRPr kumimoji="1" lang="en-US" altLang="zh-CN" sz="2000">
              <a:ln w="12700">
                <a:noFill/>
              </a:ln>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gn="l">
              <a:lnSpc>
                <a:spcPct val="150000"/>
              </a:lnSpc>
              <a:buFont typeface="微软雅黑" panose="020B0503020204020204" pitchFamily="34" charset="-122"/>
              <a:buChar char="•"/>
            </a:pPr>
            <a:r>
              <a:rPr kumimoji="1" lang="en-US" altLang="zh-CN" sz="2000">
                <a:ln w="12700">
                  <a:noFill/>
                </a:ln>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水能是水电主力军，呈现兼顾生态保护的小型化趋势；</a:t>
            </a:r>
            <a:endParaRPr kumimoji="1" lang="en-US" altLang="zh-CN" sz="2000">
              <a:ln w="12700">
                <a:noFill/>
              </a:ln>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gn="l">
              <a:lnSpc>
                <a:spcPct val="150000"/>
              </a:lnSpc>
              <a:buFont typeface="微软雅黑" panose="020B0503020204020204" pitchFamily="34" charset="-122"/>
              <a:buChar char="•"/>
            </a:pPr>
            <a:r>
              <a:rPr kumimoji="1" lang="en-US" altLang="zh-CN" sz="2000">
                <a:ln w="12700">
                  <a:noFill/>
                </a:ln>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地热能通过热液储层与增强系统双路径开发；</a:t>
            </a:r>
            <a:endParaRPr kumimoji="1" lang="en-US" altLang="zh-CN" sz="2000">
              <a:ln w="12700">
                <a:noFill/>
              </a:ln>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gn="l">
              <a:lnSpc>
                <a:spcPct val="150000"/>
              </a:lnSpc>
              <a:buFont typeface="微软雅黑" panose="020B0503020204020204" pitchFamily="34" charset="-122"/>
              <a:buChar char="•"/>
            </a:pPr>
            <a:r>
              <a:rPr kumimoji="1" lang="en-US" altLang="zh-CN" sz="2000">
                <a:ln w="12700">
                  <a:noFill/>
                </a:ln>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生物质能实现有机废弃物资源化。</a:t>
            </a:r>
            <a:endParaRPr kumimoji="1" lang="zh-CN" altLang="en-US" sz="2000">
              <a:cs typeface="微软雅黑" panose="020B0503020204020204" pitchFamily="34" charset="-122"/>
            </a:endParaRPr>
          </a:p>
        </p:txBody>
      </p:sp>
      <p:sp>
        <p:nvSpPr>
          <p:cNvPr id="18"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9"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可再生能源的</a:t>
            </a:r>
            <a:r>
              <a:rPr kumimoji="1" lang="en-US" altLang="zh-CN"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定义与分类</a:t>
            </a:r>
            <a:endParaRPr kumimoji="1" lang="zh-CN" altLang="en-US" b="1">
              <a:cs typeface="微软雅黑" panose="020B0503020204020204" pitchFamily="34"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5"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6"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发行结构</a:t>
            </a:r>
            <a:endPar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7" name="图片 16"/>
          <p:cNvPicPr/>
          <p:nvPr/>
        </p:nvPicPr>
        <p:blipFill>
          <a:blip r:embed="rId1"/>
          <a:stretch>
            <a:fillRect/>
          </a:stretch>
        </p:blipFill>
        <p:spPr>
          <a:xfrm>
            <a:off x="912495" y="1223645"/>
            <a:ext cx="10452100" cy="4120515"/>
          </a:xfrm>
          <a:prstGeom prst="rect">
            <a:avLst/>
          </a:prstGeom>
        </p:spPr>
      </p:pic>
      <p:sp>
        <p:nvSpPr>
          <p:cNvPr id="19" name="文本框 18"/>
          <p:cNvSpPr txBox="1"/>
          <p:nvPr/>
        </p:nvSpPr>
        <p:spPr>
          <a:xfrm>
            <a:off x="758190" y="5599430"/>
            <a:ext cx="10760710" cy="941070"/>
          </a:xfrm>
          <a:prstGeom prst="rect">
            <a:avLst/>
          </a:prstGeom>
        </p:spPr>
        <p:txBody>
          <a:bodyPr>
            <a:noAutofit/>
          </a:bodyPr>
          <a:lstStyle/>
          <a:p>
            <a:pPr marL="0" indent="266700" algn="ctr" defTabSz="266700">
              <a:lnSpc>
                <a:spcPct val="150000"/>
              </a:lnSpc>
              <a:spcBef>
                <a:spcPct val="0"/>
              </a:spcBef>
              <a:spcAft>
                <a:spcPct val="0"/>
              </a:spcAft>
            </a:pPr>
            <a:r>
              <a:rPr lang="zh-CN" altLang="en-US" sz="1600" b="1">
                <a:latin typeface="微软雅黑" panose="020B0503020204020204" pitchFamily="34" charset="-122"/>
                <a:ea typeface="微软雅黑" panose="020B0503020204020204" pitchFamily="34" charset="-122"/>
              </a:rPr>
              <a:t>图</a:t>
            </a:r>
            <a:r>
              <a:rPr lang="en-US" altLang="zh-CN" sz="1600" b="1">
                <a:latin typeface="微软雅黑" panose="020B0503020204020204" pitchFamily="34" charset="-122"/>
                <a:ea typeface="微软雅黑" panose="020B0503020204020204" pitchFamily="34" charset="-122"/>
              </a:rPr>
              <a:t>7-3 </a:t>
            </a:r>
            <a:r>
              <a:rPr lang="zh-CN" altLang="en-US" sz="1600" b="1">
                <a:latin typeface="微软雅黑" panose="020B0503020204020204" pitchFamily="34" charset="-122"/>
                <a:ea typeface="微软雅黑" panose="020B0503020204020204" pitchFamily="34" charset="-122"/>
              </a:rPr>
              <a:t>中广核风电碳中期票据交易结构</a:t>
            </a:r>
            <a:endParaRPr lang="zh-CN" altLang="en-US" sz="1600" b="1">
              <a:latin typeface="微软雅黑" panose="020B0503020204020204" pitchFamily="34" charset="-122"/>
              <a:ea typeface="微软雅黑" panose="020B0503020204020204" pitchFamily="34" charset="-122"/>
            </a:endParaRPr>
          </a:p>
          <a:p>
            <a:pPr marL="0" indent="266700" algn="ctr" defTabSz="266700">
              <a:lnSpc>
                <a:spcPct val="150000"/>
              </a:lnSpc>
              <a:spcBef>
                <a:spcPct val="0"/>
              </a:spcBef>
              <a:spcAft>
                <a:spcPct val="0"/>
              </a:spcAft>
            </a:pPr>
            <a:r>
              <a:rPr lang="zh-CN" altLang="en-US" sz="1600" b="1">
                <a:latin typeface="微软雅黑" panose="020B0503020204020204" pitchFamily="34" charset="-122"/>
                <a:ea typeface="微软雅黑" panose="020B0503020204020204" pitchFamily="34" charset="-122"/>
              </a:rPr>
              <a:t>资料来源：中广核</a:t>
            </a:r>
            <a:r>
              <a:rPr lang="en-US" altLang="zh-CN" sz="1600" b="1">
                <a:latin typeface="微软雅黑" panose="020B0503020204020204" pitchFamily="34" charset="-122"/>
                <a:ea typeface="微软雅黑" panose="020B0503020204020204" pitchFamily="34" charset="-122"/>
              </a:rPr>
              <a:t>2014</a:t>
            </a:r>
            <a:r>
              <a:rPr lang="zh-CN" altLang="en-US" sz="1600" b="1">
                <a:latin typeface="微软雅黑" panose="020B0503020204020204" pitchFamily="34" charset="-122"/>
                <a:ea typeface="微软雅黑" panose="020B0503020204020204" pitchFamily="34" charset="-122"/>
              </a:rPr>
              <a:t>年度第一期中期票据募集说明书</a:t>
            </a:r>
            <a:endParaRPr lang="zh-CN" altLang="en-US" sz="1600" b="1">
              <a:latin typeface="微软雅黑" panose="020B0503020204020204" pitchFamily="34" charset="-122"/>
              <a:ea typeface="微软雅黑" panose="020B0503020204020204" pitchFamily="34"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5"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6"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发行结构</a:t>
            </a:r>
            <a:endPar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2965450" y="701040"/>
            <a:ext cx="6367780" cy="504825"/>
          </a:xfrm>
          <a:prstGeom prst="rect">
            <a:avLst/>
          </a:prstGeom>
        </p:spPr>
        <p:txBody>
          <a:bodyPr>
            <a:noAutofit/>
          </a:bodyPr>
          <a:lstStyle/>
          <a:p>
            <a:pPr marL="0" indent="266700" algn="ctr" defTabSz="266700">
              <a:lnSpc>
                <a:spcPct val="150000"/>
              </a:lnSpc>
              <a:spcBef>
                <a:spcPct val="0"/>
              </a:spcBef>
              <a:spcAft>
                <a:spcPct val="0"/>
              </a:spcAft>
            </a:pPr>
            <a:r>
              <a:rPr lang="zh-CN" altLang="en-US" sz="2000" b="1">
                <a:latin typeface="微软雅黑" panose="020B0503020204020204" pitchFamily="34" charset="-122"/>
                <a:ea typeface="微软雅黑" panose="020B0503020204020204" pitchFamily="34" charset="-122"/>
              </a:rPr>
              <a:t>表</a:t>
            </a:r>
            <a:r>
              <a:rPr lang="en-US" altLang="zh-CN" sz="2000" b="1">
                <a:latin typeface="微软雅黑" panose="020B0503020204020204" pitchFamily="34" charset="-122"/>
                <a:ea typeface="微软雅黑" panose="020B0503020204020204" pitchFamily="34" charset="-122"/>
              </a:rPr>
              <a:t>7-5 </a:t>
            </a:r>
            <a:r>
              <a:rPr lang="zh-CN" altLang="en-US" sz="2000" b="1">
                <a:latin typeface="微软雅黑" panose="020B0503020204020204" pitchFamily="34" charset="-122"/>
                <a:ea typeface="微软雅黑" panose="020B0503020204020204" pitchFamily="34" charset="-122"/>
              </a:rPr>
              <a:t>中广核风电碳中期票据主要发行条款</a:t>
            </a:r>
            <a:endParaRPr lang="zh-CN" altLang="en-US" sz="2000"/>
          </a:p>
        </p:txBody>
      </p:sp>
      <p:graphicFrame>
        <p:nvGraphicFramePr>
          <p:cNvPr id="4" name="表格 3"/>
          <p:cNvGraphicFramePr/>
          <p:nvPr/>
        </p:nvGraphicFramePr>
        <p:xfrm>
          <a:off x="660400" y="1352550"/>
          <a:ext cx="10859135" cy="5212080"/>
        </p:xfrm>
        <a:graphic>
          <a:graphicData uri="http://schemas.openxmlformats.org/drawingml/2006/table">
            <a:tbl>
              <a:tblPr/>
              <a:tblGrid>
                <a:gridCol w="3823335"/>
                <a:gridCol w="7035800"/>
              </a:tblGrid>
              <a:tr h="254000">
                <a:tc>
                  <a:txBody>
                    <a:bodyPr/>
                    <a:lstStyle/>
                    <a:p>
                      <a:pPr marL="0" indent="0" algn="ctr" fontAlgn="ctr">
                        <a:spcBef>
                          <a:spcPct val="0"/>
                        </a:spcBef>
                        <a:spcAft>
                          <a:spcPct val="0"/>
                        </a:spcAft>
                      </a:pPr>
                      <a:r>
                        <a:rPr lang="zh-CN" sz="1800" b="1">
                          <a:latin typeface="微软雅黑" panose="020B0503020204020204" pitchFamily="34" charset="-122"/>
                          <a:ea typeface="微软雅黑" panose="020B0503020204020204" pitchFamily="34" charset="-122"/>
                        </a:rPr>
                        <a:t>中期票据名称</a:t>
                      </a:r>
                      <a:endParaRPr lang="zh-CN" sz="1800" b="1">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800" b="1">
                          <a:latin typeface="微软雅黑" panose="020B0503020204020204" pitchFamily="34" charset="-122"/>
                          <a:ea typeface="微软雅黑" panose="020B0503020204020204" pitchFamily="34" charset="-122"/>
                        </a:rPr>
                        <a:t>中广核风电有限公司</a:t>
                      </a:r>
                      <a:r>
                        <a:rPr lang="en-US" altLang="zh-CN" sz="1800" b="1">
                          <a:solidFill>
                            <a:srgbClr val="000000"/>
                          </a:solidFill>
                          <a:latin typeface="Times New Roman" panose="02020603050405020304"/>
                          <a:ea typeface="微软雅黑" panose="020B0503020204020204" pitchFamily="34" charset="-122"/>
                        </a:rPr>
                        <a:t>2014</a:t>
                      </a:r>
                      <a:r>
                        <a:rPr lang="zh-CN" sz="1800" b="1">
                          <a:solidFill>
                            <a:srgbClr val="000000"/>
                          </a:solidFill>
                          <a:latin typeface="微软雅黑" panose="020B0503020204020204" pitchFamily="34" charset="-122"/>
                          <a:ea typeface="微软雅黑" panose="020B0503020204020204" pitchFamily="34" charset="-122"/>
                        </a:rPr>
                        <a:t>年度第一期中期票据</a:t>
                      </a:r>
                      <a:endParaRPr lang="zh-CN" sz="1800" b="1">
                        <a:solidFill>
                          <a:srgbClr val="000000"/>
                        </a:solidFill>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54000">
                <a:tc>
                  <a:txBody>
                    <a:bodyPr/>
                    <a:lstStyle/>
                    <a:p>
                      <a:pPr marL="0" indent="0" algn="ctr" fontAlgn="ctr">
                        <a:spcBef>
                          <a:spcPct val="0"/>
                        </a:spcBef>
                        <a:spcAft>
                          <a:spcPct val="0"/>
                        </a:spcAft>
                      </a:pPr>
                      <a:r>
                        <a:rPr lang="zh-CN" sz="1800">
                          <a:latin typeface="微软雅黑" panose="020B0503020204020204" pitchFamily="34" charset="-122"/>
                          <a:ea typeface="微软雅黑" panose="020B0503020204020204" pitchFamily="34" charset="-122"/>
                        </a:rPr>
                        <a:t>发行人</a:t>
                      </a:r>
                      <a:endParaRPr lang="zh-CN" sz="1800">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800">
                          <a:latin typeface="微软雅黑" panose="020B0503020204020204" pitchFamily="34" charset="-122"/>
                          <a:ea typeface="微软雅黑" panose="020B0503020204020204" pitchFamily="34" charset="-122"/>
                        </a:rPr>
                        <a:t>中广核风电有限公司</a:t>
                      </a:r>
                      <a:endParaRPr lang="zh-CN" sz="1800">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54000">
                <a:tc>
                  <a:txBody>
                    <a:bodyPr/>
                    <a:lstStyle/>
                    <a:p>
                      <a:pPr marL="0" indent="0" algn="ctr" fontAlgn="ctr">
                        <a:spcBef>
                          <a:spcPct val="0"/>
                        </a:spcBef>
                        <a:spcAft>
                          <a:spcPct val="0"/>
                        </a:spcAft>
                      </a:pPr>
                      <a:r>
                        <a:rPr lang="zh-CN" sz="1800">
                          <a:latin typeface="微软雅黑" panose="020B0503020204020204" pitchFamily="34" charset="-122"/>
                          <a:ea typeface="微软雅黑" panose="020B0503020204020204" pitchFamily="34" charset="-122"/>
                        </a:rPr>
                        <a:t>票面金额</a:t>
                      </a:r>
                      <a:endParaRPr lang="zh-CN" sz="1800">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800">
                          <a:latin typeface="微软雅黑" panose="020B0503020204020204" pitchFamily="34" charset="-122"/>
                          <a:ea typeface="微软雅黑" panose="020B0503020204020204" pitchFamily="34" charset="-122"/>
                        </a:rPr>
                        <a:t>人民币壹佰元</a:t>
                      </a:r>
                      <a:r>
                        <a:rPr lang="zh-CN" altLang="en-US" sz="1800">
                          <a:solidFill>
                            <a:srgbClr val="000000"/>
                          </a:solidFill>
                          <a:latin typeface="Times New Roman" panose="02020603050405020304"/>
                          <a:ea typeface="微软雅黑" panose="020B0503020204020204" pitchFamily="34" charset="-122"/>
                        </a:rPr>
                        <a:t> </a:t>
                      </a:r>
                      <a:r>
                        <a:rPr lang="en-US" altLang="zh-CN" sz="1800">
                          <a:solidFill>
                            <a:srgbClr val="000000"/>
                          </a:solidFill>
                          <a:latin typeface="Times New Roman" panose="02020603050405020304"/>
                          <a:ea typeface="微软雅黑" panose="020B0503020204020204" pitchFamily="34" charset="-122"/>
                        </a:rPr>
                        <a:t>(RMB100</a:t>
                      </a:r>
                      <a:r>
                        <a:rPr lang="zh-CN" sz="1800">
                          <a:solidFill>
                            <a:srgbClr val="000000"/>
                          </a:solidFill>
                          <a:latin typeface="微软雅黑" panose="020B0503020204020204" pitchFamily="34" charset="-122"/>
                          <a:ea typeface="微软雅黑" panose="020B0503020204020204" pitchFamily="34" charset="-122"/>
                        </a:rPr>
                        <a:t>元</a:t>
                      </a:r>
                      <a:r>
                        <a:rPr lang="zh-CN" altLang="en-US" sz="1800">
                          <a:solidFill>
                            <a:srgbClr val="000000"/>
                          </a:solidFill>
                          <a:latin typeface="Times New Roman" panose="02020603050405020304"/>
                          <a:ea typeface="微软雅黑" panose="020B0503020204020204" pitchFamily="34" charset="-122"/>
                        </a:rPr>
                        <a:t> </a:t>
                      </a:r>
                      <a:r>
                        <a:rPr lang="en-US" altLang="zh-CN" sz="1800">
                          <a:solidFill>
                            <a:srgbClr val="000000"/>
                          </a:solidFill>
                          <a:latin typeface="Times New Roman" panose="02020603050405020304"/>
                          <a:ea typeface="微软雅黑" panose="020B0503020204020204" pitchFamily="34" charset="-122"/>
                        </a:rPr>
                        <a:t>)</a:t>
                      </a:r>
                      <a:endParaRPr lang="en-US" altLang="zh-CN" sz="1800">
                        <a:solidFill>
                          <a:srgbClr val="000000"/>
                        </a:solidFill>
                        <a:latin typeface="Times New Roman" panose="02020603050405020304"/>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54000">
                <a:tc>
                  <a:txBody>
                    <a:bodyPr/>
                    <a:lstStyle/>
                    <a:p>
                      <a:pPr marL="0" indent="0" algn="ctr" fontAlgn="ctr">
                        <a:spcBef>
                          <a:spcPct val="0"/>
                        </a:spcBef>
                        <a:spcAft>
                          <a:spcPct val="0"/>
                        </a:spcAft>
                      </a:pPr>
                      <a:r>
                        <a:rPr lang="zh-CN" sz="1800">
                          <a:latin typeface="微软雅黑" panose="020B0503020204020204" pitchFamily="34" charset="-122"/>
                          <a:ea typeface="微软雅黑" panose="020B0503020204020204" pitchFamily="34" charset="-122"/>
                        </a:rPr>
                        <a:t>注册金额</a:t>
                      </a:r>
                      <a:endParaRPr lang="zh-CN" sz="1800">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800">
                          <a:latin typeface="微软雅黑" panose="020B0503020204020204" pitchFamily="34" charset="-122"/>
                          <a:ea typeface="微软雅黑" panose="020B0503020204020204" pitchFamily="34" charset="-122"/>
                        </a:rPr>
                        <a:t>人民币壹拾亿元</a:t>
                      </a:r>
                      <a:r>
                        <a:rPr lang="zh-CN" altLang="en-US" sz="1800">
                          <a:solidFill>
                            <a:srgbClr val="000000"/>
                          </a:solidFill>
                          <a:latin typeface="Times New Roman" panose="02020603050405020304"/>
                          <a:ea typeface="微软雅黑" panose="020B0503020204020204" pitchFamily="34" charset="-122"/>
                        </a:rPr>
                        <a:t> </a:t>
                      </a:r>
                      <a:r>
                        <a:rPr lang="en-US" altLang="zh-CN" sz="1800">
                          <a:solidFill>
                            <a:srgbClr val="000000"/>
                          </a:solidFill>
                          <a:latin typeface="Times New Roman" panose="02020603050405020304"/>
                          <a:ea typeface="微软雅黑" panose="020B0503020204020204" pitchFamily="34" charset="-122"/>
                        </a:rPr>
                        <a:t>(RMB1,000,000,000 </a:t>
                      </a:r>
                      <a:r>
                        <a:rPr lang="zh-CN" sz="1800">
                          <a:solidFill>
                            <a:srgbClr val="000000"/>
                          </a:solidFill>
                          <a:latin typeface="微软雅黑" panose="020B0503020204020204" pitchFamily="34" charset="-122"/>
                          <a:ea typeface="微软雅黑" panose="020B0503020204020204" pitchFamily="34" charset="-122"/>
                        </a:rPr>
                        <a:t>元</a:t>
                      </a:r>
                      <a:r>
                        <a:rPr lang="zh-CN" altLang="en-US" sz="1800">
                          <a:solidFill>
                            <a:srgbClr val="000000"/>
                          </a:solidFill>
                          <a:latin typeface="Times New Roman" panose="02020603050405020304"/>
                          <a:ea typeface="微软雅黑" panose="020B0503020204020204" pitchFamily="34" charset="-122"/>
                        </a:rPr>
                        <a:t> </a:t>
                      </a:r>
                      <a:r>
                        <a:rPr lang="en-US" altLang="zh-CN" sz="1800">
                          <a:solidFill>
                            <a:srgbClr val="000000"/>
                          </a:solidFill>
                          <a:latin typeface="Times New Roman" panose="02020603050405020304"/>
                          <a:ea typeface="微软雅黑" panose="020B0503020204020204" pitchFamily="34" charset="-122"/>
                        </a:rPr>
                        <a:t>)</a:t>
                      </a:r>
                      <a:endParaRPr lang="en-US" altLang="zh-CN" sz="1800">
                        <a:solidFill>
                          <a:srgbClr val="000000"/>
                        </a:solidFill>
                        <a:latin typeface="Times New Roman" panose="02020603050405020304"/>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54000">
                <a:tc>
                  <a:txBody>
                    <a:bodyPr/>
                    <a:lstStyle/>
                    <a:p>
                      <a:pPr marL="0" indent="0" algn="ctr" fontAlgn="ctr">
                        <a:spcBef>
                          <a:spcPct val="0"/>
                        </a:spcBef>
                        <a:spcAft>
                          <a:spcPct val="0"/>
                        </a:spcAft>
                      </a:pPr>
                      <a:r>
                        <a:rPr lang="zh-CN" sz="1800">
                          <a:latin typeface="微软雅黑" panose="020B0503020204020204" pitchFamily="34" charset="-122"/>
                          <a:ea typeface="微软雅黑" panose="020B0503020204020204" pitchFamily="34" charset="-122"/>
                        </a:rPr>
                        <a:t>本期发行金额</a:t>
                      </a:r>
                      <a:endParaRPr lang="zh-CN" sz="1800">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800">
                          <a:latin typeface="微软雅黑" panose="020B0503020204020204" pitchFamily="34" charset="-122"/>
                          <a:ea typeface="微软雅黑" panose="020B0503020204020204" pitchFamily="34" charset="-122"/>
                        </a:rPr>
                        <a:t>人民币壹拾亿元</a:t>
                      </a:r>
                      <a:r>
                        <a:rPr lang="zh-CN" altLang="en-US" sz="1800">
                          <a:solidFill>
                            <a:srgbClr val="000000"/>
                          </a:solidFill>
                          <a:latin typeface="Times New Roman" panose="02020603050405020304"/>
                          <a:ea typeface="微软雅黑" panose="020B0503020204020204" pitchFamily="34" charset="-122"/>
                        </a:rPr>
                        <a:t> </a:t>
                      </a:r>
                      <a:r>
                        <a:rPr lang="en-US" altLang="zh-CN" sz="1800">
                          <a:solidFill>
                            <a:srgbClr val="000000"/>
                          </a:solidFill>
                          <a:latin typeface="Times New Roman" panose="02020603050405020304"/>
                          <a:ea typeface="微软雅黑" panose="020B0503020204020204" pitchFamily="34" charset="-122"/>
                        </a:rPr>
                        <a:t>(RMB1,000,000,000 </a:t>
                      </a:r>
                      <a:r>
                        <a:rPr lang="zh-CN" sz="1800">
                          <a:solidFill>
                            <a:srgbClr val="000000"/>
                          </a:solidFill>
                          <a:latin typeface="微软雅黑" panose="020B0503020204020204" pitchFamily="34" charset="-122"/>
                          <a:ea typeface="微软雅黑" panose="020B0503020204020204" pitchFamily="34" charset="-122"/>
                        </a:rPr>
                        <a:t>元</a:t>
                      </a:r>
                      <a:r>
                        <a:rPr lang="zh-CN" altLang="en-US" sz="1800">
                          <a:solidFill>
                            <a:srgbClr val="000000"/>
                          </a:solidFill>
                          <a:latin typeface="Times New Roman" panose="02020603050405020304"/>
                          <a:ea typeface="微软雅黑" panose="020B0503020204020204" pitchFamily="34" charset="-122"/>
                        </a:rPr>
                        <a:t> </a:t>
                      </a:r>
                      <a:r>
                        <a:rPr lang="en-US" altLang="zh-CN" sz="1800">
                          <a:solidFill>
                            <a:srgbClr val="000000"/>
                          </a:solidFill>
                          <a:latin typeface="Times New Roman" panose="02020603050405020304"/>
                          <a:ea typeface="微软雅黑" panose="020B0503020204020204" pitchFamily="34" charset="-122"/>
                        </a:rPr>
                        <a:t>)</a:t>
                      </a:r>
                      <a:endParaRPr lang="en-US" altLang="zh-CN" sz="1800">
                        <a:solidFill>
                          <a:srgbClr val="000000"/>
                        </a:solidFill>
                        <a:latin typeface="Times New Roman" panose="02020603050405020304"/>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54000">
                <a:tc>
                  <a:txBody>
                    <a:bodyPr/>
                    <a:lstStyle/>
                    <a:p>
                      <a:pPr marL="0" indent="0" algn="ctr" fontAlgn="ctr">
                        <a:spcBef>
                          <a:spcPct val="0"/>
                        </a:spcBef>
                        <a:spcAft>
                          <a:spcPct val="0"/>
                        </a:spcAft>
                      </a:pPr>
                      <a:r>
                        <a:rPr lang="zh-CN" sz="1800">
                          <a:latin typeface="微软雅黑" panose="020B0503020204020204" pitchFamily="34" charset="-122"/>
                          <a:ea typeface="微软雅黑" panose="020B0503020204020204" pitchFamily="34" charset="-122"/>
                        </a:rPr>
                        <a:t>票面利率</a:t>
                      </a:r>
                      <a:endParaRPr lang="zh-CN" sz="1800">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800">
                          <a:latin typeface="微软雅黑" panose="020B0503020204020204" pitchFamily="34" charset="-122"/>
                          <a:ea typeface="微软雅黑" panose="020B0503020204020204" pitchFamily="34" charset="-122"/>
                        </a:rPr>
                        <a:t>固定利率</a:t>
                      </a:r>
                      <a:r>
                        <a:rPr lang="en-US" altLang="zh-CN" sz="1800">
                          <a:solidFill>
                            <a:srgbClr val="000000"/>
                          </a:solidFill>
                          <a:latin typeface="Times New Roman" panose="02020603050405020304"/>
                          <a:ea typeface="微软雅黑" panose="020B0503020204020204" pitchFamily="34" charset="-122"/>
                        </a:rPr>
                        <a:t>+</a:t>
                      </a:r>
                      <a:r>
                        <a:rPr lang="zh-CN" sz="1800">
                          <a:solidFill>
                            <a:srgbClr val="000000"/>
                          </a:solidFill>
                          <a:latin typeface="微软雅黑" panose="020B0503020204020204" pitchFamily="34" charset="-122"/>
                          <a:ea typeface="微软雅黑" panose="020B0503020204020204" pitchFamily="34" charset="-122"/>
                        </a:rPr>
                        <a:t>浮动利率</a:t>
                      </a:r>
                      <a:endParaRPr lang="zh-CN" sz="1800">
                        <a:solidFill>
                          <a:srgbClr val="000000"/>
                        </a:solidFill>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54000">
                <a:tc>
                  <a:txBody>
                    <a:bodyPr/>
                    <a:lstStyle/>
                    <a:p>
                      <a:pPr marL="0" indent="0" algn="ctr" fontAlgn="ctr">
                        <a:spcBef>
                          <a:spcPct val="0"/>
                        </a:spcBef>
                        <a:spcAft>
                          <a:spcPct val="0"/>
                        </a:spcAft>
                      </a:pPr>
                      <a:r>
                        <a:rPr lang="zh-CN" sz="1800">
                          <a:latin typeface="微软雅黑" panose="020B0503020204020204" pitchFamily="34" charset="-122"/>
                          <a:ea typeface="微软雅黑" panose="020B0503020204020204" pitchFamily="34" charset="-122"/>
                        </a:rPr>
                        <a:t>发行利率</a:t>
                      </a:r>
                      <a:endParaRPr lang="zh-CN" sz="1800">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800">
                          <a:latin typeface="Times New Roman" panose="02020603050405020304"/>
                          <a:ea typeface="微软雅黑" panose="020B0503020204020204" pitchFamily="34" charset="-122"/>
                        </a:rPr>
                        <a:t>5.65%</a:t>
                      </a:r>
                      <a:endParaRPr lang="en-US" altLang="zh-CN" sz="1800">
                        <a:latin typeface="Times New Roman" panose="02020603050405020304"/>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54000">
                <a:tc>
                  <a:txBody>
                    <a:bodyPr/>
                    <a:lstStyle/>
                    <a:p>
                      <a:pPr marL="0" indent="0" algn="ctr" fontAlgn="ctr">
                        <a:spcBef>
                          <a:spcPct val="0"/>
                        </a:spcBef>
                        <a:spcAft>
                          <a:spcPct val="0"/>
                        </a:spcAft>
                      </a:pPr>
                      <a:r>
                        <a:rPr lang="zh-CN" sz="1800">
                          <a:latin typeface="微软雅黑" panose="020B0503020204020204" pitchFamily="34" charset="-122"/>
                          <a:ea typeface="微软雅黑" panose="020B0503020204020204" pitchFamily="34" charset="-122"/>
                        </a:rPr>
                        <a:t>计息方式</a:t>
                      </a:r>
                      <a:endParaRPr lang="zh-CN" sz="1800">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800">
                          <a:latin typeface="微软雅黑" panose="020B0503020204020204" pitchFamily="34" charset="-122"/>
                          <a:ea typeface="微软雅黑" panose="020B0503020204020204" pitchFamily="34" charset="-122"/>
                        </a:rPr>
                        <a:t>单利按年计息</a:t>
                      </a:r>
                      <a:endParaRPr lang="zh-CN" sz="1800">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54000">
                <a:tc>
                  <a:txBody>
                    <a:bodyPr/>
                    <a:lstStyle/>
                    <a:p>
                      <a:pPr marL="0" indent="0" algn="ctr" fontAlgn="ctr">
                        <a:spcBef>
                          <a:spcPct val="0"/>
                        </a:spcBef>
                        <a:spcAft>
                          <a:spcPct val="0"/>
                        </a:spcAft>
                      </a:pPr>
                      <a:r>
                        <a:rPr lang="zh-CN" sz="1800">
                          <a:latin typeface="微软雅黑" panose="020B0503020204020204" pitchFamily="34" charset="-122"/>
                          <a:ea typeface="微软雅黑" panose="020B0503020204020204" pitchFamily="34" charset="-122"/>
                        </a:rPr>
                        <a:t>期限</a:t>
                      </a:r>
                      <a:endParaRPr lang="zh-CN" sz="1800">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800">
                          <a:latin typeface="Times New Roman" panose="02020603050405020304"/>
                          <a:ea typeface="微软雅黑" panose="020B0503020204020204" pitchFamily="34" charset="-122"/>
                        </a:rPr>
                        <a:t>5 </a:t>
                      </a:r>
                      <a:r>
                        <a:rPr lang="zh-CN" sz="1800">
                          <a:solidFill>
                            <a:srgbClr val="000000"/>
                          </a:solidFill>
                          <a:latin typeface="微软雅黑" panose="020B0503020204020204" pitchFamily="34" charset="-122"/>
                          <a:ea typeface="微软雅黑" panose="020B0503020204020204" pitchFamily="34" charset="-122"/>
                        </a:rPr>
                        <a:t>年</a:t>
                      </a:r>
                      <a:endParaRPr lang="zh-CN" sz="1800">
                        <a:solidFill>
                          <a:srgbClr val="000000"/>
                        </a:solidFill>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54000">
                <a:tc>
                  <a:txBody>
                    <a:bodyPr/>
                    <a:lstStyle/>
                    <a:p>
                      <a:pPr marL="0" indent="0" algn="ctr" fontAlgn="ctr">
                        <a:spcBef>
                          <a:spcPct val="0"/>
                        </a:spcBef>
                        <a:spcAft>
                          <a:spcPct val="0"/>
                        </a:spcAft>
                      </a:pPr>
                      <a:r>
                        <a:rPr lang="zh-CN" sz="1800">
                          <a:latin typeface="微软雅黑" panose="020B0503020204020204" pitchFamily="34" charset="-122"/>
                          <a:ea typeface="微软雅黑" panose="020B0503020204020204" pitchFamily="34" charset="-122"/>
                        </a:rPr>
                        <a:t>发行日</a:t>
                      </a:r>
                      <a:endParaRPr lang="zh-CN" sz="1800">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800">
                          <a:latin typeface="Times New Roman" panose="02020603050405020304"/>
                          <a:ea typeface="微软雅黑" panose="020B0503020204020204" pitchFamily="34" charset="-122"/>
                        </a:rPr>
                        <a:t>2014</a:t>
                      </a:r>
                      <a:r>
                        <a:rPr lang="zh-CN" sz="1800">
                          <a:solidFill>
                            <a:srgbClr val="000000"/>
                          </a:solidFill>
                          <a:latin typeface="微软雅黑" panose="020B0503020204020204" pitchFamily="34" charset="-122"/>
                          <a:ea typeface="微软雅黑" panose="020B0503020204020204" pitchFamily="34" charset="-122"/>
                        </a:rPr>
                        <a:t>年</a:t>
                      </a:r>
                      <a:r>
                        <a:rPr lang="en-US" altLang="zh-CN" sz="1800">
                          <a:solidFill>
                            <a:srgbClr val="000000"/>
                          </a:solidFill>
                          <a:latin typeface="Times New Roman" panose="02020603050405020304"/>
                          <a:ea typeface="微软雅黑" panose="020B0503020204020204" pitchFamily="34" charset="-122"/>
                        </a:rPr>
                        <a:t>5</a:t>
                      </a:r>
                      <a:r>
                        <a:rPr lang="zh-CN" sz="1800">
                          <a:solidFill>
                            <a:srgbClr val="000000"/>
                          </a:solidFill>
                          <a:latin typeface="微软雅黑" panose="020B0503020204020204" pitchFamily="34" charset="-122"/>
                          <a:ea typeface="微软雅黑" panose="020B0503020204020204" pitchFamily="34" charset="-122"/>
                        </a:rPr>
                        <a:t>月</a:t>
                      </a:r>
                      <a:r>
                        <a:rPr lang="en-US" altLang="zh-CN" sz="1800">
                          <a:solidFill>
                            <a:srgbClr val="000000"/>
                          </a:solidFill>
                          <a:latin typeface="Times New Roman" panose="02020603050405020304"/>
                          <a:ea typeface="微软雅黑" panose="020B0503020204020204" pitchFamily="34" charset="-122"/>
                        </a:rPr>
                        <a:t>8</a:t>
                      </a:r>
                      <a:r>
                        <a:rPr lang="zh-CN" sz="1800">
                          <a:solidFill>
                            <a:srgbClr val="000000"/>
                          </a:solidFill>
                          <a:latin typeface="微软雅黑" panose="020B0503020204020204" pitchFamily="34" charset="-122"/>
                          <a:ea typeface="微软雅黑" panose="020B0503020204020204" pitchFamily="34" charset="-122"/>
                        </a:rPr>
                        <a:t>日</a:t>
                      </a:r>
                      <a:endParaRPr lang="zh-CN" sz="1800">
                        <a:solidFill>
                          <a:srgbClr val="000000"/>
                        </a:solidFill>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54000">
                <a:tc>
                  <a:txBody>
                    <a:bodyPr/>
                    <a:lstStyle/>
                    <a:p>
                      <a:pPr marL="0" indent="0" algn="ctr" fontAlgn="ctr">
                        <a:spcBef>
                          <a:spcPct val="0"/>
                        </a:spcBef>
                        <a:spcAft>
                          <a:spcPct val="0"/>
                        </a:spcAft>
                      </a:pPr>
                      <a:r>
                        <a:rPr lang="zh-CN" sz="1800">
                          <a:latin typeface="微软雅黑" panose="020B0503020204020204" pitchFamily="34" charset="-122"/>
                          <a:ea typeface="微软雅黑" panose="020B0503020204020204" pitchFamily="34" charset="-122"/>
                        </a:rPr>
                        <a:t>起息日</a:t>
                      </a:r>
                      <a:endParaRPr lang="zh-CN" sz="1800">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800">
                          <a:latin typeface="微软雅黑" panose="020B0503020204020204" pitchFamily="34" charset="-122"/>
                          <a:ea typeface="微软雅黑" panose="020B0503020204020204" pitchFamily="34" charset="-122"/>
                        </a:rPr>
                        <a:t>自缴款日开始计息，本期中期票据每年</a:t>
                      </a:r>
                      <a:r>
                        <a:rPr lang="en-US" altLang="zh-CN" sz="1800">
                          <a:solidFill>
                            <a:srgbClr val="000000"/>
                          </a:solidFill>
                          <a:latin typeface="Times New Roman" panose="02020603050405020304"/>
                          <a:ea typeface="微软雅黑" panose="020B0503020204020204" pitchFamily="34" charset="-122"/>
                        </a:rPr>
                        <a:t>5</a:t>
                      </a:r>
                      <a:r>
                        <a:rPr lang="zh-CN" sz="1800">
                          <a:solidFill>
                            <a:srgbClr val="000000"/>
                          </a:solidFill>
                          <a:latin typeface="微软雅黑" panose="020B0503020204020204" pitchFamily="34" charset="-122"/>
                          <a:ea typeface="微软雅黑" panose="020B0503020204020204" pitchFamily="34" charset="-122"/>
                        </a:rPr>
                        <a:t>月</a:t>
                      </a:r>
                      <a:r>
                        <a:rPr lang="en-US" altLang="zh-CN" sz="1800">
                          <a:solidFill>
                            <a:srgbClr val="000000"/>
                          </a:solidFill>
                          <a:latin typeface="Times New Roman" panose="02020603050405020304"/>
                          <a:ea typeface="微软雅黑" panose="020B0503020204020204" pitchFamily="34" charset="-122"/>
                        </a:rPr>
                        <a:t>12</a:t>
                      </a:r>
                      <a:r>
                        <a:rPr lang="zh-CN" sz="1800">
                          <a:solidFill>
                            <a:srgbClr val="000000"/>
                          </a:solidFill>
                          <a:latin typeface="微软雅黑" panose="020B0503020204020204" pitchFamily="34" charset="-122"/>
                          <a:ea typeface="微软雅黑" panose="020B0503020204020204" pitchFamily="34" charset="-122"/>
                        </a:rPr>
                        <a:t>日为该计息年度的起息日</a:t>
                      </a:r>
                      <a:endParaRPr lang="zh-CN" sz="1800">
                        <a:solidFill>
                          <a:srgbClr val="000000"/>
                        </a:solidFill>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54000">
                <a:tc>
                  <a:txBody>
                    <a:bodyPr/>
                    <a:lstStyle/>
                    <a:p>
                      <a:pPr marL="0" indent="0" algn="ctr" fontAlgn="ctr">
                        <a:spcBef>
                          <a:spcPct val="0"/>
                        </a:spcBef>
                        <a:spcAft>
                          <a:spcPct val="0"/>
                        </a:spcAft>
                      </a:pPr>
                      <a:r>
                        <a:rPr lang="zh-CN" sz="1800">
                          <a:latin typeface="微软雅黑" panose="020B0503020204020204" pitchFamily="34" charset="-122"/>
                          <a:ea typeface="微软雅黑" panose="020B0503020204020204" pitchFamily="34" charset="-122"/>
                        </a:rPr>
                        <a:t>债权登记日</a:t>
                      </a:r>
                      <a:endParaRPr lang="zh-CN" sz="1800">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800">
                          <a:latin typeface="Times New Roman" panose="02020603050405020304"/>
                          <a:ea typeface="微软雅黑" panose="020B0503020204020204" pitchFamily="34" charset="-122"/>
                        </a:rPr>
                        <a:t>2014</a:t>
                      </a:r>
                      <a:r>
                        <a:rPr lang="zh-CN" sz="1800">
                          <a:solidFill>
                            <a:srgbClr val="000000"/>
                          </a:solidFill>
                          <a:latin typeface="微软雅黑" panose="020B0503020204020204" pitchFamily="34" charset="-122"/>
                          <a:ea typeface="微软雅黑" panose="020B0503020204020204" pitchFamily="34" charset="-122"/>
                        </a:rPr>
                        <a:t>年</a:t>
                      </a:r>
                      <a:r>
                        <a:rPr lang="en-US" altLang="zh-CN" sz="1800">
                          <a:solidFill>
                            <a:srgbClr val="000000"/>
                          </a:solidFill>
                          <a:latin typeface="Times New Roman" panose="02020603050405020304"/>
                          <a:ea typeface="微软雅黑" panose="020B0503020204020204" pitchFamily="34" charset="-122"/>
                        </a:rPr>
                        <a:t>5</a:t>
                      </a:r>
                      <a:r>
                        <a:rPr lang="zh-CN" sz="1800">
                          <a:solidFill>
                            <a:srgbClr val="000000"/>
                          </a:solidFill>
                          <a:latin typeface="微软雅黑" panose="020B0503020204020204" pitchFamily="34" charset="-122"/>
                          <a:ea typeface="微软雅黑" panose="020B0503020204020204" pitchFamily="34" charset="-122"/>
                        </a:rPr>
                        <a:t>月</a:t>
                      </a:r>
                      <a:r>
                        <a:rPr lang="en-US" altLang="zh-CN" sz="1800">
                          <a:solidFill>
                            <a:srgbClr val="000000"/>
                          </a:solidFill>
                          <a:latin typeface="Times New Roman" panose="02020603050405020304"/>
                          <a:ea typeface="微软雅黑" panose="020B0503020204020204" pitchFamily="34" charset="-122"/>
                        </a:rPr>
                        <a:t>12</a:t>
                      </a:r>
                      <a:r>
                        <a:rPr lang="zh-CN" sz="1800">
                          <a:solidFill>
                            <a:srgbClr val="000000"/>
                          </a:solidFill>
                          <a:latin typeface="微软雅黑" panose="020B0503020204020204" pitchFamily="34" charset="-122"/>
                          <a:ea typeface="微软雅黑" panose="020B0503020204020204" pitchFamily="34" charset="-122"/>
                        </a:rPr>
                        <a:t>日</a:t>
                      </a:r>
                      <a:endParaRPr lang="zh-CN" sz="1800">
                        <a:solidFill>
                          <a:srgbClr val="000000"/>
                        </a:solidFill>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54000">
                <a:tc>
                  <a:txBody>
                    <a:bodyPr/>
                    <a:lstStyle/>
                    <a:p>
                      <a:pPr marL="0" indent="0" algn="ctr" fontAlgn="ctr">
                        <a:spcBef>
                          <a:spcPct val="0"/>
                        </a:spcBef>
                        <a:spcAft>
                          <a:spcPct val="0"/>
                        </a:spcAft>
                      </a:pPr>
                      <a:r>
                        <a:rPr lang="zh-CN" sz="1800">
                          <a:latin typeface="微软雅黑" panose="020B0503020204020204" pitchFamily="34" charset="-122"/>
                          <a:ea typeface="微软雅黑" panose="020B0503020204020204" pitchFamily="34" charset="-122"/>
                        </a:rPr>
                        <a:t>上市流通日</a:t>
                      </a:r>
                      <a:endParaRPr lang="zh-CN" sz="1800">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800">
                          <a:latin typeface="Times New Roman" panose="02020603050405020304"/>
                          <a:ea typeface="微软雅黑" panose="020B0503020204020204" pitchFamily="34" charset="-122"/>
                        </a:rPr>
                        <a:t>2014</a:t>
                      </a:r>
                      <a:r>
                        <a:rPr lang="zh-CN" sz="1800">
                          <a:solidFill>
                            <a:srgbClr val="000000"/>
                          </a:solidFill>
                          <a:latin typeface="微软雅黑" panose="020B0503020204020204" pitchFamily="34" charset="-122"/>
                          <a:ea typeface="微软雅黑" panose="020B0503020204020204" pitchFamily="34" charset="-122"/>
                        </a:rPr>
                        <a:t>年</a:t>
                      </a:r>
                      <a:r>
                        <a:rPr lang="en-US" altLang="zh-CN" sz="1800">
                          <a:solidFill>
                            <a:srgbClr val="000000"/>
                          </a:solidFill>
                          <a:latin typeface="Times New Roman" panose="02020603050405020304"/>
                          <a:ea typeface="微软雅黑" panose="020B0503020204020204" pitchFamily="34" charset="-122"/>
                        </a:rPr>
                        <a:t>5</a:t>
                      </a:r>
                      <a:r>
                        <a:rPr lang="zh-CN" sz="1800">
                          <a:solidFill>
                            <a:srgbClr val="000000"/>
                          </a:solidFill>
                          <a:latin typeface="微软雅黑" panose="020B0503020204020204" pitchFamily="34" charset="-122"/>
                          <a:ea typeface="微软雅黑" panose="020B0503020204020204" pitchFamily="34" charset="-122"/>
                        </a:rPr>
                        <a:t>月</a:t>
                      </a:r>
                      <a:r>
                        <a:rPr lang="en-US" altLang="zh-CN" sz="1800">
                          <a:solidFill>
                            <a:srgbClr val="000000"/>
                          </a:solidFill>
                          <a:latin typeface="Times New Roman" panose="02020603050405020304"/>
                          <a:ea typeface="微软雅黑" panose="020B0503020204020204" pitchFamily="34" charset="-122"/>
                        </a:rPr>
                        <a:t>12</a:t>
                      </a:r>
                      <a:r>
                        <a:rPr lang="zh-CN" sz="1800">
                          <a:solidFill>
                            <a:srgbClr val="000000"/>
                          </a:solidFill>
                          <a:latin typeface="微软雅黑" panose="020B0503020204020204" pitchFamily="34" charset="-122"/>
                          <a:ea typeface="微软雅黑" panose="020B0503020204020204" pitchFamily="34" charset="-122"/>
                        </a:rPr>
                        <a:t>日</a:t>
                      </a:r>
                      <a:endParaRPr lang="zh-CN" sz="1800">
                        <a:solidFill>
                          <a:srgbClr val="000000"/>
                        </a:solidFill>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54000">
                <a:tc>
                  <a:txBody>
                    <a:bodyPr/>
                    <a:lstStyle/>
                    <a:p>
                      <a:pPr marL="0" indent="0" algn="ctr" fontAlgn="ctr">
                        <a:spcBef>
                          <a:spcPct val="0"/>
                        </a:spcBef>
                        <a:spcAft>
                          <a:spcPct val="0"/>
                        </a:spcAft>
                      </a:pPr>
                      <a:r>
                        <a:rPr lang="zh-CN" sz="1800">
                          <a:latin typeface="微软雅黑" panose="020B0503020204020204" pitchFamily="34" charset="-122"/>
                          <a:ea typeface="微软雅黑" panose="020B0503020204020204" pitchFamily="34" charset="-122"/>
                        </a:rPr>
                        <a:t>付息日</a:t>
                      </a:r>
                      <a:endParaRPr lang="zh-CN" sz="1800">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800">
                          <a:latin typeface="微软雅黑" panose="020B0503020204020204" pitchFamily="34" charset="-122"/>
                          <a:ea typeface="微软雅黑" panose="020B0503020204020204" pitchFamily="34" charset="-122"/>
                        </a:rPr>
                        <a:t>中期票据存续期内每年的</a:t>
                      </a:r>
                      <a:r>
                        <a:rPr lang="en-US" altLang="zh-CN" sz="1800">
                          <a:solidFill>
                            <a:srgbClr val="000000"/>
                          </a:solidFill>
                          <a:latin typeface="Times New Roman" panose="02020603050405020304"/>
                          <a:ea typeface="微软雅黑" panose="020B0503020204020204" pitchFamily="34" charset="-122"/>
                        </a:rPr>
                        <a:t>5</a:t>
                      </a:r>
                      <a:r>
                        <a:rPr lang="zh-CN" sz="1800">
                          <a:solidFill>
                            <a:srgbClr val="000000"/>
                          </a:solidFill>
                          <a:latin typeface="微软雅黑" panose="020B0503020204020204" pitchFamily="34" charset="-122"/>
                          <a:ea typeface="微软雅黑" panose="020B0503020204020204" pitchFamily="34" charset="-122"/>
                        </a:rPr>
                        <a:t>月</a:t>
                      </a:r>
                      <a:r>
                        <a:rPr lang="en-US" altLang="zh-CN" sz="1800">
                          <a:solidFill>
                            <a:srgbClr val="000000"/>
                          </a:solidFill>
                          <a:latin typeface="Times New Roman" panose="02020603050405020304"/>
                          <a:ea typeface="微软雅黑" panose="020B0503020204020204" pitchFamily="34" charset="-122"/>
                        </a:rPr>
                        <a:t>12</a:t>
                      </a:r>
                      <a:r>
                        <a:rPr lang="zh-CN" sz="1800">
                          <a:solidFill>
                            <a:srgbClr val="000000"/>
                          </a:solidFill>
                          <a:latin typeface="微软雅黑" panose="020B0503020204020204" pitchFamily="34" charset="-122"/>
                          <a:ea typeface="微软雅黑" panose="020B0503020204020204" pitchFamily="34" charset="-122"/>
                        </a:rPr>
                        <a:t>日</a:t>
                      </a:r>
                      <a:endParaRPr lang="zh-CN" sz="1800">
                        <a:solidFill>
                          <a:srgbClr val="000000"/>
                        </a:solidFill>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54000">
                <a:tc>
                  <a:txBody>
                    <a:bodyPr/>
                    <a:lstStyle/>
                    <a:p>
                      <a:pPr marL="0" indent="0" algn="ctr" fontAlgn="ctr">
                        <a:spcBef>
                          <a:spcPct val="0"/>
                        </a:spcBef>
                        <a:spcAft>
                          <a:spcPct val="0"/>
                        </a:spcAft>
                      </a:pPr>
                      <a:r>
                        <a:rPr lang="zh-CN" sz="1800">
                          <a:latin typeface="微软雅黑" panose="020B0503020204020204" pitchFamily="34" charset="-122"/>
                          <a:ea typeface="微软雅黑" panose="020B0503020204020204" pitchFamily="34" charset="-122"/>
                        </a:rPr>
                        <a:t>付息方式</a:t>
                      </a:r>
                      <a:endParaRPr lang="zh-CN" sz="1800">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800">
                          <a:latin typeface="微软雅黑" panose="020B0503020204020204" pitchFamily="34" charset="-122"/>
                          <a:ea typeface="微软雅黑" panose="020B0503020204020204" pitchFamily="34" charset="-122"/>
                        </a:rPr>
                        <a:t>每年付息一次，到期一次还本，最后一期利息随本金的兑付一并支付</a:t>
                      </a:r>
                      <a:endParaRPr lang="zh-CN" sz="1800">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54000">
                <a:tc>
                  <a:txBody>
                    <a:bodyPr/>
                    <a:lstStyle/>
                    <a:p>
                      <a:pPr marL="0" indent="0" algn="ctr" fontAlgn="ctr">
                        <a:spcBef>
                          <a:spcPct val="0"/>
                        </a:spcBef>
                        <a:spcAft>
                          <a:spcPct val="0"/>
                        </a:spcAft>
                      </a:pPr>
                      <a:r>
                        <a:rPr lang="zh-CN" sz="1800">
                          <a:latin typeface="微软雅黑" panose="020B0503020204020204" pitchFamily="34" charset="-122"/>
                          <a:ea typeface="微软雅黑" panose="020B0503020204020204" pitchFamily="34" charset="-122"/>
                        </a:rPr>
                        <a:t>主承销商</a:t>
                      </a:r>
                      <a:endParaRPr lang="zh-CN" sz="1800">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800">
                          <a:latin typeface="微软雅黑" panose="020B0503020204020204" pitchFamily="34" charset="-122"/>
                          <a:ea typeface="微软雅黑" panose="020B0503020204020204" pitchFamily="34" charset="-122"/>
                        </a:rPr>
                        <a:t>上海浦东发展银行股份有限公司</a:t>
                      </a:r>
                      <a:endParaRPr lang="zh-CN" sz="1800">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54000">
                <a:tc>
                  <a:txBody>
                    <a:bodyPr/>
                    <a:lstStyle/>
                    <a:p>
                      <a:pPr marL="0" indent="0" algn="ctr" fontAlgn="ctr">
                        <a:spcBef>
                          <a:spcPct val="0"/>
                        </a:spcBef>
                        <a:spcAft>
                          <a:spcPct val="0"/>
                        </a:spcAft>
                      </a:pPr>
                      <a:r>
                        <a:rPr lang="zh-CN" sz="1800">
                          <a:latin typeface="微软雅黑" panose="020B0503020204020204" pitchFamily="34" charset="-122"/>
                          <a:ea typeface="微软雅黑" panose="020B0503020204020204" pitchFamily="34" charset="-122"/>
                        </a:rPr>
                        <a:t>联席主承销商</a:t>
                      </a:r>
                      <a:endParaRPr lang="zh-CN" sz="1800">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800">
                          <a:latin typeface="微软雅黑" panose="020B0503020204020204" pitchFamily="34" charset="-122"/>
                          <a:ea typeface="微软雅黑" panose="020B0503020204020204" pitchFamily="34" charset="-122"/>
                        </a:rPr>
                        <a:t>国家开发银行股份有限公司</a:t>
                      </a:r>
                      <a:endParaRPr lang="zh-CN" sz="1800">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54000">
                <a:tc>
                  <a:txBody>
                    <a:bodyPr/>
                    <a:lstStyle/>
                    <a:p>
                      <a:pPr marL="0" indent="0" algn="ctr" fontAlgn="ctr">
                        <a:spcBef>
                          <a:spcPct val="0"/>
                        </a:spcBef>
                        <a:spcAft>
                          <a:spcPct val="0"/>
                        </a:spcAft>
                      </a:pPr>
                      <a:r>
                        <a:rPr lang="zh-CN" sz="1800">
                          <a:latin typeface="微软雅黑" panose="020B0503020204020204" pitchFamily="34" charset="-122"/>
                          <a:ea typeface="微软雅黑" panose="020B0503020204020204" pitchFamily="34" charset="-122"/>
                        </a:rPr>
                        <a:t>托管机构</a:t>
                      </a:r>
                      <a:endParaRPr lang="zh-CN" sz="1800">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800">
                          <a:latin typeface="微软雅黑" panose="020B0503020204020204" pitchFamily="34" charset="-122"/>
                          <a:ea typeface="微软雅黑" panose="020B0503020204020204" pitchFamily="34" charset="-122"/>
                        </a:rPr>
                        <a:t>银行间市场清算所股份有限公司</a:t>
                      </a:r>
                      <a:endParaRPr lang="zh-CN" sz="1800">
                        <a:latin typeface="微软雅黑" panose="020B0503020204020204" pitchFamily="34" charset="-122"/>
                        <a:ea typeface="微软雅黑" panose="020B0503020204020204" pitchFamily="34" charset="-122"/>
                      </a:endParaRPr>
                    </a:p>
                  </a:txBody>
                  <a:tcPr marL="68580" marR="68580" marT="0" marB="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
        <p:nvSpPr>
          <p:cNvPr id="5" name="文本框 4"/>
          <p:cNvSpPr txBox="1"/>
          <p:nvPr/>
        </p:nvSpPr>
        <p:spPr>
          <a:xfrm>
            <a:off x="660400" y="6039485"/>
            <a:ext cx="5262880" cy="818515"/>
          </a:xfrm>
          <a:prstGeom prst="rect">
            <a:avLst/>
          </a:prstGeom>
        </p:spPr>
        <p:txBody>
          <a:bodyPr>
            <a:noAutofit/>
          </a:bodyPr>
          <a:lstStyle/>
          <a:p>
            <a:endParaRPr lang="en-US" altLang="zh-CN"/>
          </a:p>
          <a:p>
            <a:pPr marL="0" indent="0" algn="l" defTabSz="266700" fontAlgn="ctr">
              <a:spcBef>
                <a:spcPct val="0"/>
              </a:spcBef>
              <a:spcAft>
                <a:spcPct val="0"/>
              </a:spcAft>
            </a:pPr>
            <a:endParaRPr lang="zh-CN" altLang="en-US" sz="1000">
              <a:latin typeface="微软雅黑" panose="020B0503020204020204" pitchFamily="34" charset="-122"/>
              <a:ea typeface="微软雅黑" panose="020B0503020204020204" pitchFamily="34" charset="-122"/>
            </a:endParaRPr>
          </a:p>
          <a:p>
            <a:pPr marL="0" indent="0" algn="l" defTabSz="266700" fontAlgn="ctr">
              <a:spcBef>
                <a:spcPct val="0"/>
              </a:spcBef>
              <a:spcAft>
                <a:spcPct val="0"/>
              </a:spcAft>
            </a:pPr>
            <a:endParaRPr lang="zh-CN" altLang="en-US" sz="1000">
              <a:latin typeface="微软雅黑" panose="020B0503020204020204" pitchFamily="34" charset="-122"/>
              <a:ea typeface="微软雅黑" panose="020B0503020204020204" pitchFamily="34" charset="-122"/>
            </a:endParaRPr>
          </a:p>
          <a:p>
            <a:pPr marL="0" indent="0" algn="l" defTabSz="266700" fontAlgn="ctr">
              <a:spcBef>
                <a:spcPct val="0"/>
              </a:spcBef>
              <a:spcAft>
                <a:spcPct val="0"/>
              </a:spcAft>
            </a:pPr>
            <a:r>
              <a:rPr lang="zh-CN" altLang="en-US" sz="1000">
                <a:latin typeface="微软雅黑" panose="020B0503020204020204" pitchFamily="34" charset="-122"/>
                <a:ea typeface="微软雅黑" panose="020B0503020204020204" pitchFamily="34" charset="-122"/>
              </a:rPr>
              <a:t>资料来源：中广核</a:t>
            </a:r>
            <a:r>
              <a:rPr lang="en-US" altLang="zh-CN" sz="1000">
                <a:latin typeface="微软雅黑" panose="020B0503020204020204" pitchFamily="34" charset="-122"/>
                <a:ea typeface="微软雅黑" panose="020B0503020204020204" pitchFamily="34" charset="-122"/>
              </a:rPr>
              <a:t>2014</a:t>
            </a:r>
            <a:r>
              <a:rPr lang="zh-CN" altLang="en-US" sz="1000">
                <a:latin typeface="微软雅黑" panose="020B0503020204020204" pitchFamily="34" charset="-122"/>
                <a:ea typeface="微软雅黑" panose="020B0503020204020204" pitchFamily="34" charset="-122"/>
              </a:rPr>
              <a:t>年度第一期中期票据募集说明书</a:t>
            </a:r>
            <a:endParaRPr lang="zh-CN"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lvl="1" algn="l">
              <a:lnSpc>
                <a:spcPct val="110000"/>
              </a:lnSpc>
            </a:pPr>
            <a:endParaRPr kumimoji="1" lang="en-US" altLang="zh-CN" sz="2000">
              <a:cs typeface="微软雅黑" panose="020B0503020204020204" pitchFamily="34" charset="-122"/>
            </a:endParaRPr>
          </a:p>
          <a:p>
            <a:pPr lvl="1" algn="l">
              <a:lnSpc>
                <a:spcPct val="110000"/>
              </a:lnSpc>
            </a:pPr>
            <a:endParaRPr kumimoji="1" lang="en-US" altLang="zh-CN" sz="2000">
              <a:cs typeface="微软雅黑" panose="020B0503020204020204" pitchFamily="34" charset="-122"/>
            </a:endParaRPr>
          </a:p>
          <a:p>
            <a:pPr lvl="1" algn="l">
              <a:lnSpc>
                <a:spcPct val="110000"/>
              </a:lnSpc>
            </a:pPr>
            <a:endParaRPr kumimoji="1" lang="en-US" altLang="zh-CN" sz="2000">
              <a:cs typeface="微软雅黑" panose="020B0503020204020204" pitchFamily="34" charset="-122"/>
            </a:endParaRPr>
          </a:p>
          <a:p>
            <a:pPr lvl="1" algn="l">
              <a:lnSpc>
                <a:spcPct val="110000"/>
              </a:lnSpc>
            </a:pPr>
            <a:r>
              <a:rPr kumimoji="1" lang="zh-CN" altLang="en-US" sz="2000" b="1">
                <a:solidFill>
                  <a:srgbClr val="C00000"/>
                </a:solidFill>
                <a:cs typeface="微软雅黑" panose="020B0503020204020204" pitchFamily="34" charset="-122"/>
              </a:rPr>
              <a:t>减排量波动风险：</a:t>
            </a:r>
            <a:r>
              <a:rPr kumimoji="1" lang="zh-CN" altLang="en-US" sz="2000">
                <a:cs typeface="微软雅黑" panose="020B0503020204020204" pitchFamily="34" charset="-122"/>
              </a:rPr>
              <a:t>中广核风电项目所能实现的减排效益与项目的实际发电量密切相关。发电量的波动将直接影响减排效益的稳定性。风电项目的年发电量受到多种因素的共同影响，包括项目所在地的自然和人为条件。</a:t>
            </a:r>
            <a:endParaRPr kumimoji="1" lang="zh-CN" altLang="en-US" sz="2000">
              <a:cs typeface="微软雅黑" panose="020B0503020204020204" pitchFamily="34" charset="-122"/>
            </a:endParaRPr>
          </a:p>
          <a:p>
            <a:pPr lvl="1" algn="l">
              <a:lnSpc>
                <a:spcPct val="110000"/>
              </a:lnSpc>
            </a:pPr>
            <a:endParaRPr kumimoji="1" lang="zh-CN" altLang="en-US" sz="2000">
              <a:cs typeface="微软雅黑" panose="020B0503020204020204" pitchFamily="34" charset="-122"/>
            </a:endParaRPr>
          </a:p>
          <a:p>
            <a:pPr lvl="1" algn="l">
              <a:lnSpc>
                <a:spcPct val="110000"/>
              </a:lnSpc>
            </a:pPr>
            <a:r>
              <a:rPr kumimoji="1" lang="zh-CN" altLang="en-US" sz="2000" b="1">
                <a:solidFill>
                  <a:srgbClr val="C00000"/>
                </a:solidFill>
                <a:cs typeface="微软雅黑" panose="020B0503020204020204" pitchFamily="34" charset="-122"/>
              </a:rPr>
              <a:t>减排量备案风险：</a:t>
            </a:r>
            <a:r>
              <a:rPr kumimoji="1" lang="zh-CN" altLang="en-US" sz="2000">
                <a:cs typeface="微软雅黑" panose="020B0503020204020204" pitchFamily="34" charset="-122"/>
              </a:rPr>
              <a:t>项目产生的减排量需在国家发改委进行备案才能成为可流通交易的</a:t>
            </a:r>
            <a:r>
              <a:rPr kumimoji="1" lang="en-US" altLang="zh-CN" sz="2000">
                <a:cs typeface="微软雅黑" panose="020B0503020204020204" pitchFamily="34" charset="-122"/>
              </a:rPr>
              <a:t> CCER</a:t>
            </a:r>
            <a:r>
              <a:rPr kumimoji="1" lang="zh-CN" altLang="en-US" sz="2000">
                <a:cs typeface="微软雅黑" panose="020B0503020204020204" pitchFamily="34" charset="-122"/>
              </a:rPr>
              <a:t>。由于五个减排项目的减排在债券发行时并未实际产生，因此，减排量在国家主观部门的备案工作也尚未完成。如果项目对进行交易的第一期碳减排量的</a:t>
            </a:r>
            <a:r>
              <a:rPr kumimoji="1" lang="en-US" altLang="zh-CN" sz="2000">
                <a:cs typeface="微软雅黑" panose="020B0503020204020204" pitchFamily="34" charset="-122"/>
              </a:rPr>
              <a:t> CCER </a:t>
            </a:r>
            <a:r>
              <a:rPr kumimoji="1" lang="zh-CN" altLang="en-US" sz="2000">
                <a:cs typeface="微软雅黑" panose="020B0503020204020204" pitchFamily="34" charset="-122"/>
              </a:rPr>
              <a:t>申请过于缓慢或被暂停将影响碳收益的产生。</a:t>
            </a:r>
            <a:endParaRPr kumimoji="1" lang="zh-CN" altLang="en-US" sz="2000">
              <a:cs typeface="微软雅黑" panose="020B0503020204020204" pitchFamily="34" charset="-122"/>
            </a:endParaRPr>
          </a:p>
          <a:p>
            <a:pPr lvl="1" algn="l">
              <a:lnSpc>
                <a:spcPct val="110000"/>
              </a:lnSpc>
            </a:pPr>
            <a:endParaRPr kumimoji="1" lang="zh-CN" altLang="en-US" sz="2000">
              <a:cs typeface="微软雅黑" panose="020B0503020204020204" pitchFamily="34" charset="-122"/>
            </a:endParaRPr>
          </a:p>
          <a:p>
            <a:pPr lvl="1" algn="l">
              <a:lnSpc>
                <a:spcPct val="110000"/>
              </a:lnSpc>
            </a:pPr>
            <a:r>
              <a:rPr kumimoji="1" lang="en-US" altLang="zh-CN" sz="2000" b="1">
                <a:solidFill>
                  <a:srgbClr val="C00000"/>
                </a:solidFill>
                <a:cs typeface="微软雅黑" panose="020B0503020204020204" pitchFamily="34" charset="-122"/>
              </a:rPr>
              <a:t>CCER </a:t>
            </a:r>
            <a:r>
              <a:rPr kumimoji="1" lang="zh-CN" altLang="en-US" sz="2000" b="1">
                <a:solidFill>
                  <a:srgbClr val="C00000"/>
                </a:solidFill>
                <a:cs typeface="微软雅黑" panose="020B0503020204020204" pitchFamily="34" charset="-122"/>
              </a:rPr>
              <a:t>市场价格波动风险</a:t>
            </a:r>
            <a:r>
              <a:rPr kumimoji="1" lang="en-US" altLang="zh-CN" sz="2000" b="1">
                <a:solidFill>
                  <a:srgbClr val="C00000"/>
                </a:solidFill>
                <a:cs typeface="微软雅黑" panose="020B0503020204020204" pitchFamily="34" charset="-122"/>
              </a:rPr>
              <a:t> </a:t>
            </a:r>
            <a:r>
              <a:rPr kumimoji="1" lang="zh-CN" altLang="en-US" sz="2000" b="1">
                <a:solidFill>
                  <a:srgbClr val="C00000"/>
                </a:solidFill>
                <a:cs typeface="微软雅黑" panose="020B0503020204020204" pitchFamily="34" charset="-122"/>
              </a:rPr>
              <a:t>：</a:t>
            </a:r>
            <a:r>
              <a:rPr kumimoji="1" lang="en-US" altLang="zh-CN" sz="2000">
                <a:cs typeface="微软雅黑" panose="020B0503020204020204" pitchFamily="34" charset="-122"/>
              </a:rPr>
              <a:t>CCER</a:t>
            </a:r>
            <a:r>
              <a:rPr kumimoji="1" lang="zh-CN" altLang="en-US" sz="2000">
                <a:cs typeface="微软雅黑" panose="020B0503020204020204" pitchFamily="34" charset="-122"/>
              </a:rPr>
              <a:t>的定价机制采用了固定价格与浮动价格相结合的方式。其中，浮动价格是根据</a:t>
            </a:r>
            <a:r>
              <a:rPr kumimoji="1" lang="en-US" altLang="zh-CN" sz="2000">
                <a:cs typeface="微软雅黑" panose="020B0503020204020204" pitchFamily="34" charset="-122"/>
              </a:rPr>
              <a:t>CCER</a:t>
            </a:r>
            <a:r>
              <a:rPr kumimoji="1" lang="zh-CN" altLang="en-US" sz="2000">
                <a:cs typeface="微软雅黑" panose="020B0503020204020204" pitchFamily="34" charset="-122"/>
              </a:rPr>
              <a:t>的市场参考价格来确定的。国家气候政策、国家碳交易政</a:t>
            </a:r>
            <a:r>
              <a:rPr kumimoji="1" lang="en-US" altLang="zh-CN" sz="2000">
                <a:cs typeface="微软雅黑" panose="020B0503020204020204" pitchFamily="34" charset="-122"/>
              </a:rPr>
              <a:t> </a:t>
            </a:r>
            <a:r>
              <a:rPr kumimoji="1" lang="zh-CN" altLang="en-US" sz="2000">
                <a:cs typeface="微软雅黑" panose="020B0503020204020204" pitchFamily="34" charset="-122"/>
              </a:rPr>
              <a:t>策、碳交易市场突发性事件都会对</a:t>
            </a:r>
            <a:r>
              <a:rPr kumimoji="1" lang="en-US" altLang="zh-CN" sz="2000">
                <a:cs typeface="微软雅黑" panose="020B0503020204020204" pitchFamily="34" charset="-122"/>
              </a:rPr>
              <a:t> CCER </a:t>
            </a:r>
            <a:r>
              <a:rPr kumimoji="1" lang="zh-CN" altLang="en-US" sz="2000">
                <a:cs typeface="微软雅黑" panose="020B0503020204020204" pitchFamily="34" charset="-122"/>
              </a:rPr>
              <a:t>市场参考价格以及最终的</a:t>
            </a:r>
            <a:r>
              <a:rPr kumimoji="1" lang="en-US" altLang="zh-CN" sz="2000">
                <a:cs typeface="微软雅黑" panose="020B0503020204020204" pitchFamily="34" charset="-122"/>
              </a:rPr>
              <a:t> CCER </a:t>
            </a:r>
            <a:r>
              <a:rPr kumimoji="1" lang="zh-CN" altLang="en-US" sz="2000">
                <a:cs typeface="微软雅黑" panose="020B0503020204020204" pitchFamily="34" charset="-122"/>
              </a:rPr>
              <a:t>交付价格带来冲击，最终影响项目的收益水平。</a:t>
            </a:r>
            <a:r>
              <a:rPr kumimoji="1" lang="en-US" altLang="zh-CN" sz="2000">
                <a:cs typeface="微软雅黑" panose="020B0503020204020204" pitchFamily="34" charset="-122"/>
              </a:rPr>
              <a:t> </a:t>
            </a:r>
            <a:endParaRPr kumimoji="1" lang="en-US" altLang="zh-CN" sz="2000">
              <a:cs typeface="微软雅黑" panose="020B0503020204020204" pitchFamily="34" charset="-122"/>
            </a:endParaRPr>
          </a:p>
          <a:p>
            <a:pPr lvl="1" algn="l">
              <a:lnSpc>
                <a:spcPct val="110000"/>
              </a:lnSpc>
            </a:pPr>
            <a:endParaRPr kumimoji="1" lang="en-US" altLang="zh-CN" sz="2000">
              <a:cs typeface="微软雅黑" panose="020B0503020204020204" pitchFamily="34" charset="-122"/>
            </a:endParaRPr>
          </a:p>
          <a:p>
            <a:pPr lvl="1" algn="l">
              <a:lnSpc>
                <a:spcPct val="110000"/>
              </a:lnSpc>
            </a:pPr>
            <a:r>
              <a:rPr kumimoji="1" lang="en-US" altLang="zh-CN" sz="2000" b="1">
                <a:solidFill>
                  <a:srgbClr val="C00000"/>
                </a:solidFill>
                <a:cs typeface="微软雅黑" panose="020B0503020204020204" pitchFamily="34" charset="-122"/>
              </a:rPr>
              <a:t>CCER </a:t>
            </a:r>
            <a:r>
              <a:rPr kumimoji="1" lang="zh-CN" altLang="en-US" sz="2000" b="1">
                <a:solidFill>
                  <a:srgbClr val="C00000"/>
                </a:solidFill>
                <a:cs typeface="微软雅黑" panose="020B0503020204020204" pitchFamily="34" charset="-122"/>
              </a:rPr>
              <a:t>交易相关风险</a:t>
            </a:r>
            <a:r>
              <a:rPr kumimoji="1" lang="en-US" altLang="zh-CN" sz="2000" b="1">
                <a:solidFill>
                  <a:srgbClr val="C00000"/>
                </a:solidFill>
                <a:cs typeface="微软雅黑" panose="020B0503020204020204" pitchFamily="34" charset="-122"/>
              </a:rPr>
              <a:t> </a:t>
            </a:r>
            <a:r>
              <a:rPr kumimoji="1" lang="zh-CN" altLang="en-US" sz="2000" b="1">
                <a:solidFill>
                  <a:srgbClr val="C00000"/>
                </a:solidFill>
                <a:cs typeface="微软雅黑" panose="020B0503020204020204" pitchFamily="34" charset="-122"/>
              </a:rPr>
              <a:t>：</a:t>
            </a:r>
            <a:r>
              <a:rPr kumimoji="1" lang="zh-CN" altLang="en-US" sz="2000">
                <a:cs typeface="微软雅黑" panose="020B0503020204020204" pitchFamily="34" charset="-122"/>
              </a:rPr>
              <a:t>中广核风电的碳收益实现基于碳减排额度，且这些额度可以用于深圳碳排放权交易市场的碳排放配额抵消。然而，如果碳市场的相关机制因政策原因发生变化，存在</a:t>
            </a:r>
            <a:r>
              <a:rPr kumimoji="1" lang="en-US" altLang="zh-CN" sz="2000">
                <a:cs typeface="微软雅黑" panose="020B0503020204020204" pitchFamily="34" charset="-122"/>
              </a:rPr>
              <a:t>CCER</a:t>
            </a:r>
            <a:r>
              <a:rPr kumimoji="1" lang="zh-CN" altLang="en-US" sz="2000">
                <a:cs typeface="微软雅黑" panose="020B0503020204020204" pitchFamily="34" charset="-122"/>
              </a:rPr>
              <a:t>买卖双方非违约情况下终止协议的可能性。</a:t>
            </a:r>
            <a:endParaRPr kumimoji="1" lang="zh-CN" altLang="en-US" sz="2000">
              <a:cs typeface="微软雅黑" panose="020B0503020204020204" pitchFamily="34" charset="-122"/>
            </a:endParaRPr>
          </a:p>
        </p:txBody>
      </p:sp>
      <p:sp>
        <p:nvSpPr>
          <p:cNvPr id="15"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6"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相关风险</a:t>
            </a:r>
            <a:endPar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a:stretch>
            <a:fillRect/>
          </a:stretch>
        </p:blipFill>
        <p:spPr>
          <a:xfrm>
            <a:off x="0" y="0"/>
            <a:ext cx="10287000" cy="6858000"/>
          </a:xfrm>
          <a:prstGeom prst="rect">
            <a:avLst/>
          </a:prstGeom>
          <a:noFill/>
          <a:ln>
            <a:noFill/>
          </a:ln>
        </p:spPr>
      </p:pic>
      <p:sp>
        <p:nvSpPr>
          <p:cNvPr id="3" name="标题 1"/>
          <p:cNvSpPr txBox="1"/>
          <p:nvPr/>
        </p:nvSpPr>
        <p:spPr>
          <a:xfrm>
            <a:off x="0" y="0"/>
            <a:ext cx="12192000" cy="6858000"/>
          </a:xfrm>
          <a:prstGeom prst="rect">
            <a:avLst/>
          </a:prstGeom>
          <a:solidFill>
            <a:schemeClr val="bg1">
              <a:alpha val="91000"/>
            </a:schemeClr>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4" name="标题 1"/>
          <p:cNvSpPr txBox="1"/>
          <p:nvPr/>
        </p:nvSpPr>
        <p:spPr>
          <a:xfrm flipH="1">
            <a:off x="6096001" y="0"/>
            <a:ext cx="3759159" cy="330200"/>
          </a:xfrm>
          <a:custGeom>
            <a:avLst/>
            <a:gdLst>
              <a:gd name="connsiteX0" fmla="*/ 0 w 3759159"/>
              <a:gd name="connsiteY0" fmla="*/ 0 h 622300"/>
              <a:gd name="connsiteX1" fmla="*/ 3759159 w 3759159"/>
              <a:gd name="connsiteY1" fmla="*/ 0 h 622300"/>
              <a:gd name="connsiteX2" fmla="*/ 3629279 w 3759159"/>
              <a:gd name="connsiteY2" fmla="*/ 622300 h 622300"/>
              <a:gd name="connsiteX3" fmla="*/ 0 w 3759159"/>
              <a:gd name="connsiteY3" fmla="*/ 622300 h 622300"/>
            </a:gdLst>
            <a:ahLst/>
            <a:cxnLst/>
            <a:rect l="l" t="t" r="r" b="b"/>
            <a:pathLst>
              <a:path w="3759159" h="622300">
                <a:moveTo>
                  <a:pt x="0" y="0"/>
                </a:moveTo>
                <a:lnTo>
                  <a:pt x="3759159" y="0"/>
                </a:lnTo>
                <a:lnTo>
                  <a:pt x="3629279" y="622300"/>
                </a:lnTo>
                <a:lnTo>
                  <a:pt x="0" y="6223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5" name="标题 1"/>
          <p:cNvSpPr txBox="1"/>
          <p:nvPr/>
        </p:nvSpPr>
        <p:spPr>
          <a:xfrm>
            <a:off x="6756331" y="1105695"/>
            <a:ext cx="4646611" cy="4646611"/>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6" name="标题 1"/>
          <p:cNvSpPr txBox="1"/>
          <p:nvPr/>
        </p:nvSpPr>
        <p:spPr>
          <a:xfrm>
            <a:off x="6727095" y="1910601"/>
            <a:ext cx="2305648" cy="3393120"/>
          </a:xfrm>
          <a:custGeom>
            <a:avLst/>
            <a:gdLst>
              <a:gd name="connsiteX0" fmla="*/ 570591 w 2305648"/>
              <a:gd name="connsiteY0" fmla="*/ 0 h 3393120"/>
              <a:gd name="connsiteX1" fmla="*/ 2305648 w 2305648"/>
              <a:gd name="connsiteY1" fmla="*/ 1518400 h 3393120"/>
              <a:gd name="connsiteX2" fmla="*/ 963493 w 2305648"/>
              <a:gd name="connsiteY2" fmla="*/ 3393120 h 3393120"/>
              <a:gd name="connsiteX3" fmla="*/ 15315 w 2305648"/>
              <a:gd name="connsiteY3" fmla="*/ 1783605 h 3393120"/>
              <a:gd name="connsiteX4" fmla="*/ 570591 w 2305648"/>
              <a:gd name="connsiteY4" fmla="*/ 0 h 3393120"/>
            </a:gdLst>
            <a:ahLst/>
            <a:cxnLst/>
            <a:rect l="l" t="t" r="r" b="b"/>
            <a:pathLst>
              <a:path w="2305648" h="3393120">
                <a:moveTo>
                  <a:pt x="570591" y="0"/>
                </a:moveTo>
                <a:lnTo>
                  <a:pt x="2305648" y="1518400"/>
                </a:lnTo>
                <a:lnTo>
                  <a:pt x="963493" y="3393120"/>
                </a:lnTo>
                <a:cubicBezTo>
                  <a:pt x="434515" y="3014413"/>
                  <a:pt x="90147" y="2429854"/>
                  <a:pt x="15315" y="1783605"/>
                </a:cubicBezTo>
                <a:cubicBezTo>
                  <a:pt x="-59517" y="1137356"/>
                  <a:pt x="142154" y="489570"/>
                  <a:pt x="570591" y="0"/>
                </a:cubicBez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7" name="标题 1"/>
          <p:cNvSpPr txBox="1"/>
          <p:nvPr/>
        </p:nvSpPr>
        <p:spPr>
          <a:xfrm>
            <a:off x="6434378" y="783742"/>
            <a:ext cx="5290517" cy="5290517"/>
          </a:xfrm>
          <a:prstGeom prst="ellipse">
            <a:avLst/>
          </a:prstGeom>
          <a:noFill/>
          <a:ln w="12700" cap="sq">
            <a:solidFill>
              <a:schemeClr val="accent1">
                <a:alpha val="39000"/>
              </a:schemeClr>
            </a:solidFill>
            <a:miter/>
          </a:ln>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8" name="标题 1"/>
          <p:cNvSpPr txBox="1"/>
          <p:nvPr/>
        </p:nvSpPr>
        <p:spPr>
          <a:xfrm>
            <a:off x="8789822" y="-99392"/>
            <a:ext cx="3402179" cy="7056784"/>
          </a:xfrm>
          <a:custGeom>
            <a:avLst/>
            <a:gdLst>
              <a:gd name="connsiteX0" fmla="*/ 1191803 w 3402179"/>
              <a:gd name="connsiteY0" fmla="*/ 0 h 6858000"/>
              <a:gd name="connsiteX1" fmla="*/ 3402179 w 3402179"/>
              <a:gd name="connsiteY1" fmla="*/ 0 h 6858000"/>
              <a:gd name="connsiteX2" fmla="*/ 3402179 w 3402179"/>
              <a:gd name="connsiteY2" fmla="*/ 6858000 h 6858000"/>
              <a:gd name="connsiteX3" fmla="*/ 1191800 w 3402179"/>
              <a:gd name="connsiteY3" fmla="*/ 6858000 h 6858000"/>
              <a:gd name="connsiteX4" fmla="*/ 1179629 w 3402179"/>
              <a:gd name="connsiteY4" fmla="*/ 6843605 h 6858000"/>
              <a:gd name="connsiteX5" fmla="*/ 0 w 3402179"/>
              <a:gd name="connsiteY5" fmla="*/ 3429001 h 6858000"/>
              <a:gd name="connsiteX6" fmla="*/ 1179629 w 3402179"/>
              <a:gd name="connsiteY6" fmla="*/ 14398 h 6858000"/>
              <a:gd name="connsiteX7" fmla="*/ 1191803 w 3402179"/>
              <a:gd name="connsiteY7" fmla="*/ 0 h 6858000"/>
            </a:gdLst>
            <a:ahLst/>
            <a:cxnLst/>
            <a:rect l="l" t="t" r="r" b="b"/>
            <a:pathLst>
              <a:path w="3402179" h="6858000">
                <a:moveTo>
                  <a:pt x="1191803" y="0"/>
                </a:moveTo>
                <a:lnTo>
                  <a:pt x="3402179" y="0"/>
                </a:lnTo>
                <a:lnTo>
                  <a:pt x="3402179" y="6858000"/>
                </a:lnTo>
                <a:lnTo>
                  <a:pt x="1191800" y="6858000"/>
                </a:lnTo>
                <a:lnTo>
                  <a:pt x="1179629" y="6843605"/>
                </a:lnTo>
                <a:cubicBezTo>
                  <a:pt x="440709" y="5903336"/>
                  <a:pt x="0" y="4717635"/>
                  <a:pt x="0" y="3429001"/>
                </a:cubicBezTo>
                <a:cubicBezTo>
                  <a:pt x="0" y="2140367"/>
                  <a:pt x="440709" y="954666"/>
                  <a:pt x="1179629" y="14398"/>
                </a:cubicBezTo>
                <a:lnTo>
                  <a:pt x="1191803" y="0"/>
                </a:ln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9" name="标题 1"/>
          <p:cNvSpPr txBox="1"/>
          <p:nvPr/>
        </p:nvSpPr>
        <p:spPr>
          <a:xfrm>
            <a:off x="9558700" y="-99392"/>
            <a:ext cx="2633301" cy="7056784"/>
          </a:xfrm>
          <a:custGeom>
            <a:avLst/>
            <a:gdLst>
              <a:gd name="connsiteX0" fmla="*/ 1458819 w 2633301"/>
              <a:gd name="connsiteY0" fmla="*/ 0 h 6858000"/>
              <a:gd name="connsiteX1" fmla="*/ 2633301 w 2633301"/>
              <a:gd name="connsiteY1" fmla="*/ 0 h 6858000"/>
              <a:gd name="connsiteX2" fmla="*/ 2633301 w 2633301"/>
              <a:gd name="connsiteY2" fmla="*/ 6858000 h 6858000"/>
              <a:gd name="connsiteX3" fmla="*/ 1458819 w 2633301"/>
              <a:gd name="connsiteY3" fmla="*/ 6858000 h 6858000"/>
              <a:gd name="connsiteX4" fmla="*/ 1256321 w 2633301"/>
              <a:gd name="connsiteY4" fmla="*/ 6651847 h 6858000"/>
              <a:gd name="connsiteX5" fmla="*/ 0 w 2633301"/>
              <a:gd name="connsiteY5" fmla="*/ 3429000 h 6858000"/>
              <a:gd name="connsiteX6" fmla="*/ 1256321 w 2633301"/>
              <a:gd name="connsiteY6" fmla="*/ 206153 h 6858000"/>
              <a:gd name="connsiteX7" fmla="*/ 1458819 w 2633301"/>
              <a:gd name="connsiteY7" fmla="*/ 0 h 6858000"/>
            </a:gdLst>
            <a:ahLst/>
            <a:cxnLst/>
            <a:rect l="l" t="t" r="r" b="b"/>
            <a:pathLst>
              <a:path w="2633301" h="6858000">
                <a:moveTo>
                  <a:pt x="1458819" y="0"/>
                </a:moveTo>
                <a:lnTo>
                  <a:pt x="2633301" y="0"/>
                </a:lnTo>
                <a:lnTo>
                  <a:pt x="2633301" y="6858000"/>
                </a:lnTo>
                <a:lnTo>
                  <a:pt x="1458819" y="6858000"/>
                </a:lnTo>
                <a:lnTo>
                  <a:pt x="1256321" y="6651847"/>
                </a:lnTo>
                <a:cubicBezTo>
                  <a:pt x="476287" y="5803835"/>
                  <a:pt x="0" y="4672039"/>
                  <a:pt x="0" y="3429000"/>
                </a:cubicBezTo>
                <a:cubicBezTo>
                  <a:pt x="0" y="2185962"/>
                  <a:pt x="476287" y="1054166"/>
                  <a:pt x="1256321" y="206153"/>
                </a:cubicBezTo>
                <a:lnTo>
                  <a:pt x="1458819" y="0"/>
                </a:lnTo>
                <a:close/>
              </a:path>
            </a:pathLst>
          </a:custGeom>
          <a:gradFill>
            <a:gsLst>
              <a:gs pos="18000">
                <a:schemeClr val="accent1"/>
              </a:gs>
              <a:gs pos="100000">
                <a:schemeClr val="accent2"/>
              </a:gs>
            </a:gsLst>
            <a:lin ang="5400000" scaled="0"/>
          </a:gra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0" name="标题 1"/>
          <p:cNvSpPr txBox="1"/>
          <p:nvPr/>
        </p:nvSpPr>
        <p:spPr>
          <a:xfrm>
            <a:off x="6312057" y="719406"/>
            <a:ext cx="5419187" cy="5419188"/>
          </a:xfrm>
          <a:prstGeom prst="arc">
            <a:avLst>
              <a:gd name="adj1" fmla="val 18622828"/>
              <a:gd name="adj2" fmla="val 3194172"/>
            </a:avLst>
          </a:prstGeom>
          <a:noFill/>
          <a:ln w="25400" cap="sq">
            <a:solidFill>
              <a:schemeClr val="bg1">
                <a:alpha val="100000"/>
              </a:schemeClr>
            </a:solidFill>
            <a:miter/>
            <a:headEnd type="oval" w="lg" len="lg"/>
            <a:tailEnd type="oval" w="lg" len="lg"/>
          </a:ln>
          <a:effectLst>
            <a:outerShdw blurRad="76200" dist="50800" dir="5400000" algn="t" rotWithShape="0">
              <a:schemeClr val="accent1">
                <a:lumMod val="50000"/>
                <a:alpha val="17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1" name="标题 1"/>
          <p:cNvSpPr txBox="1"/>
          <p:nvPr/>
        </p:nvSpPr>
        <p:spPr>
          <a:xfrm>
            <a:off x="879614" y="2466138"/>
            <a:ext cx="5418176" cy="2027325"/>
          </a:xfrm>
          <a:prstGeom prst="rect">
            <a:avLst/>
          </a:prstGeom>
          <a:noFill/>
          <a:ln>
            <a:noFill/>
          </a:ln>
        </p:spPr>
        <p:txBody>
          <a:bodyPr vert="horz" wrap="square" lIns="91440" tIns="45720" rIns="91440" bIns="45720" rtlCol="0" anchor="ctr"/>
          <a:lstStyle/>
          <a:p>
            <a:pPr algn="l">
              <a:lnSpc>
                <a:spcPct val="130000"/>
              </a:lnSpc>
            </a:pPr>
            <a:r>
              <a:rPr kumimoji="1" lang="en-US" altLang="zh-CN" sz="4400">
                <a:ln w="12700">
                  <a:noFill/>
                </a:ln>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谢谢大家</a:t>
            </a:r>
            <a:endParaRPr kumimoji="1" lang="zh-CN" altLang="en-US">
              <a:cs typeface="微软雅黑" panose="020B0503020204020204" pitchFamily="34" charset="-122"/>
            </a:endParaRPr>
          </a:p>
        </p:txBody>
      </p:sp>
      <p:sp>
        <p:nvSpPr>
          <p:cNvPr id="22" name="标题 1"/>
          <p:cNvSpPr txBox="1"/>
          <p:nvPr/>
        </p:nvSpPr>
        <p:spPr>
          <a:xfrm>
            <a:off x="11277934" y="686753"/>
            <a:ext cx="240966" cy="138453"/>
          </a:xfrm>
          <a:custGeom>
            <a:avLst/>
            <a:gdLst>
              <a:gd name="connsiteX0" fmla="*/ 22860 w 333732"/>
              <a:gd name="connsiteY0" fmla="*/ 152370 h 198090"/>
              <a:gd name="connsiteX1" fmla="*/ 310872 w 333732"/>
              <a:gd name="connsiteY1" fmla="*/ 152370 h 198090"/>
              <a:gd name="connsiteX2" fmla="*/ 333732 w 333732"/>
              <a:gd name="connsiteY2" fmla="*/ 175230 h 198090"/>
              <a:gd name="connsiteX3" fmla="*/ 333731 w 333732"/>
              <a:gd name="connsiteY3" fmla="*/ 175230 h 198090"/>
              <a:gd name="connsiteX4" fmla="*/ 310871 w 333732"/>
              <a:gd name="connsiteY4" fmla="*/ 198090 h 198090"/>
              <a:gd name="connsiteX5" fmla="*/ 22860 w 333732"/>
              <a:gd name="connsiteY5" fmla="*/ 198089 h 198090"/>
              <a:gd name="connsiteX6" fmla="*/ 6696 w 333732"/>
              <a:gd name="connsiteY6" fmla="*/ 191393 h 198090"/>
              <a:gd name="connsiteX7" fmla="*/ 0 w 333732"/>
              <a:gd name="connsiteY7" fmla="*/ 175230 h 198090"/>
              <a:gd name="connsiteX8" fmla="*/ 6696 w 333732"/>
              <a:gd name="connsiteY8" fmla="*/ 159066 h 198090"/>
              <a:gd name="connsiteX9" fmla="*/ 22860 w 333732"/>
              <a:gd name="connsiteY9" fmla="*/ 152370 h 198090"/>
              <a:gd name="connsiteX10" fmla="*/ 0 w 333732"/>
              <a:gd name="connsiteY10" fmla="*/ 99044 h 198090"/>
              <a:gd name="connsiteX11" fmla="*/ 0 w 333732"/>
              <a:gd name="connsiteY11" fmla="*/ 99044 h 198090"/>
              <a:gd name="connsiteX12" fmla="*/ 0 w 333732"/>
              <a:gd name="connsiteY12" fmla="*/ 99045 h 198090"/>
              <a:gd name="connsiteX13" fmla="*/ 22860 w 333732"/>
              <a:gd name="connsiteY13" fmla="*/ 76185 h 198090"/>
              <a:gd name="connsiteX14" fmla="*/ 310872 w 333732"/>
              <a:gd name="connsiteY14" fmla="*/ 76185 h 198090"/>
              <a:gd name="connsiteX15" fmla="*/ 333732 w 333732"/>
              <a:gd name="connsiteY15" fmla="*/ 99045 h 198090"/>
              <a:gd name="connsiteX16" fmla="*/ 333731 w 333732"/>
              <a:gd name="connsiteY16" fmla="*/ 99045 h 198090"/>
              <a:gd name="connsiteX17" fmla="*/ 310871 w 333732"/>
              <a:gd name="connsiteY17" fmla="*/ 121905 h 198090"/>
              <a:gd name="connsiteX18" fmla="*/ 22860 w 333732"/>
              <a:gd name="connsiteY18" fmla="*/ 121904 h 198090"/>
              <a:gd name="connsiteX19" fmla="*/ 6696 w 333732"/>
              <a:gd name="connsiteY19" fmla="*/ 115208 h 198090"/>
              <a:gd name="connsiteX20" fmla="*/ 0 w 333732"/>
              <a:gd name="connsiteY20" fmla="*/ 99044 h 198090"/>
              <a:gd name="connsiteX21" fmla="*/ 6696 w 333732"/>
              <a:gd name="connsiteY21" fmla="*/ 82881 h 198090"/>
              <a:gd name="connsiteX22" fmla="*/ 22860 w 333732"/>
              <a:gd name="connsiteY22" fmla="*/ 76185 h 198090"/>
              <a:gd name="connsiteX23" fmla="*/ 22860 w 333732"/>
              <a:gd name="connsiteY23" fmla="*/ 0 h 198090"/>
              <a:gd name="connsiteX24" fmla="*/ 310872 w 333732"/>
              <a:gd name="connsiteY24" fmla="*/ 0 h 198090"/>
              <a:gd name="connsiteX25" fmla="*/ 333732 w 333732"/>
              <a:gd name="connsiteY25" fmla="*/ 22860 h 198090"/>
              <a:gd name="connsiteX26" fmla="*/ 333731 w 333732"/>
              <a:gd name="connsiteY26" fmla="*/ 22860 h 198090"/>
              <a:gd name="connsiteX27" fmla="*/ 310871 w 333732"/>
              <a:gd name="connsiteY27" fmla="*/ 45720 h 198090"/>
              <a:gd name="connsiteX28" fmla="*/ 22860 w 333732"/>
              <a:gd name="connsiteY28" fmla="*/ 45719 h 198090"/>
              <a:gd name="connsiteX29" fmla="*/ 6696 w 333732"/>
              <a:gd name="connsiteY29" fmla="*/ 39023 h 198090"/>
              <a:gd name="connsiteX30" fmla="*/ 0 w 333732"/>
              <a:gd name="connsiteY30" fmla="*/ 22859 h 198090"/>
              <a:gd name="connsiteX31" fmla="*/ 6696 w 333732"/>
              <a:gd name="connsiteY31" fmla="*/ 6696 h 198090"/>
              <a:gd name="connsiteX32" fmla="*/ 22860 w 333732"/>
              <a:gd name="connsiteY32" fmla="*/ 0 h 198090"/>
            </a:gdLst>
            <a:ahLst/>
            <a:cxnLst/>
            <a:rect l="l" t="t" r="r" b="b"/>
            <a:pathLst>
              <a:path w="333732" h="198090">
                <a:moveTo>
                  <a:pt x="22860" y="152370"/>
                </a:moveTo>
                <a:lnTo>
                  <a:pt x="310872" y="152370"/>
                </a:lnTo>
                <a:cubicBezTo>
                  <a:pt x="323497" y="152370"/>
                  <a:pt x="333732" y="162605"/>
                  <a:pt x="333732" y="175230"/>
                </a:cubicBezTo>
                <a:lnTo>
                  <a:pt x="333731" y="175230"/>
                </a:lnTo>
                <a:cubicBezTo>
                  <a:pt x="333731" y="187855"/>
                  <a:pt x="323496" y="198090"/>
                  <a:pt x="310871" y="198090"/>
                </a:cubicBezTo>
                <a:lnTo>
                  <a:pt x="22860" y="198089"/>
                </a:lnTo>
                <a:cubicBezTo>
                  <a:pt x="16548" y="198089"/>
                  <a:pt x="10833" y="195530"/>
                  <a:pt x="6696" y="191393"/>
                </a:cubicBezTo>
                <a:lnTo>
                  <a:pt x="0" y="175230"/>
                </a:lnTo>
                <a:lnTo>
                  <a:pt x="6696" y="159066"/>
                </a:lnTo>
                <a:cubicBezTo>
                  <a:pt x="10833" y="154929"/>
                  <a:pt x="16548" y="152370"/>
                  <a:pt x="22860" y="152370"/>
                </a:cubicBezTo>
                <a:close/>
                <a:moveTo>
                  <a:pt x="0" y="99044"/>
                </a:moveTo>
                <a:lnTo>
                  <a:pt x="0" y="99044"/>
                </a:lnTo>
                <a:lnTo>
                  <a:pt x="0" y="99045"/>
                </a:lnTo>
                <a:close/>
                <a:moveTo>
                  <a:pt x="22860" y="76185"/>
                </a:moveTo>
                <a:lnTo>
                  <a:pt x="310872" y="76185"/>
                </a:lnTo>
                <a:cubicBezTo>
                  <a:pt x="323497" y="76185"/>
                  <a:pt x="333732" y="86420"/>
                  <a:pt x="333732" y="99045"/>
                </a:cubicBezTo>
                <a:lnTo>
                  <a:pt x="333731" y="99045"/>
                </a:lnTo>
                <a:cubicBezTo>
                  <a:pt x="333731" y="111670"/>
                  <a:pt x="323496" y="121905"/>
                  <a:pt x="310871" y="121905"/>
                </a:cubicBezTo>
                <a:lnTo>
                  <a:pt x="22860" y="121904"/>
                </a:lnTo>
                <a:cubicBezTo>
                  <a:pt x="16548" y="121904"/>
                  <a:pt x="10833" y="119345"/>
                  <a:pt x="6696" y="115208"/>
                </a:cubicBezTo>
                <a:lnTo>
                  <a:pt x="0" y="99044"/>
                </a:lnTo>
                <a:lnTo>
                  <a:pt x="6696" y="82881"/>
                </a:lnTo>
                <a:cubicBezTo>
                  <a:pt x="10833" y="78744"/>
                  <a:pt x="16548" y="76185"/>
                  <a:pt x="22860" y="76185"/>
                </a:cubicBezTo>
                <a:close/>
                <a:moveTo>
                  <a:pt x="22860" y="0"/>
                </a:moveTo>
                <a:lnTo>
                  <a:pt x="310872" y="0"/>
                </a:lnTo>
                <a:cubicBezTo>
                  <a:pt x="323497" y="0"/>
                  <a:pt x="333732" y="10235"/>
                  <a:pt x="333732" y="22860"/>
                </a:cubicBezTo>
                <a:lnTo>
                  <a:pt x="333731" y="22860"/>
                </a:lnTo>
                <a:cubicBezTo>
                  <a:pt x="333731" y="35485"/>
                  <a:pt x="323496" y="45720"/>
                  <a:pt x="310871" y="45720"/>
                </a:cubicBezTo>
                <a:lnTo>
                  <a:pt x="22860" y="45719"/>
                </a:lnTo>
                <a:cubicBezTo>
                  <a:pt x="16548" y="45719"/>
                  <a:pt x="10833" y="43160"/>
                  <a:pt x="6696" y="39023"/>
                </a:cubicBezTo>
                <a:lnTo>
                  <a:pt x="0" y="22859"/>
                </a:lnTo>
                <a:lnTo>
                  <a:pt x="6696" y="6696"/>
                </a:lnTo>
                <a:cubicBezTo>
                  <a:pt x="10833" y="2559"/>
                  <a:pt x="16548" y="0"/>
                  <a:pt x="2286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23" name="标题 1"/>
          <p:cNvSpPr txBox="1"/>
          <p:nvPr/>
        </p:nvSpPr>
        <p:spPr>
          <a:xfrm>
            <a:off x="7008824" y="1358188"/>
            <a:ext cx="4141624" cy="4141624"/>
          </a:xfrm>
          <a:prstGeom prst="ellipse">
            <a:avLst/>
          </a:prstGeom>
          <a:solidFill>
            <a:schemeClr val="bg1"/>
          </a:solidFill>
          <a:ln w="12700" cap="sq">
            <a:noFill/>
            <a:miter/>
          </a:ln>
          <a:effectLst>
            <a:outerShdw blurRad="152400" sx="102000" sy="102000" algn="ctr" rotWithShape="0">
              <a:schemeClr val="accent1">
                <a:lumMod val="50000"/>
                <a:alpha val="14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pic>
        <p:nvPicPr>
          <p:cNvPr id="24" name="图片 23"/>
          <p:cNvPicPr>
            <a:picLocks noChangeAspect="1"/>
          </p:cNvPicPr>
          <p:nvPr/>
        </p:nvPicPr>
        <p:blipFill>
          <a:blip r:embed="rId2"/>
          <a:srcRect l="11421" t="8016" r="1738" b="5142"/>
          <a:stretch>
            <a:fillRect/>
          </a:stretch>
        </p:blipFill>
        <p:spPr>
          <a:xfrm>
            <a:off x="7160613" y="1509977"/>
            <a:ext cx="3838046" cy="3838046"/>
          </a:xfrm>
          <a:custGeom>
            <a:avLst/>
            <a:gdLst>
              <a:gd name="connsiteX0" fmla="*/ 1919023 w 3838046"/>
              <a:gd name="connsiteY0" fmla="*/ 0 h 3838046"/>
              <a:gd name="connsiteX1" fmla="*/ 3838046 w 3838046"/>
              <a:gd name="connsiteY1" fmla="*/ 1919023 h 3838046"/>
              <a:gd name="connsiteX2" fmla="*/ 1919023 w 3838046"/>
              <a:gd name="connsiteY2" fmla="*/ 3838046 h 3838046"/>
              <a:gd name="connsiteX3" fmla="*/ 0 w 3838046"/>
              <a:gd name="connsiteY3" fmla="*/ 1919023 h 3838046"/>
              <a:gd name="connsiteX4" fmla="*/ 1919023 w 3838046"/>
              <a:gd name="connsiteY4" fmla="*/ 0 h 3838046"/>
            </a:gdLst>
            <a:ahLst/>
            <a:cxnLst/>
            <a:rect l="l" t="t" r="r" b="b"/>
            <a:pathLst>
              <a:path w="3838046" h="3838046">
                <a:moveTo>
                  <a:pt x="1919023" y="0"/>
                </a:moveTo>
                <a:cubicBezTo>
                  <a:pt x="2978870" y="0"/>
                  <a:pt x="3838046" y="859176"/>
                  <a:pt x="3838046" y="1919023"/>
                </a:cubicBezTo>
                <a:cubicBezTo>
                  <a:pt x="3838046" y="2978870"/>
                  <a:pt x="2978870" y="3838046"/>
                  <a:pt x="1919023" y="3838046"/>
                </a:cubicBezTo>
                <a:cubicBezTo>
                  <a:pt x="859176" y="3838046"/>
                  <a:pt x="0" y="2978870"/>
                  <a:pt x="0" y="1919023"/>
                </a:cubicBezTo>
                <a:cubicBezTo>
                  <a:pt x="0" y="859176"/>
                  <a:pt x="859176" y="0"/>
                  <a:pt x="1919023" y="0"/>
                </a:cubicBezTo>
                <a:close/>
              </a:path>
            </a:pathLst>
          </a:custGeom>
          <a:noFill/>
          <a:ln>
            <a:noFill/>
          </a:ln>
        </p:spPr>
      </p:pic>
      <p:sp>
        <p:nvSpPr>
          <p:cNvPr id="25" name="标题 1"/>
          <p:cNvSpPr txBox="1"/>
          <p:nvPr/>
        </p:nvSpPr>
        <p:spPr>
          <a:xfrm>
            <a:off x="0" y="6527802"/>
            <a:ext cx="9486900" cy="330200"/>
          </a:xfrm>
          <a:custGeom>
            <a:avLst/>
            <a:gdLst>
              <a:gd name="connsiteX0" fmla="*/ 9229030 w 9486900"/>
              <a:gd name="connsiteY0" fmla="*/ 0 h 330200"/>
              <a:gd name="connsiteX1" fmla="*/ 9486900 w 9486900"/>
              <a:gd name="connsiteY1" fmla="*/ 0 h 330200"/>
              <a:gd name="connsiteX2" fmla="*/ 9360427 w 9486900"/>
              <a:gd name="connsiteY2" fmla="*/ 330200 h 330200"/>
              <a:gd name="connsiteX3" fmla="*/ 9102557 w 9486900"/>
              <a:gd name="connsiteY3" fmla="*/ 330200 h 330200"/>
              <a:gd name="connsiteX4" fmla="*/ 8871490 w 9486900"/>
              <a:gd name="connsiteY4" fmla="*/ 0 h 330200"/>
              <a:gd name="connsiteX5" fmla="*/ 9129360 w 9486900"/>
              <a:gd name="connsiteY5" fmla="*/ 0 h 330200"/>
              <a:gd name="connsiteX6" fmla="*/ 9002887 w 9486900"/>
              <a:gd name="connsiteY6" fmla="*/ 330200 h 330200"/>
              <a:gd name="connsiteX7" fmla="*/ 8745017 w 9486900"/>
              <a:gd name="connsiteY7" fmla="*/ 330200 h 330200"/>
              <a:gd name="connsiteX8" fmla="*/ 8513947 w 9486900"/>
              <a:gd name="connsiteY8" fmla="*/ 0 h 330200"/>
              <a:gd name="connsiteX9" fmla="*/ 8771817 w 9486900"/>
              <a:gd name="connsiteY9" fmla="*/ 0 h 330200"/>
              <a:gd name="connsiteX10" fmla="*/ 8645344 w 9486900"/>
              <a:gd name="connsiteY10" fmla="*/ 330200 h 330200"/>
              <a:gd name="connsiteX11" fmla="*/ 8387474 w 9486900"/>
              <a:gd name="connsiteY11" fmla="*/ 330200 h 330200"/>
              <a:gd name="connsiteX12" fmla="*/ 8156404 w 9486900"/>
              <a:gd name="connsiteY12" fmla="*/ 0 h 330200"/>
              <a:gd name="connsiteX13" fmla="*/ 8414274 w 9486900"/>
              <a:gd name="connsiteY13" fmla="*/ 0 h 330200"/>
              <a:gd name="connsiteX14" fmla="*/ 8287801 w 9486900"/>
              <a:gd name="connsiteY14" fmla="*/ 330200 h 330200"/>
              <a:gd name="connsiteX15" fmla="*/ 8029931 w 9486900"/>
              <a:gd name="connsiteY15" fmla="*/ 330200 h 330200"/>
              <a:gd name="connsiteX16" fmla="*/ 7798862 w 9486900"/>
              <a:gd name="connsiteY16" fmla="*/ 0 h 330200"/>
              <a:gd name="connsiteX17" fmla="*/ 8056731 w 9486900"/>
              <a:gd name="connsiteY17" fmla="*/ 0 h 330200"/>
              <a:gd name="connsiteX18" fmla="*/ 7930259 w 9486900"/>
              <a:gd name="connsiteY18" fmla="*/ 330200 h 330200"/>
              <a:gd name="connsiteX19" fmla="*/ 7672389 w 9486900"/>
              <a:gd name="connsiteY19" fmla="*/ 330200 h 330200"/>
              <a:gd name="connsiteX20" fmla="*/ 7441318 w 9486900"/>
              <a:gd name="connsiteY20" fmla="*/ 0 h 330200"/>
              <a:gd name="connsiteX21" fmla="*/ 7699189 w 9486900"/>
              <a:gd name="connsiteY21" fmla="*/ 0 h 330200"/>
              <a:gd name="connsiteX22" fmla="*/ 7572716 w 9486900"/>
              <a:gd name="connsiteY22" fmla="*/ 330200 h 330200"/>
              <a:gd name="connsiteX23" fmla="*/ 7314846 w 9486900"/>
              <a:gd name="connsiteY23" fmla="*/ 330200 h 330200"/>
              <a:gd name="connsiteX24" fmla="*/ 7083776 w 9486900"/>
              <a:gd name="connsiteY24" fmla="*/ 0 h 330200"/>
              <a:gd name="connsiteX25" fmla="*/ 7341646 w 9486900"/>
              <a:gd name="connsiteY25" fmla="*/ 0 h 330200"/>
              <a:gd name="connsiteX26" fmla="*/ 7215174 w 9486900"/>
              <a:gd name="connsiteY26" fmla="*/ 330200 h 330200"/>
              <a:gd name="connsiteX27" fmla="*/ 6957303 w 9486900"/>
              <a:gd name="connsiteY27" fmla="*/ 330200 h 330200"/>
              <a:gd name="connsiteX28" fmla="*/ 6726233 w 9486900"/>
              <a:gd name="connsiteY28" fmla="*/ 0 h 330200"/>
              <a:gd name="connsiteX29" fmla="*/ 6984103 w 9486900"/>
              <a:gd name="connsiteY29" fmla="*/ 0 h 330200"/>
              <a:gd name="connsiteX30" fmla="*/ 6857630 w 9486900"/>
              <a:gd name="connsiteY30" fmla="*/ 330200 h 330200"/>
              <a:gd name="connsiteX31" fmla="*/ 6599761 w 9486900"/>
              <a:gd name="connsiteY31" fmla="*/ 330200 h 330200"/>
              <a:gd name="connsiteX32" fmla="*/ 6368691 w 9486900"/>
              <a:gd name="connsiteY32" fmla="*/ 0 h 330200"/>
              <a:gd name="connsiteX33" fmla="*/ 6626561 w 9486900"/>
              <a:gd name="connsiteY33" fmla="*/ 0 h 330200"/>
              <a:gd name="connsiteX34" fmla="*/ 6500088 w 9486900"/>
              <a:gd name="connsiteY34" fmla="*/ 330200 h 330200"/>
              <a:gd name="connsiteX35" fmla="*/ 6242218 w 9486900"/>
              <a:gd name="connsiteY35" fmla="*/ 330200 h 330200"/>
              <a:gd name="connsiteX36" fmla="*/ 6011149 w 9486900"/>
              <a:gd name="connsiteY36" fmla="*/ 0 h 330200"/>
              <a:gd name="connsiteX37" fmla="*/ 6269019 w 9486900"/>
              <a:gd name="connsiteY37" fmla="*/ 0 h 330200"/>
              <a:gd name="connsiteX38" fmla="*/ 6142546 w 9486900"/>
              <a:gd name="connsiteY38" fmla="*/ 330200 h 330200"/>
              <a:gd name="connsiteX39" fmla="*/ 5884676 w 9486900"/>
              <a:gd name="connsiteY39" fmla="*/ 330200 h 330200"/>
              <a:gd name="connsiteX40" fmla="*/ 5653607 w 9486900"/>
              <a:gd name="connsiteY40" fmla="*/ 0 h 330200"/>
              <a:gd name="connsiteX41" fmla="*/ 5911476 w 9486900"/>
              <a:gd name="connsiteY41" fmla="*/ 0 h 330200"/>
              <a:gd name="connsiteX42" fmla="*/ 5785004 w 9486900"/>
              <a:gd name="connsiteY42" fmla="*/ 330200 h 330200"/>
              <a:gd name="connsiteX43" fmla="*/ 5527134 w 9486900"/>
              <a:gd name="connsiteY43" fmla="*/ 330200 h 330200"/>
              <a:gd name="connsiteX44" fmla="*/ 5296063 w 9486900"/>
              <a:gd name="connsiteY44" fmla="*/ 0 h 330200"/>
              <a:gd name="connsiteX45" fmla="*/ 5553934 w 9486900"/>
              <a:gd name="connsiteY45" fmla="*/ 0 h 330200"/>
              <a:gd name="connsiteX46" fmla="*/ 5427461 w 9486900"/>
              <a:gd name="connsiteY46" fmla="*/ 330200 h 330200"/>
              <a:gd name="connsiteX47" fmla="*/ 5169591 w 9486900"/>
              <a:gd name="connsiteY47" fmla="*/ 330200 h 330200"/>
              <a:gd name="connsiteX48" fmla="*/ 4958260 w 9486900"/>
              <a:gd name="connsiteY48" fmla="*/ 0 h 330200"/>
              <a:gd name="connsiteX49" fmla="*/ 5216130 w 9486900"/>
              <a:gd name="connsiteY49" fmla="*/ 0 h 330200"/>
              <a:gd name="connsiteX50" fmla="*/ 5089658 w 9486900"/>
              <a:gd name="connsiteY50" fmla="*/ 330200 h 330200"/>
              <a:gd name="connsiteX51" fmla="*/ 4831787 w 9486900"/>
              <a:gd name="connsiteY51" fmla="*/ 330200 h 330200"/>
              <a:gd name="connsiteX52" fmla="*/ 4600717 w 9486900"/>
              <a:gd name="connsiteY52" fmla="*/ 0 h 330200"/>
              <a:gd name="connsiteX53" fmla="*/ 4858587 w 9486900"/>
              <a:gd name="connsiteY53" fmla="*/ 0 h 330200"/>
              <a:gd name="connsiteX54" fmla="*/ 4732114 w 9486900"/>
              <a:gd name="connsiteY54" fmla="*/ 330200 h 330200"/>
              <a:gd name="connsiteX55" fmla="*/ 4474245 w 9486900"/>
              <a:gd name="connsiteY55" fmla="*/ 330200 h 330200"/>
              <a:gd name="connsiteX56" fmla="*/ 4243175 w 9486900"/>
              <a:gd name="connsiteY56" fmla="*/ 0 h 330200"/>
              <a:gd name="connsiteX57" fmla="*/ 4501045 w 9486900"/>
              <a:gd name="connsiteY57" fmla="*/ 0 h 330200"/>
              <a:gd name="connsiteX58" fmla="*/ 4374573 w 9486900"/>
              <a:gd name="connsiteY58" fmla="*/ 330200 h 330200"/>
              <a:gd name="connsiteX59" fmla="*/ 4116702 w 9486900"/>
              <a:gd name="connsiteY59" fmla="*/ 330200 h 330200"/>
              <a:gd name="connsiteX60" fmla="*/ 3885633 w 9486900"/>
              <a:gd name="connsiteY60" fmla="*/ 0 h 330200"/>
              <a:gd name="connsiteX61" fmla="*/ 4143502 w 9486900"/>
              <a:gd name="connsiteY61" fmla="*/ 0 h 330200"/>
              <a:gd name="connsiteX62" fmla="*/ 4017029 w 9486900"/>
              <a:gd name="connsiteY62" fmla="*/ 330200 h 330200"/>
              <a:gd name="connsiteX63" fmla="*/ 3759159 w 9486900"/>
              <a:gd name="connsiteY63" fmla="*/ 330200 h 330200"/>
              <a:gd name="connsiteX64" fmla="*/ 0 w 9486900"/>
              <a:gd name="connsiteY64" fmla="*/ 0 h 330200"/>
              <a:gd name="connsiteX65" fmla="*/ 3759159 w 9486900"/>
              <a:gd name="connsiteY65" fmla="*/ 0 h 330200"/>
              <a:gd name="connsiteX66" fmla="*/ 3629279 w 9486900"/>
              <a:gd name="connsiteY66" fmla="*/ 330200 h 330200"/>
              <a:gd name="connsiteX67" fmla="*/ 0 w 9486900"/>
              <a:gd name="connsiteY67" fmla="*/ 330200 h 330200"/>
            </a:gdLst>
            <a:ahLst/>
            <a:cxnLst/>
            <a:rect l="l" t="t" r="r" b="b"/>
            <a:pathLst>
              <a:path w="9486900" h="330200">
                <a:moveTo>
                  <a:pt x="9229030" y="0"/>
                </a:moveTo>
                <a:lnTo>
                  <a:pt x="9486900" y="0"/>
                </a:lnTo>
                <a:lnTo>
                  <a:pt x="9360427" y="330200"/>
                </a:lnTo>
                <a:lnTo>
                  <a:pt x="9102557" y="330200"/>
                </a:lnTo>
                <a:close/>
                <a:moveTo>
                  <a:pt x="8871490" y="0"/>
                </a:moveTo>
                <a:lnTo>
                  <a:pt x="9129360" y="0"/>
                </a:lnTo>
                <a:lnTo>
                  <a:pt x="9002887" y="330200"/>
                </a:lnTo>
                <a:lnTo>
                  <a:pt x="8745017" y="330200"/>
                </a:lnTo>
                <a:close/>
                <a:moveTo>
                  <a:pt x="8513947" y="0"/>
                </a:moveTo>
                <a:lnTo>
                  <a:pt x="8771817" y="0"/>
                </a:lnTo>
                <a:lnTo>
                  <a:pt x="8645344" y="330200"/>
                </a:lnTo>
                <a:lnTo>
                  <a:pt x="8387474" y="330200"/>
                </a:lnTo>
                <a:close/>
                <a:moveTo>
                  <a:pt x="8156404" y="0"/>
                </a:moveTo>
                <a:lnTo>
                  <a:pt x="8414274" y="0"/>
                </a:lnTo>
                <a:lnTo>
                  <a:pt x="8287801" y="330200"/>
                </a:lnTo>
                <a:lnTo>
                  <a:pt x="8029931" y="330200"/>
                </a:lnTo>
                <a:close/>
                <a:moveTo>
                  <a:pt x="7798862" y="0"/>
                </a:moveTo>
                <a:lnTo>
                  <a:pt x="8056731" y="0"/>
                </a:lnTo>
                <a:lnTo>
                  <a:pt x="7930259" y="330200"/>
                </a:lnTo>
                <a:lnTo>
                  <a:pt x="7672389" y="330200"/>
                </a:lnTo>
                <a:close/>
                <a:moveTo>
                  <a:pt x="7441318" y="0"/>
                </a:moveTo>
                <a:lnTo>
                  <a:pt x="7699189" y="0"/>
                </a:lnTo>
                <a:lnTo>
                  <a:pt x="7572716" y="330200"/>
                </a:lnTo>
                <a:lnTo>
                  <a:pt x="7314846" y="330200"/>
                </a:lnTo>
                <a:close/>
                <a:moveTo>
                  <a:pt x="7083776" y="0"/>
                </a:moveTo>
                <a:lnTo>
                  <a:pt x="7341646" y="0"/>
                </a:lnTo>
                <a:lnTo>
                  <a:pt x="7215174" y="330200"/>
                </a:lnTo>
                <a:lnTo>
                  <a:pt x="6957303" y="330200"/>
                </a:lnTo>
                <a:close/>
                <a:moveTo>
                  <a:pt x="6726233" y="0"/>
                </a:moveTo>
                <a:lnTo>
                  <a:pt x="6984103" y="0"/>
                </a:lnTo>
                <a:lnTo>
                  <a:pt x="6857630" y="330200"/>
                </a:lnTo>
                <a:lnTo>
                  <a:pt x="6599761" y="330200"/>
                </a:lnTo>
                <a:close/>
                <a:moveTo>
                  <a:pt x="6368691" y="0"/>
                </a:moveTo>
                <a:lnTo>
                  <a:pt x="6626561" y="0"/>
                </a:lnTo>
                <a:lnTo>
                  <a:pt x="6500088" y="330200"/>
                </a:lnTo>
                <a:lnTo>
                  <a:pt x="6242218" y="330200"/>
                </a:lnTo>
                <a:close/>
                <a:moveTo>
                  <a:pt x="6011149" y="0"/>
                </a:moveTo>
                <a:lnTo>
                  <a:pt x="6269019" y="0"/>
                </a:lnTo>
                <a:lnTo>
                  <a:pt x="6142546" y="330200"/>
                </a:lnTo>
                <a:lnTo>
                  <a:pt x="5884676" y="330200"/>
                </a:lnTo>
                <a:close/>
                <a:moveTo>
                  <a:pt x="5653607" y="0"/>
                </a:moveTo>
                <a:lnTo>
                  <a:pt x="5911476" y="0"/>
                </a:lnTo>
                <a:lnTo>
                  <a:pt x="5785004" y="330200"/>
                </a:lnTo>
                <a:lnTo>
                  <a:pt x="5527134" y="330200"/>
                </a:lnTo>
                <a:close/>
                <a:moveTo>
                  <a:pt x="5296063" y="0"/>
                </a:moveTo>
                <a:lnTo>
                  <a:pt x="5553934" y="0"/>
                </a:lnTo>
                <a:lnTo>
                  <a:pt x="5427461" y="330200"/>
                </a:lnTo>
                <a:lnTo>
                  <a:pt x="5169591" y="330200"/>
                </a:lnTo>
                <a:close/>
                <a:moveTo>
                  <a:pt x="4958260" y="0"/>
                </a:moveTo>
                <a:lnTo>
                  <a:pt x="5216130" y="0"/>
                </a:lnTo>
                <a:lnTo>
                  <a:pt x="5089658" y="330200"/>
                </a:lnTo>
                <a:lnTo>
                  <a:pt x="4831787" y="330200"/>
                </a:lnTo>
                <a:close/>
                <a:moveTo>
                  <a:pt x="4600717" y="0"/>
                </a:moveTo>
                <a:lnTo>
                  <a:pt x="4858587" y="0"/>
                </a:lnTo>
                <a:lnTo>
                  <a:pt x="4732114" y="330200"/>
                </a:lnTo>
                <a:lnTo>
                  <a:pt x="4474245" y="330200"/>
                </a:lnTo>
                <a:close/>
                <a:moveTo>
                  <a:pt x="4243175" y="0"/>
                </a:moveTo>
                <a:lnTo>
                  <a:pt x="4501045" y="0"/>
                </a:lnTo>
                <a:lnTo>
                  <a:pt x="4374573" y="330200"/>
                </a:lnTo>
                <a:lnTo>
                  <a:pt x="4116702" y="330200"/>
                </a:lnTo>
                <a:close/>
                <a:moveTo>
                  <a:pt x="3885633" y="0"/>
                </a:moveTo>
                <a:lnTo>
                  <a:pt x="4143502" y="0"/>
                </a:lnTo>
                <a:lnTo>
                  <a:pt x="4017029" y="330200"/>
                </a:lnTo>
                <a:lnTo>
                  <a:pt x="3759159" y="330200"/>
                </a:lnTo>
                <a:close/>
                <a:moveTo>
                  <a:pt x="0" y="0"/>
                </a:moveTo>
                <a:lnTo>
                  <a:pt x="3759159" y="0"/>
                </a:lnTo>
                <a:lnTo>
                  <a:pt x="3629279" y="330200"/>
                </a:lnTo>
                <a:lnTo>
                  <a:pt x="0" y="3302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26" name="标题 1"/>
          <p:cNvSpPr txBox="1"/>
          <p:nvPr/>
        </p:nvSpPr>
        <p:spPr>
          <a:xfrm>
            <a:off x="416931" y="6667500"/>
            <a:ext cx="2928179" cy="69902"/>
          </a:xfrm>
          <a:custGeom>
            <a:avLst/>
            <a:gdLst>
              <a:gd name="connsiteX0" fmla="*/ 36000 w 2928179"/>
              <a:gd name="connsiteY0" fmla="*/ 0 h 69902"/>
              <a:gd name="connsiteX1" fmla="*/ 61456 w 2928179"/>
              <a:gd name="connsiteY1" fmla="*/ 10237 h 69902"/>
              <a:gd name="connsiteX2" fmla="*/ 65480 w 2928179"/>
              <a:gd name="connsiteY2" fmla="*/ 19669 h 69902"/>
              <a:gd name="connsiteX3" fmla="*/ 2862699 w 2928179"/>
              <a:gd name="connsiteY3" fmla="*/ 19669 h 69902"/>
              <a:gd name="connsiteX4" fmla="*/ 2866723 w 2928179"/>
              <a:gd name="connsiteY4" fmla="*/ 10237 h 69902"/>
              <a:gd name="connsiteX5" fmla="*/ 2892179 w 2928179"/>
              <a:gd name="connsiteY5" fmla="*/ 0 h 69902"/>
              <a:gd name="connsiteX6" fmla="*/ 2928179 w 2928179"/>
              <a:gd name="connsiteY6" fmla="*/ 34951 h 69902"/>
              <a:gd name="connsiteX7" fmla="*/ 2892179 w 2928179"/>
              <a:gd name="connsiteY7" fmla="*/ 69902 h 69902"/>
              <a:gd name="connsiteX8" fmla="*/ 2856179 w 2928179"/>
              <a:gd name="connsiteY8" fmla="*/ 34951 h 69902"/>
              <a:gd name="connsiteX9" fmla="*/ 2857809 w 2928179"/>
              <a:gd name="connsiteY9" fmla="*/ 31130 h 69902"/>
              <a:gd name="connsiteX10" fmla="*/ 70370 w 2928179"/>
              <a:gd name="connsiteY10" fmla="*/ 31130 h 69902"/>
              <a:gd name="connsiteX11" fmla="*/ 72000 w 2928179"/>
              <a:gd name="connsiteY11" fmla="*/ 34951 h 69902"/>
              <a:gd name="connsiteX12" fmla="*/ 36000 w 2928179"/>
              <a:gd name="connsiteY12" fmla="*/ 69902 h 69902"/>
              <a:gd name="connsiteX13" fmla="*/ 0 w 2928179"/>
              <a:gd name="connsiteY13" fmla="*/ 34951 h 69902"/>
              <a:gd name="connsiteX14" fmla="*/ 36000 w 2928179"/>
              <a:gd name="connsiteY14" fmla="*/ 0 h 69902"/>
            </a:gdLst>
            <a:ahLst/>
            <a:cxnLst/>
            <a:rect l="l" t="t" r="r" b="b"/>
            <a:pathLst>
              <a:path w="2928179" h="69902">
                <a:moveTo>
                  <a:pt x="36000" y="0"/>
                </a:moveTo>
                <a:cubicBezTo>
                  <a:pt x="45941" y="0"/>
                  <a:pt x="54941" y="3912"/>
                  <a:pt x="61456" y="10237"/>
                </a:cubicBezTo>
                <a:lnTo>
                  <a:pt x="65480" y="19669"/>
                </a:lnTo>
                <a:lnTo>
                  <a:pt x="2862699" y="19669"/>
                </a:lnTo>
                <a:lnTo>
                  <a:pt x="2866723" y="10237"/>
                </a:lnTo>
                <a:cubicBezTo>
                  <a:pt x="2873238" y="3912"/>
                  <a:pt x="2882238" y="0"/>
                  <a:pt x="2892179" y="0"/>
                </a:cubicBezTo>
                <a:cubicBezTo>
                  <a:pt x="2912061" y="0"/>
                  <a:pt x="2928179" y="15648"/>
                  <a:pt x="2928179" y="34951"/>
                </a:cubicBezTo>
                <a:cubicBezTo>
                  <a:pt x="2928179" y="54254"/>
                  <a:pt x="2912061" y="69902"/>
                  <a:pt x="2892179" y="69902"/>
                </a:cubicBezTo>
                <a:cubicBezTo>
                  <a:pt x="2872297" y="69902"/>
                  <a:pt x="2856179" y="54254"/>
                  <a:pt x="2856179" y="34951"/>
                </a:cubicBezTo>
                <a:lnTo>
                  <a:pt x="2857809" y="31130"/>
                </a:lnTo>
                <a:lnTo>
                  <a:pt x="70370" y="31130"/>
                </a:lnTo>
                <a:lnTo>
                  <a:pt x="72000" y="34951"/>
                </a:lnTo>
                <a:cubicBezTo>
                  <a:pt x="72000" y="54254"/>
                  <a:pt x="55882" y="69902"/>
                  <a:pt x="36000" y="69902"/>
                </a:cubicBezTo>
                <a:cubicBezTo>
                  <a:pt x="16118" y="69902"/>
                  <a:pt x="0" y="54254"/>
                  <a:pt x="0" y="34951"/>
                </a:cubicBezTo>
                <a:cubicBezTo>
                  <a:pt x="0" y="15648"/>
                  <a:pt x="16118" y="0"/>
                  <a:pt x="3600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27" name="标题 1"/>
          <p:cNvSpPr txBox="1"/>
          <p:nvPr/>
        </p:nvSpPr>
        <p:spPr>
          <a:xfrm flipH="1">
            <a:off x="6510051" y="145998"/>
            <a:ext cx="2928179" cy="57202"/>
          </a:xfrm>
          <a:custGeom>
            <a:avLst/>
            <a:gdLst>
              <a:gd name="connsiteX0" fmla="*/ 2892179 w 2928179"/>
              <a:gd name="connsiteY0" fmla="*/ 0 h 57202"/>
              <a:gd name="connsiteX1" fmla="*/ 2866723 w 2928179"/>
              <a:gd name="connsiteY1" fmla="*/ 8377 h 57202"/>
              <a:gd name="connsiteX2" fmla="*/ 2864120 w 2928179"/>
              <a:gd name="connsiteY2" fmla="*/ 13371 h 57202"/>
              <a:gd name="connsiteX3" fmla="*/ 64059 w 2928179"/>
              <a:gd name="connsiteY3" fmla="*/ 13371 h 57202"/>
              <a:gd name="connsiteX4" fmla="*/ 61456 w 2928179"/>
              <a:gd name="connsiteY4" fmla="*/ 8377 h 57202"/>
              <a:gd name="connsiteX5" fmla="*/ 36000 w 2928179"/>
              <a:gd name="connsiteY5" fmla="*/ 0 h 57202"/>
              <a:gd name="connsiteX6" fmla="*/ 0 w 2928179"/>
              <a:gd name="connsiteY6" fmla="*/ 28601 h 57202"/>
              <a:gd name="connsiteX7" fmla="*/ 36000 w 2928179"/>
              <a:gd name="connsiteY7" fmla="*/ 57202 h 57202"/>
              <a:gd name="connsiteX8" fmla="*/ 72000 w 2928179"/>
              <a:gd name="connsiteY8" fmla="*/ 28601 h 57202"/>
              <a:gd name="connsiteX9" fmla="*/ 70035 w 2928179"/>
              <a:gd name="connsiteY9" fmla="*/ 24832 h 57202"/>
              <a:gd name="connsiteX10" fmla="*/ 2858144 w 2928179"/>
              <a:gd name="connsiteY10" fmla="*/ 24832 h 57202"/>
              <a:gd name="connsiteX11" fmla="*/ 2856179 w 2928179"/>
              <a:gd name="connsiteY11" fmla="*/ 28601 h 57202"/>
              <a:gd name="connsiteX12" fmla="*/ 2892179 w 2928179"/>
              <a:gd name="connsiteY12" fmla="*/ 57202 h 57202"/>
              <a:gd name="connsiteX13" fmla="*/ 2928179 w 2928179"/>
              <a:gd name="connsiteY13" fmla="*/ 28601 h 57202"/>
              <a:gd name="connsiteX14" fmla="*/ 2892179 w 2928179"/>
              <a:gd name="connsiteY14" fmla="*/ 0 h 57202"/>
            </a:gdLst>
            <a:ahLst/>
            <a:cxnLst/>
            <a:rect l="l" t="t" r="r" b="b"/>
            <a:pathLst>
              <a:path w="2928179" h="57202">
                <a:moveTo>
                  <a:pt x="2892179" y="0"/>
                </a:moveTo>
                <a:cubicBezTo>
                  <a:pt x="2882238" y="0"/>
                  <a:pt x="2873238" y="3201"/>
                  <a:pt x="2866723" y="8377"/>
                </a:cubicBezTo>
                <a:lnTo>
                  <a:pt x="2864120" y="13371"/>
                </a:lnTo>
                <a:lnTo>
                  <a:pt x="64059" y="13371"/>
                </a:lnTo>
                <a:lnTo>
                  <a:pt x="61456" y="8377"/>
                </a:lnTo>
                <a:cubicBezTo>
                  <a:pt x="54941" y="3201"/>
                  <a:pt x="45941" y="0"/>
                  <a:pt x="36000" y="0"/>
                </a:cubicBezTo>
                <a:cubicBezTo>
                  <a:pt x="16118" y="0"/>
                  <a:pt x="0" y="12805"/>
                  <a:pt x="0" y="28601"/>
                </a:cubicBezTo>
                <a:cubicBezTo>
                  <a:pt x="0" y="44397"/>
                  <a:pt x="16118" y="57202"/>
                  <a:pt x="36000" y="57202"/>
                </a:cubicBezTo>
                <a:cubicBezTo>
                  <a:pt x="55882" y="57202"/>
                  <a:pt x="72000" y="44397"/>
                  <a:pt x="72000" y="28601"/>
                </a:cubicBezTo>
                <a:lnTo>
                  <a:pt x="70035" y="24832"/>
                </a:lnTo>
                <a:lnTo>
                  <a:pt x="2858144" y="24832"/>
                </a:lnTo>
                <a:lnTo>
                  <a:pt x="2856179" y="28601"/>
                </a:lnTo>
                <a:cubicBezTo>
                  <a:pt x="2856179" y="44397"/>
                  <a:pt x="2872297" y="57202"/>
                  <a:pt x="2892179" y="57202"/>
                </a:cubicBezTo>
                <a:cubicBezTo>
                  <a:pt x="2912061" y="57202"/>
                  <a:pt x="2928179" y="44397"/>
                  <a:pt x="2928179" y="28601"/>
                </a:cubicBezTo>
                <a:cubicBezTo>
                  <a:pt x="2928179" y="12805"/>
                  <a:pt x="2912061" y="0"/>
                  <a:pt x="2892179"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28" name="标题 1"/>
          <p:cNvSpPr txBox="1"/>
          <p:nvPr/>
        </p:nvSpPr>
        <p:spPr>
          <a:xfrm>
            <a:off x="789356" y="2822094"/>
            <a:ext cx="80818" cy="138545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3" name="标题 1"/>
          <p:cNvSpPr txBox="1"/>
          <p:nvPr/>
        </p:nvSpPr>
        <p:spPr>
          <a:xfrm>
            <a:off x="1211516" y="1902559"/>
            <a:ext cx="9768968" cy="1481469"/>
          </a:xfrm>
          <a:prstGeom prst="triangle">
            <a:avLst/>
          </a:prstGeom>
          <a:gradFill>
            <a:gsLst>
              <a:gs pos="39000">
                <a:schemeClr val="accent1">
                  <a:alpha val="40000"/>
                </a:schemeClr>
              </a:gs>
              <a:gs pos="57000">
                <a:schemeClr val="accent1">
                  <a:lumMod val="20000"/>
                  <a:lumOff val="80000"/>
                  <a:alpha val="0"/>
                </a:schemeClr>
              </a:gs>
            </a:gsLst>
            <a:lin ang="5400000" scaled="0"/>
          </a:gradFill>
          <a:ln w="12700" cap="sq">
            <a:noFill/>
            <a:miter/>
          </a:ln>
          <a:effectLst/>
        </p:spPr>
        <p:txBody>
          <a:bodyPr vert="horz" wrap="square" lIns="274320" tIns="0" rIns="274320" bIns="1280160" rtlCol="0" anchor="b"/>
          <a:lstStyle/>
          <a:p>
            <a:pPr algn="ctr">
              <a:lnSpc>
                <a:spcPct val="130000"/>
              </a:lnSpc>
            </a:pPr>
            <a:endParaRPr kumimoji="1"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标题 1"/>
          <p:cNvSpPr txBox="1"/>
          <p:nvPr/>
        </p:nvSpPr>
        <p:spPr>
          <a:xfrm>
            <a:off x="5334360" y="1399561"/>
            <a:ext cx="1523280" cy="1523280"/>
          </a:xfrm>
          <a:prstGeom prst="ellipse">
            <a:avLst/>
          </a:prstGeom>
          <a:solidFill>
            <a:schemeClr val="accent1"/>
          </a:solidFill>
          <a:ln w="12700" cap="sq">
            <a:noFill/>
            <a:miter/>
          </a:ln>
          <a:effectLst>
            <a:outerShdw blurRad="762000" dist="254000" dir="5400000" algn="ctr" rotWithShape="0">
              <a:schemeClr val="accent1">
                <a:lumMod val="75000"/>
                <a:alpha val="30000"/>
              </a:schemeClr>
            </a:outerShdw>
          </a:effectLst>
        </p:spPr>
        <p:txBody>
          <a:bodyPr vert="horz" wrap="square" lIns="0" tIns="0" rIns="0" bIns="0" rtlCol="0" anchor="ctr"/>
          <a:lstStyle/>
          <a:p>
            <a:pPr algn="ctr">
              <a:lnSpc>
                <a:spcPct val="110000"/>
              </a:lnSpc>
            </a:pPr>
            <a:endParaRPr kumimoji="1" lang="zh-CN" altLang="en-US">
              <a:cs typeface="微软雅黑" panose="020B0503020204020204" pitchFamily="34" charset="-122"/>
            </a:endParaRPr>
          </a:p>
        </p:txBody>
      </p:sp>
      <p:sp>
        <p:nvSpPr>
          <p:cNvPr id="5" name="标题 1"/>
          <p:cNvSpPr txBox="1"/>
          <p:nvPr>
            <p:custDataLst>
              <p:tags r:id="rId1"/>
            </p:custDataLst>
          </p:nvPr>
        </p:nvSpPr>
        <p:spPr>
          <a:xfrm>
            <a:off x="3441065" y="3362960"/>
            <a:ext cx="2809240" cy="2632075"/>
          </a:xfrm>
          <a:prstGeom prst="rect">
            <a:avLst/>
          </a:prstGeom>
          <a:noFill/>
          <a:ln>
            <a:solidFill>
              <a:srgbClr val="C00000"/>
            </a:solidFill>
          </a:ln>
        </p:spPr>
        <p:txBody>
          <a:bodyPr vert="horz" wrap="square" lIns="0" tIns="36000" rIns="0" bIns="36000" rtlCol="0" anchor="t"/>
          <a:lstStyle/>
          <a:p>
            <a:pPr algn="ctr">
              <a:lnSpc>
                <a:spcPct val="150000"/>
              </a:lnSpc>
            </a:pPr>
            <a:r>
              <a:rPr kumimoji="1" lang="en-US" altLang="zh-CN" b="1">
                <a:ln w="12700">
                  <a:noFill/>
                </a:ln>
                <a:solidFill>
                  <a:srgbClr val="40404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成本结构特殊性</a:t>
            </a:r>
            <a:r>
              <a:rPr kumimoji="1" lang="en-US" altLang="zh-CN">
                <a:ln w="12700">
                  <a:noFill/>
                </a:ln>
                <a:solidFill>
                  <a:srgbClr val="40404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：没有燃料成本，边际成本低，主要成本集中在前期的设备投资和后期的运维。</a:t>
            </a:r>
            <a:endParaRPr kumimoji="1" lang="en-US" altLang="zh-CN">
              <a:ln w="12700">
                <a:noFill/>
              </a:ln>
              <a:solidFill>
                <a:srgbClr val="404040">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标题 1"/>
          <p:cNvSpPr txBox="1"/>
          <p:nvPr>
            <p:custDataLst>
              <p:tags r:id="rId2"/>
            </p:custDataLst>
          </p:nvPr>
        </p:nvSpPr>
        <p:spPr>
          <a:xfrm>
            <a:off x="489585" y="3362325"/>
            <a:ext cx="2797810" cy="2634615"/>
          </a:xfrm>
          <a:prstGeom prst="rect">
            <a:avLst/>
          </a:prstGeom>
          <a:noFill/>
          <a:ln>
            <a:solidFill>
              <a:srgbClr val="C00000"/>
            </a:solidFill>
          </a:ln>
        </p:spPr>
        <p:txBody>
          <a:bodyPr vert="horz" wrap="square" lIns="0" tIns="36000" rIns="0" bIns="36000" rtlCol="0" anchor="t"/>
          <a:lstStyle/>
          <a:p>
            <a:pPr algn="ctr">
              <a:lnSpc>
                <a:spcPct val="150000"/>
              </a:lnSpc>
            </a:pPr>
            <a:r>
              <a:rPr kumimoji="1" lang="en-US" altLang="zh-CN" b="1">
                <a:ln w="12700">
                  <a:noFill/>
                </a:ln>
                <a:solidFill>
                  <a:srgbClr val="40404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地域依赖性：</a:t>
            </a:r>
            <a:r>
              <a:rPr kumimoji="1" lang="en-US" altLang="zh-CN">
                <a:ln w="12700">
                  <a:noFill/>
                </a:ln>
                <a:solidFill>
                  <a:srgbClr val="40404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水电依赖丰富的水资源和合适的地形，地热需要特定的地质构造，而光伏和风能的普适性较强，受地域限制相对较小。</a:t>
            </a:r>
            <a:endParaRPr kumimoji="1" lang="en-US" altLang="zh-CN">
              <a:ln w="12700">
                <a:noFill/>
              </a:ln>
              <a:solidFill>
                <a:srgbClr val="404040">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标题 1"/>
          <p:cNvSpPr txBox="1"/>
          <p:nvPr>
            <p:custDataLst>
              <p:tags r:id="rId3"/>
            </p:custDataLst>
          </p:nvPr>
        </p:nvSpPr>
        <p:spPr>
          <a:xfrm>
            <a:off x="6391910" y="3362960"/>
            <a:ext cx="2882900" cy="2632075"/>
          </a:xfrm>
          <a:prstGeom prst="rect">
            <a:avLst/>
          </a:prstGeom>
          <a:noFill/>
          <a:ln>
            <a:solidFill>
              <a:srgbClr val="C00000"/>
            </a:solidFill>
          </a:ln>
        </p:spPr>
        <p:txBody>
          <a:bodyPr vert="horz" wrap="square" lIns="0" tIns="36000" rIns="0" bIns="36000" rtlCol="0" anchor="t"/>
          <a:lstStyle/>
          <a:p>
            <a:pPr algn="ctr">
              <a:lnSpc>
                <a:spcPct val="150000"/>
              </a:lnSpc>
            </a:pPr>
            <a:r>
              <a:rPr kumimoji="1" lang="en-US" altLang="zh-CN" b="1">
                <a:ln w="12700">
                  <a:noFill/>
                </a:ln>
                <a:solidFill>
                  <a:srgbClr val="40404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技术多样性：</a:t>
            </a:r>
            <a:r>
              <a:rPr kumimoji="1" lang="en-US" altLang="zh-CN">
                <a:ln w="12700">
                  <a:noFill/>
                </a:ln>
                <a:solidFill>
                  <a:srgbClr val="40404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各技术领域独立发展，从发电到储能，再到能源传输，每个环节都有不同的技术路线，价值链差异显著。</a:t>
            </a:r>
            <a:endParaRPr kumimoji="1" lang="en-US" altLang="zh-CN">
              <a:ln w="12700">
                <a:noFill/>
              </a:ln>
              <a:solidFill>
                <a:srgbClr val="404040">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标题 1"/>
          <p:cNvSpPr txBox="1"/>
          <p:nvPr>
            <p:custDataLst>
              <p:tags r:id="rId4"/>
            </p:custDataLst>
          </p:nvPr>
        </p:nvSpPr>
        <p:spPr>
          <a:xfrm>
            <a:off x="9343509" y="3363171"/>
            <a:ext cx="2675768" cy="2632328"/>
          </a:xfrm>
          <a:prstGeom prst="rect">
            <a:avLst/>
          </a:prstGeom>
          <a:noFill/>
          <a:ln>
            <a:solidFill>
              <a:srgbClr val="C00000"/>
            </a:solidFill>
          </a:ln>
        </p:spPr>
        <p:txBody>
          <a:bodyPr vert="horz" wrap="square" lIns="0" tIns="36000" rIns="0" bIns="36000" rtlCol="0" anchor="t"/>
          <a:lstStyle/>
          <a:p>
            <a:pPr algn="ctr">
              <a:lnSpc>
                <a:spcPct val="150000"/>
              </a:lnSpc>
            </a:pPr>
            <a:r>
              <a:rPr kumimoji="1" lang="en-US" altLang="zh-CN" b="1">
                <a:ln w="12700">
                  <a:noFill/>
                </a:ln>
                <a:solidFill>
                  <a:srgbClr val="40404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环境正外部性：</a:t>
            </a:r>
            <a:r>
              <a:rPr kumimoji="1" lang="en-US" altLang="zh-CN">
                <a:ln w="12700">
                  <a:noFill/>
                </a:ln>
                <a:solidFill>
                  <a:srgbClr val="40404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减排效益显著，根据IPCC测算，要实现2℃目标，需在2050年减排40 - 70% ，可再生能源的大规模应用将发挥关键作用。</a:t>
            </a:r>
            <a:endParaRPr kumimoji="1" lang="en-US" altLang="zh-CN">
              <a:ln w="12700">
                <a:noFill/>
              </a:ln>
              <a:solidFill>
                <a:srgbClr val="404040">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标题 1"/>
          <p:cNvSpPr txBox="1"/>
          <p:nvPr/>
        </p:nvSpPr>
        <p:spPr>
          <a:xfrm>
            <a:off x="5740400" y="1819804"/>
            <a:ext cx="701054" cy="680005"/>
          </a:xfrm>
          <a:custGeom>
            <a:avLst/>
            <a:gdLst>
              <a:gd name="connsiteX0" fmla="*/ 1371696 w 1870330"/>
              <a:gd name="connsiteY0" fmla="*/ 1296270 h 1845296"/>
              <a:gd name="connsiteX1" fmla="*/ 1371696 w 1870330"/>
              <a:gd name="connsiteY1" fmla="*/ 1371136 h 1845296"/>
              <a:gd name="connsiteX2" fmla="*/ 1671448 w 1870330"/>
              <a:gd name="connsiteY2" fmla="*/ 1371136 h 1845296"/>
              <a:gd name="connsiteX3" fmla="*/ 1671448 w 1870330"/>
              <a:gd name="connsiteY3" fmla="*/ 1296270 h 1845296"/>
              <a:gd name="connsiteX4" fmla="*/ 1371696 w 1870330"/>
              <a:gd name="connsiteY4" fmla="*/ 996899 h 1845296"/>
              <a:gd name="connsiteX5" fmla="*/ 1371696 w 1870330"/>
              <a:gd name="connsiteY5" fmla="*/ 1071765 h 1845296"/>
              <a:gd name="connsiteX6" fmla="*/ 1671448 w 1870330"/>
              <a:gd name="connsiteY6" fmla="*/ 1071765 h 1845296"/>
              <a:gd name="connsiteX7" fmla="*/ 1671448 w 1870330"/>
              <a:gd name="connsiteY7" fmla="*/ 996899 h 1845296"/>
              <a:gd name="connsiteX8" fmla="*/ 1371696 w 1870330"/>
              <a:gd name="connsiteY8" fmla="*/ 747820 h 1845296"/>
              <a:gd name="connsiteX9" fmla="*/ 1371696 w 1870330"/>
              <a:gd name="connsiteY9" fmla="*/ 822401 h 1845296"/>
              <a:gd name="connsiteX10" fmla="*/ 1671448 w 1870330"/>
              <a:gd name="connsiteY10" fmla="*/ 822401 h 1845296"/>
              <a:gd name="connsiteX11" fmla="*/ 1671448 w 1870330"/>
              <a:gd name="connsiteY11" fmla="*/ 747820 h 1845296"/>
              <a:gd name="connsiteX12" fmla="*/ 1371696 w 1870330"/>
              <a:gd name="connsiteY12" fmla="*/ 473405 h 1845296"/>
              <a:gd name="connsiteX13" fmla="*/ 1371696 w 1870330"/>
              <a:gd name="connsiteY13" fmla="*/ 547986 h 1845296"/>
              <a:gd name="connsiteX14" fmla="*/ 1671448 w 1870330"/>
              <a:gd name="connsiteY14" fmla="*/ 547986 h 1845296"/>
              <a:gd name="connsiteX15" fmla="*/ 1671448 w 1870330"/>
              <a:gd name="connsiteY15" fmla="*/ 473405 h 1845296"/>
              <a:gd name="connsiteX16" fmla="*/ 1221963 w 1870330"/>
              <a:gd name="connsiteY16" fmla="*/ 224040 h 1845296"/>
              <a:gd name="connsiteX17" fmla="*/ 1794130 w 1870330"/>
              <a:gd name="connsiteY17" fmla="*/ 224040 h 1845296"/>
              <a:gd name="connsiteX18" fmla="*/ 1870330 w 1870330"/>
              <a:gd name="connsiteY18" fmla="*/ 298811 h 1845296"/>
              <a:gd name="connsiteX19" fmla="*/ 1870330 w 1870330"/>
              <a:gd name="connsiteY19" fmla="*/ 1570971 h 1845296"/>
              <a:gd name="connsiteX20" fmla="*/ 1794130 w 1870330"/>
              <a:gd name="connsiteY20" fmla="*/ 1645742 h 1845296"/>
              <a:gd name="connsiteX21" fmla="*/ 1221963 w 1870330"/>
              <a:gd name="connsiteY21" fmla="*/ 1645742 h 1845296"/>
              <a:gd name="connsiteX22" fmla="*/ 1221963 w 1870330"/>
              <a:gd name="connsiteY22" fmla="*/ 1383804 h 1845296"/>
              <a:gd name="connsiteX23" fmla="*/ 1298163 w 1870330"/>
              <a:gd name="connsiteY23" fmla="*/ 1383804 h 1845296"/>
              <a:gd name="connsiteX24" fmla="*/ 1298163 w 1870330"/>
              <a:gd name="connsiteY24" fmla="*/ 1309033 h 1845296"/>
              <a:gd name="connsiteX25" fmla="*/ 1221963 w 1870330"/>
              <a:gd name="connsiteY25" fmla="*/ 1309033 h 1845296"/>
              <a:gd name="connsiteX26" fmla="*/ 1221963 w 1870330"/>
              <a:gd name="connsiteY26" fmla="*/ 1084434 h 1845296"/>
              <a:gd name="connsiteX27" fmla="*/ 1298163 w 1870330"/>
              <a:gd name="connsiteY27" fmla="*/ 1084434 h 1845296"/>
              <a:gd name="connsiteX28" fmla="*/ 1298163 w 1870330"/>
              <a:gd name="connsiteY28" fmla="*/ 1009662 h 1845296"/>
              <a:gd name="connsiteX29" fmla="*/ 1221963 w 1870330"/>
              <a:gd name="connsiteY29" fmla="*/ 1009662 h 1845296"/>
              <a:gd name="connsiteX30" fmla="*/ 1221963 w 1870330"/>
              <a:gd name="connsiteY30" fmla="*/ 822496 h 1845296"/>
              <a:gd name="connsiteX31" fmla="*/ 1298163 w 1870330"/>
              <a:gd name="connsiteY31" fmla="*/ 822496 h 1845296"/>
              <a:gd name="connsiteX32" fmla="*/ 1298163 w 1870330"/>
              <a:gd name="connsiteY32" fmla="*/ 747725 h 1845296"/>
              <a:gd name="connsiteX33" fmla="*/ 1221963 w 1870330"/>
              <a:gd name="connsiteY33" fmla="*/ 747725 h 1845296"/>
              <a:gd name="connsiteX34" fmla="*/ 1221963 w 1870330"/>
              <a:gd name="connsiteY34" fmla="*/ 560654 h 1845296"/>
              <a:gd name="connsiteX35" fmla="*/ 1298163 w 1870330"/>
              <a:gd name="connsiteY35" fmla="*/ 560654 h 1845296"/>
              <a:gd name="connsiteX36" fmla="*/ 1298163 w 1870330"/>
              <a:gd name="connsiteY36" fmla="*/ 485883 h 1845296"/>
              <a:gd name="connsiteX37" fmla="*/ 1221963 w 1870330"/>
              <a:gd name="connsiteY37" fmla="*/ 485883 h 1845296"/>
              <a:gd name="connsiteX38" fmla="*/ 1054227 w 1870330"/>
              <a:gd name="connsiteY38" fmla="*/ 393 h 1845296"/>
              <a:gd name="connsiteX39" fmla="*/ 1054132 w 1870330"/>
              <a:gd name="connsiteY39" fmla="*/ 869 h 1845296"/>
              <a:gd name="connsiteX40" fmla="*/ 1083754 w 1870330"/>
              <a:gd name="connsiteY40" fmla="*/ 7727 h 1845296"/>
              <a:gd name="connsiteX41" fmla="*/ 1097470 w 1870330"/>
              <a:gd name="connsiteY41" fmla="*/ 36302 h 1845296"/>
              <a:gd name="connsiteX42" fmla="*/ 1097470 w 1870330"/>
              <a:gd name="connsiteY42" fmla="*/ 1808714 h 1845296"/>
              <a:gd name="connsiteX43" fmla="*/ 1083754 w 1870330"/>
              <a:gd name="connsiteY43" fmla="*/ 1837289 h 1845296"/>
              <a:gd name="connsiteX44" fmla="*/ 1060895 w 1870330"/>
              <a:gd name="connsiteY44" fmla="*/ 1845290 h 1845296"/>
              <a:gd name="connsiteX45" fmla="*/ 1053941 w 1870330"/>
              <a:gd name="connsiteY45" fmla="*/ 1844148 h 1845296"/>
              <a:gd name="connsiteX46" fmla="*/ 29623 w 1870330"/>
              <a:gd name="connsiteY46" fmla="*/ 1647932 h 1845296"/>
              <a:gd name="connsiteX47" fmla="*/ 0 w 1870330"/>
              <a:gd name="connsiteY47" fmla="*/ 1611071 h 1845296"/>
              <a:gd name="connsiteX48" fmla="*/ 0 w 1870330"/>
              <a:gd name="connsiteY48" fmla="*/ 233375 h 1845296"/>
              <a:gd name="connsiteX49" fmla="*/ 29813 w 1870330"/>
              <a:gd name="connsiteY49" fmla="*/ 196513 h 1845296"/>
            </a:gdLst>
            <a:ahLst/>
            <a:cxnLst/>
            <a:rect l="l" t="t" r="r" b="b"/>
            <a:pathLst>
              <a:path w="1870330" h="1845296">
                <a:moveTo>
                  <a:pt x="1371696" y="1296270"/>
                </a:moveTo>
                <a:lnTo>
                  <a:pt x="1371696" y="1371136"/>
                </a:lnTo>
                <a:lnTo>
                  <a:pt x="1671448" y="1371136"/>
                </a:lnTo>
                <a:lnTo>
                  <a:pt x="1671448" y="1296270"/>
                </a:lnTo>
                <a:close/>
                <a:moveTo>
                  <a:pt x="1371696" y="996899"/>
                </a:moveTo>
                <a:lnTo>
                  <a:pt x="1371696" y="1071765"/>
                </a:lnTo>
                <a:lnTo>
                  <a:pt x="1671448" y="1071765"/>
                </a:lnTo>
                <a:lnTo>
                  <a:pt x="1671448" y="996899"/>
                </a:lnTo>
                <a:close/>
                <a:moveTo>
                  <a:pt x="1371696" y="747820"/>
                </a:moveTo>
                <a:lnTo>
                  <a:pt x="1371696" y="822401"/>
                </a:lnTo>
                <a:lnTo>
                  <a:pt x="1671448" y="822401"/>
                </a:lnTo>
                <a:lnTo>
                  <a:pt x="1671448" y="747820"/>
                </a:lnTo>
                <a:close/>
                <a:moveTo>
                  <a:pt x="1371696" y="473405"/>
                </a:moveTo>
                <a:lnTo>
                  <a:pt x="1371696" y="547986"/>
                </a:lnTo>
                <a:lnTo>
                  <a:pt x="1671448" y="547986"/>
                </a:lnTo>
                <a:lnTo>
                  <a:pt x="1671448" y="473405"/>
                </a:lnTo>
                <a:close/>
                <a:moveTo>
                  <a:pt x="1221963" y="224040"/>
                </a:moveTo>
                <a:lnTo>
                  <a:pt x="1794130" y="224040"/>
                </a:lnTo>
                <a:cubicBezTo>
                  <a:pt x="1835792" y="223723"/>
                  <a:pt x="1869863" y="257155"/>
                  <a:pt x="1870330" y="298811"/>
                </a:cubicBezTo>
                <a:lnTo>
                  <a:pt x="1870330" y="1570971"/>
                </a:lnTo>
                <a:cubicBezTo>
                  <a:pt x="1869863" y="1612623"/>
                  <a:pt x="1835792" y="1646056"/>
                  <a:pt x="1794130" y="1645742"/>
                </a:cubicBezTo>
                <a:lnTo>
                  <a:pt x="1221963" y="1645742"/>
                </a:lnTo>
                <a:lnTo>
                  <a:pt x="1221963" y="1383804"/>
                </a:lnTo>
                <a:lnTo>
                  <a:pt x="1298163" y="1383804"/>
                </a:lnTo>
                <a:lnTo>
                  <a:pt x="1298163" y="1309033"/>
                </a:lnTo>
                <a:lnTo>
                  <a:pt x="1221963" y="1309033"/>
                </a:lnTo>
                <a:lnTo>
                  <a:pt x="1221963" y="1084434"/>
                </a:lnTo>
                <a:lnTo>
                  <a:pt x="1298163" y="1084434"/>
                </a:lnTo>
                <a:lnTo>
                  <a:pt x="1298163" y="1009662"/>
                </a:lnTo>
                <a:lnTo>
                  <a:pt x="1221963" y="1009662"/>
                </a:lnTo>
                <a:lnTo>
                  <a:pt x="1221963" y="822496"/>
                </a:lnTo>
                <a:lnTo>
                  <a:pt x="1298163" y="822496"/>
                </a:lnTo>
                <a:lnTo>
                  <a:pt x="1298163" y="747725"/>
                </a:lnTo>
                <a:lnTo>
                  <a:pt x="1221963" y="747725"/>
                </a:lnTo>
                <a:lnTo>
                  <a:pt x="1221963" y="560654"/>
                </a:lnTo>
                <a:lnTo>
                  <a:pt x="1298163" y="560654"/>
                </a:lnTo>
                <a:lnTo>
                  <a:pt x="1298163" y="485883"/>
                </a:lnTo>
                <a:lnTo>
                  <a:pt x="1221963" y="485883"/>
                </a:lnTo>
                <a:close/>
                <a:moveTo>
                  <a:pt x="1054227" y="393"/>
                </a:moveTo>
                <a:lnTo>
                  <a:pt x="1054132" y="869"/>
                </a:lnTo>
                <a:cubicBezTo>
                  <a:pt x="1064533" y="-1498"/>
                  <a:pt x="1075449" y="1029"/>
                  <a:pt x="1083754" y="7727"/>
                </a:cubicBezTo>
                <a:cubicBezTo>
                  <a:pt x="1092260" y="14808"/>
                  <a:pt x="1097261" y="25237"/>
                  <a:pt x="1097470" y="36302"/>
                </a:cubicBezTo>
                <a:lnTo>
                  <a:pt x="1097470" y="1808714"/>
                </a:lnTo>
                <a:cubicBezTo>
                  <a:pt x="1097271" y="1819783"/>
                  <a:pt x="1092260" y="1830212"/>
                  <a:pt x="1083754" y="1837289"/>
                </a:cubicBezTo>
                <a:cubicBezTo>
                  <a:pt x="1077344" y="1842614"/>
                  <a:pt x="1069229" y="1845452"/>
                  <a:pt x="1060895" y="1845290"/>
                </a:cubicBezTo>
                <a:cubicBezTo>
                  <a:pt x="1058551" y="1845100"/>
                  <a:pt x="1056227" y="1844719"/>
                  <a:pt x="1053941" y="1844148"/>
                </a:cubicBezTo>
                <a:lnTo>
                  <a:pt x="29623" y="1647932"/>
                </a:lnTo>
                <a:cubicBezTo>
                  <a:pt x="12259" y="1644227"/>
                  <a:pt x="-124" y="1628825"/>
                  <a:pt x="0" y="1611071"/>
                </a:cubicBezTo>
                <a:lnTo>
                  <a:pt x="0" y="233375"/>
                </a:lnTo>
                <a:cubicBezTo>
                  <a:pt x="-105" y="215558"/>
                  <a:pt x="12373" y="200139"/>
                  <a:pt x="29813" y="196513"/>
                </a:cubicBezTo>
                <a:close/>
              </a:path>
            </a:pathLst>
          </a:custGeom>
          <a:solidFill>
            <a:schemeClr val="bg1"/>
          </a:solidFill>
          <a:ln w="9525" cap="flat">
            <a:noFill/>
            <a:miter/>
          </a:ln>
        </p:spPr>
        <p:txBody>
          <a:bodyPr vert="horz" wrap="square" lIns="91440" tIns="45720" rIns="91440" bIns="45720" rtlCol="0" anchor="ctr"/>
          <a:lstStyle/>
          <a:p>
            <a:pPr algn="l">
              <a:lnSpc>
                <a:spcPct val="110000"/>
              </a:lnSpc>
            </a:pPr>
            <a:endParaRPr kumimoji="1"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标题 1"/>
          <p:cNvSpPr txBox="1"/>
          <p:nvPr>
            <p:custDataLst>
              <p:tags r:id="rId5"/>
            </p:custDataLst>
          </p:nvPr>
        </p:nvSpPr>
        <p:spPr>
          <a:xfrm>
            <a:off x="1204291" y="2998492"/>
            <a:ext cx="1246356" cy="409711"/>
          </a:xfrm>
          <a:prstGeom prst="rect">
            <a:avLst/>
          </a:prstGeom>
          <a:noFill/>
          <a:ln>
            <a:noFill/>
          </a:ln>
        </p:spPr>
        <p:txBody>
          <a:bodyPr vert="horz" wrap="square" lIns="0" tIns="36000" rIns="0" bIns="36000" rtlCol="0" anchor="t"/>
          <a:lstStyle/>
          <a:p>
            <a:pPr algn="ctr">
              <a:lnSpc>
                <a:spcPct val="150000"/>
              </a:lnSpc>
            </a:pPr>
            <a:r>
              <a:rPr kumimoji="1" lang="en-US" altLang="zh-CN">
                <a:ln w="12700">
                  <a:noFill/>
                </a:ln>
                <a:solidFill>
                  <a:srgbClr val="404040">
                    <a:alpha val="100000"/>
                  </a:srgbClr>
                </a:solidFill>
                <a:latin typeface="微软雅黑" panose="020B0503020204020204" pitchFamily="34" charset="-122"/>
                <a:ea typeface="微软雅黑" panose="020B0503020204020204" pitchFamily="34" charset="-122"/>
                <a:cs typeface="OPPOSans B" panose="00020600040101010101" charset="-122"/>
              </a:rPr>
              <a:t>01</a:t>
            </a:r>
            <a:endParaRPr kumimoji="1" lang="en-US" altLang="zh-CN">
              <a:ln w="12700">
                <a:noFill/>
              </a:ln>
              <a:solidFill>
                <a:srgbClr val="404040">
                  <a:alpha val="100000"/>
                </a:srgbClr>
              </a:solidFill>
              <a:latin typeface="微软雅黑" panose="020B0503020204020204" pitchFamily="34" charset="-122"/>
              <a:ea typeface="微软雅黑" panose="020B0503020204020204" pitchFamily="34" charset="-122"/>
              <a:cs typeface="OPPOSans B" panose="00020600040101010101" charset="-122"/>
            </a:endParaRPr>
          </a:p>
        </p:txBody>
      </p:sp>
      <p:sp>
        <p:nvSpPr>
          <p:cNvPr id="11" name="标题 1"/>
          <p:cNvSpPr txBox="1"/>
          <p:nvPr>
            <p:custDataLst>
              <p:tags r:id="rId6"/>
            </p:custDataLst>
          </p:nvPr>
        </p:nvSpPr>
        <p:spPr>
          <a:xfrm>
            <a:off x="4157511" y="2944551"/>
            <a:ext cx="1246356" cy="409711"/>
          </a:xfrm>
          <a:prstGeom prst="rect">
            <a:avLst/>
          </a:prstGeom>
          <a:noFill/>
          <a:ln>
            <a:noFill/>
          </a:ln>
        </p:spPr>
        <p:txBody>
          <a:bodyPr vert="horz" wrap="square" lIns="0" tIns="36000" rIns="0" bIns="36000" rtlCol="0" anchor="t"/>
          <a:lstStyle/>
          <a:p>
            <a:pPr algn="ctr">
              <a:lnSpc>
                <a:spcPct val="150000"/>
              </a:lnSpc>
            </a:pPr>
            <a:r>
              <a:rPr kumimoji="1" lang="en-US" altLang="zh-CN">
                <a:ln w="12700">
                  <a:noFill/>
                </a:ln>
                <a:solidFill>
                  <a:srgbClr val="404040">
                    <a:alpha val="100000"/>
                  </a:srgbClr>
                </a:solidFill>
                <a:latin typeface="微软雅黑" panose="020B0503020204020204" pitchFamily="34" charset="-122"/>
                <a:ea typeface="微软雅黑" panose="020B0503020204020204" pitchFamily="34" charset="-122"/>
                <a:cs typeface="OPPOSans B" panose="00020600040101010101" charset="-122"/>
              </a:rPr>
              <a:t>02</a:t>
            </a:r>
            <a:endParaRPr kumimoji="1" lang="en-US" altLang="zh-CN">
              <a:ln w="12700">
                <a:noFill/>
              </a:ln>
              <a:solidFill>
                <a:srgbClr val="404040">
                  <a:alpha val="100000"/>
                </a:srgbClr>
              </a:solidFill>
              <a:latin typeface="微软雅黑" panose="020B0503020204020204" pitchFamily="34" charset="-122"/>
              <a:ea typeface="微软雅黑" panose="020B0503020204020204" pitchFamily="34" charset="-122"/>
              <a:cs typeface="OPPOSans B" panose="00020600040101010101" charset="-122"/>
            </a:endParaRPr>
          </a:p>
        </p:txBody>
      </p:sp>
      <p:sp>
        <p:nvSpPr>
          <p:cNvPr id="12" name="标题 1"/>
          <p:cNvSpPr txBox="1"/>
          <p:nvPr>
            <p:custDataLst>
              <p:tags r:id="rId7"/>
            </p:custDataLst>
          </p:nvPr>
        </p:nvSpPr>
        <p:spPr>
          <a:xfrm>
            <a:off x="7110732" y="2998492"/>
            <a:ext cx="1246356" cy="409711"/>
          </a:xfrm>
          <a:prstGeom prst="rect">
            <a:avLst/>
          </a:prstGeom>
          <a:noFill/>
          <a:ln>
            <a:noFill/>
          </a:ln>
        </p:spPr>
        <p:txBody>
          <a:bodyPr vert="horz" wrap="square" lIns="0" tIns="36000" rIns="0" bIns="36000" rtlCol="0" anchor="t"/>
          <a:lstStyle/>
          <a:p>
            <a:pPr algn="ctr">
              <a:lnSpc>
                <a:spcPct val="150000"/>
              </a:lnSpc>
            </a:pPr>
            <a:r>
              <a:rPr kumimoji="1" lang="en-US" altLang="zh-CN">
                <a:ln w="12700">
                  <a:noFill/>
                </a:ln>
                <a:solidFill>
                  <a:srgbClr val="404040">
                    <a:alpha val="100000"/>
                  </a:srgbClr>
                </a:solidFill>
                <a:latin typeface="微软雅黑" panose="020B0503020204020204" pitchFamily="34" charset="-122"/>
                <a:ea typeface="微软雅黑" panose="020B0503020204020204" pitchFamily="34" charset="-122"/>
                <a:cs typeface="OPPOSans B" panose="00020600040101010101" charset="-122"/>
              </a:rPr>
              <a:t>03</a:t>
            </a:r>
            <a:endParaRPr kumimoji="1" lang="en-US" altLang="zh-CN">
              <a:ln w="12700">
                <a:noFill/>
              </a:ln>
              <a:solidFill>
                <a:srgbClr val="404040">
                  <a:alpha val="100000"/>
                </a:srgbClr>
              </a:solidFill>
              <a:latin typeface="微软雅黑" panose="020B0503020204020204" pitchFamily="34" charset="-122"/>
              <a:ea typeface="微软雅黑" panose="020B0503020204020204" pitchFamily="34" charset="-122"/>
              <a:cs typeface="OPPOSans B" panose="00020600040101010101" charset="-122"/>
            </a:endParaRPr>
          </a:p>
        </p:txBody>
      </p:sp>
      <p:sp>
        <p:nvSpPr>
          <p:cNvPr id="13" name="标题 1"/>
          <p:cNvSpPr txBox="1"/>
          <p:nvPr>
            <p:custDataLst>
              <p:tags r:id="rId8"/>
            </p:custDataLst>
          </p:nvPr>
        </p:nvSpPr>
        <p:spPr>
          <a:xfrm>
            <a:off x="10063952" y="2998492"/>
            <a:ext cx="1246356" cy="409711"/>
          </a:xfrm>
          <a:prstGeom prst="rect">
            <a:avLst/>
          </a:prstGeom>
          <a:noFill/>
          <a:ln>
            <a:noFill/>
          </a:ln>
        </p:spPr>
        <p:txBody>
          <a:bodyPr vert="horz" wrap="square" lIns="0" tIns="36000" rIns="0" bIns="36000" rtlCol="0" anchor="t"/>
          <a:lstStyle/>
          <a:p>
            <a:pPr algn="ctr">
              <a:lnSpc>
                <a:spcPct val="150000"/>
              </a:lnSpc>
            </a:pPr>
            <a:r>
              <a:rPr kumimoji="1" lang="en-US" altLang="zh-CN">
                <a:ln w="12700">
                  <a:noFill/>
                </a:ln>
                <a:solidFill>
                  <a:srgbClr val="404040">
                    <a:alpha val="100000"/>
                  </a:srgbClr>
                </a:solidFill>
                <a:latin typeface="微软雅黑" panose="020B0503020204020204" pitchFamily="34" charset="-122"/>
                <a:ea typeface="微软雅黑" panose="020B0503020204020204" pitchFamily="34" charset="-122"/>
                <a:cs typeface="OPPOSans B" panose="00020600040101010101" charset="-122"/>
              </a:rPr>
              <a:t>04</a:t>
            </a:r>
            <a:endParaRPr kumimoji="1" lang="en-US" altLang="zh-CN">
              <a:ln w="12700">
                <a:noFill/>
              </a:ln>
              <a:solidFill>
                <a:srgbClr val="404040">
                  <a:alpha val="100000"/>
                </a:srgbClr>
              </a:solidFill>
              <a:latin typeface="微软雅黑" panose="020B0503020204020204" pitchFamily="34" charset="-122"/>
              <a:ea typeface="微软雅黑" panose="020B0503020204020204" pitchFamily="34" charset="-122"/>
              <a:cs typeface="OPPOSans B" panose="00020600040101010101" charset="-122"/>
            </a:endParaRPr>
          </a:p>
        </p:txBody>
      </p:sp>
      <p:sp>
        <p:nvSpPr>
          <p:cNvPr id="14"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5"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可再生能源</a:t>
            </a:r>
            <a:r>
              <a:rPr kumimoji="1" lang="en-US" altLang="zh-CN"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核心特点</a:t>
            </a:r>
            <a:endParaRPr kumimoji="1" lang="zh-CN" altLang="en-US" b="1">
              <a:cs typeface="微软雅黑" panose="020B0503020204020204"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grpSp>
        <p:nvGrpSpPr>
          <p:cNvPr id="20" name="组合 19"/>
          <p:cNvGrpSpPr/>
          <p:nvPr/>
        </p:nvGrpSpPr>
        <p:grpSpPr>
          <a:xfrm>
            <a:off x="733425" y="1699260"/>
            <a:ext cx="4092575" cy="4911725"/>
            <a:chOff x="1155" y="1465"/>
            <a:chExt cx="7406" cy="8946"/>
          </a:xfrm>
        </p:grpSpPr>
        <p:sp>
          <p:nvSpPr>
            <p:cNvPr id="3" name="标题 1"/>
            <p:cNvSpPr txBox="1"/>
            <p:nvPr/>
          </p:nvSpPr>
          <p:spPr>
            <a:xfrm>
              <a:off x="3885" y="4345"/>
              <a:ext cx="4676" cy="4676"/>
            </a:xfrm>
            <a:prstGeom prst="ellipse">
              <a:avLst/>
            </a:prstGeom>
            <a:solidFill>
              <a:schemeClr val="accent1"/>
            </a:soli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4" name="标题 1"/>
            <p:cNvSpPr txBox="1"/>
            <p:nvPr/>
          </p:nvSpPr>
          <p:spPr>
            <a:xfrm>
              <a:off x="2933" y="1465"/>
              <a:ext cx="2846" cy="2846"/>
            </a:xfrm>
            <a:prstGeom prst="ellipse">
              <a:avLst/>
            </a:prstGeom>
            <a:solidFill>
              <a:schemeClr val="accent1"/>
            </a:soli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5" name="标题 1"/>
            <p:cNvSpPr txBox="1"/>
            <p:nvPr/>
          </p:nvSpPr>
          <p:spPr>
            <a:xfrm>
              <a:off x="1920" y="7624"/>
              <a:ext cx="2011" cy="2011"/>
            </a:xfrm>
            <a:prstGeom prst="ellipse">
              <a:avLst/>
            </a:prstGeom>
            <a:solidFill>
              <a:schemeClr val="accent1"/>
            </a:soli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6" name="标题 1"/>
            <p:cNvSpPr txBox="1"/>
            <p:nvPr/>
          </p:nvSpPr>
          <p:spPr>
            <a:xfrm>
              <a:off x="2113" y="3968"/>
              <a:ext cx="1285" cy="1285"/>
            </a:xfrm>
            <a:prstGeom prst="ellipse">
              <a:avLst/>
            </a:prstGeom>
            <a:solidFill>
              <a:schemeClr val="accent1"/>
            </a:soli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7" name="标题 1"/>
            <p:cNvSpPr txBox="1"/>
            <p:nvPr/>
          </p:nvSpPr>
          <p:spPr>
            <a:xfrm>
              <a:off x="7127" y="9439"/>
              <a:ext cx="973" cy="973"/>
            </a:xfrm>
            <a:prstGeom prst="ellipse">
              <a:avLst/>
            </a:prstGeom>
            <a:solidFill>
              <a:schemeClr val="accent1"/>
            </a:soli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8" name="标题 1"/>
            <p:cNvSpPr txBox="1"/>
            <p:nvPr/>
          </p:nvSpPr>
          <p:spPr>
            <a:xfrm>
              <a:off x="1155" y="7468"/>
              <a:ext cx="559" cy="559"/>
            </a:xfrm>
            <a:prstGeom prst="ellipse">
              <a:avLst/>
            </a:prstGeom>
            <a:solidFill>
              <a:schemeClr val="accent2"/>
            </a:soli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9" name="标题 1"/>
            <p:cNvSpPr txBox="1"/>
            <p:nvPr/>
          </p:nvSpPr>
          <p:spPr>
            <a:xfrm>
              <a:off x="7690" y="3982"/>
              <a:ext cx="559" cy="559"/>
            </a:xfrm>
            <a:prstGeom prst="ellipse">
              <a:avLst/>
            </a:prstGeom>
            <a:solidFill>
              <a:schemeClr val="accent2"/>
            </a:soli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0" name="标题 1"/>
            <p:cNvSpPr txBox="1"/>
            <p:nvPr/>
          </p:nvSpPr>
          <p:spPr>
            <a:xfrm>
              <a:off x="7850" y="8920"/>
              <a:ext cx="501" cy="501"/>
            </a:xfrm>
            <a:prstGeom prst="ellipse">
              <a:avLst/>
            </a:prstGeom>
            <a:solidFill>
              <a:schemeClr val="accent2"/>
            </a:solidFill>
            <a:ln w="12700" cap="sq">
              <a:noFill/>
              <a:miter/>
            </a:ln>
            <a:effectLst>
              <a:outerShdw blurRad="50800" dist="38100" dir="5400000" algn="t"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1" name="标题 1"/>
            <p:cNvSpPr txBox="1"/>
            <p:nvPr/>
          </p:nvSpPr>
          <p:spPr>
            <a:xfrm>
              <a:off x="2529" y="4360"/>
              <a:ext cx="454" cy="492"/>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cs typeface="微软雅黑" panose="020B0503020204020204" pitchFamily="34" charset="-122"/>
              </a:endParaRPr>
            </a:p>
          </p:txBody>
        </p:sp>
        <p:sp>
          <p:nvSpPr>
            <p:cNvPr id="12" name="标题 1"/>
            <p:cNvSpPr txBox="1"/>
            <p:nvPr/>
          </p:nvSpPr>
          <p:spPr>
            <a:xfrm>
              <a:off x="7435" y="9747"/>
              <a:ext cx="358" cy="358"/>
            </a:xfrm>
            <a:custGeom>
              <a:avLst/>
              <a:gdLst>
                <a:gd name="connsiteX0" fmla="*/ 438553 w 720000"/>
                <a:gd name="connsiteY0" fmla="*/ 189601 h 720000"/>
                <a:gd name="connsiteX1" fmla="*/ 373556 w 720000"/>
                <a:gd name="connsiteY1" fmla="*/ 216451 h 720000"/>
                <a:gd name="connsiteX2" fmla="*/ 232180 w 720000"/>
                <a:gd name="connsiteY2" fmla="*/ 357827 h 720000"/>
                <a:gd name="connsiteX3" fmla="*/ 191861 w 720000"/>
                <a:gd name="connsiteY3" fmla="*/ 528226 h 720000"/>
                <a:gd name="connsiteX4" fmla="*/ 362260 w 720000"/>
                <a:gd name="connsiteY4" fmla="*/ 487907 h 720000"/>
                <a:gd name="connsiteX5" fmla="*/ 503636 w 720000"/>
                <a:gd name="connsiteY5" fmla="*/ 346444 h 720000"/>
                <a:gd name="connsiteX6" fmla="*/ 503636 w 720000"/>
                <a:gd name="connsiteY6" fmla="*/ 216365 h 720000"/>
                <a:gd name="connsiteX7" fmla="*/ 438553 w 720000"/>
                <a:gd name="connsiteY7" fmla="*/ 189601 h 720000"/>
                <a:gd name="connsiteX8" fmla="*/ 438553 w 720000"/>
                <a:gd name="connsiteY8" fmla="*/ 141636 h 720000"/>
                <a:gd name="connsiteX9" fmla="*/ 537524 w 720000"/>
                <a:gd name="connsiteY9" fmla="*/ 182476 h 720000"/>
                <a:gd name="connsiteX10" fmla="*/ 537524 w 720000"/>
                <a:gd name="connsiteY10" fmla="*/ 380420 h 720000"/>
                <a:gd name="connsiteX11" fmla="*/ 396149 w 720000"/>
                <a:gd name="connsiteY11" fmla="*/ 521796 h 720000"/>
                <a:gd name="connsiteX12" fmla="*/ 141637 w 720000"/>
                <a:gd name="connsiteY12" fmla="*/ 578364 h 720000"/>
                <a:gd name="connsiteX13" fmla="*/ 198205 w 720000"/>
                <a:gd name="connsiteY13" fmla="*/ 323852 h 720000"/>
                <a:gd name="connsiteX14" fmla="*/ 339581 w 720000"/>
                <a:gd name="connsiteY14" fmla="*/ 182476 h 720000"/>
                <a:gd name="connsiteX15" fmla="*/ 438553 w 720000"/>
                <a:gd name="connsiteY15" fmla="*/ 141636 h 720000"/>
                <a:gd name="connsiteX16" fmla="*/ 120000 w 720000"/>
                <a:gd name="connsiteY16" fmla="*/ 47965 h 720000"/>
                <a:gd name="connsiteX17" fmla="*/ 47965 w 720000"/>
                <a:gd name="connsiteY17" fmla="*/ 120000 h 720000"/>
                <a:gd name="connsiteX18" fmla="*/ 47965 w 720000"/>
                <a:gd name="connsiteY18" fmla="*/ 600000 h 720000"/>
                <a:gd name="connsiteX19" fmla="*/ 120000 w 720000"/>
                <a:gd name="connsiteY19" fmla="*/ 672035 h 720000"/>
                <a:gd name="connsiteX20" fmla="*/ 600000 w 720000"/>
                <a:gd name="connsiteY20" fmla="*/ 672035 h 720000"/>
                <a:gd name="connsiteX21" fmla="*/ 672035 w 720000"/>
                <a:gd name="connsiteY21" fmla="*/ 600000 h 720000"/>
                <a:gd name="connsiteX22" fmla="*/ 672035 w 720000"/>
                <a:gd name="connsiteY22" fmla="*/ 120000 h 720000"/>
                <a:gd name="connsiteX23" fmla="*/ 600000 w 720000"/>
                <a:gd name="connsiteY23" fmla="*/ 47965 h 720000"/>
                <a:gd name="connsiteX24" fmla="*/ 120000 w 720000"/>
                <a:gd name="connsiteY24" fmla="*/ 0 h 720000"/>
                <a:gd name="connsiteX25" fmla="*/ 600000 w 720000"/>
                <a:gd name="connsiteY25" fmla="*/ 0 h 720000"/>
                <a:gd name="connsiteX26" fmla="*/ 720000 w 720000"/>
                <a:gd name="connsiteY26" fmla="*/ 120000 h 720000"/>
                <a:gd name="connsiteX27" fmla="*/ 720000 w 720000"/>
                <a:gd name="connsiteY27" fmla="*/ 600000 h 720000"/>
                <a:gd name="connsiteX28" fmla="*/ 600000 w 720000"/>
                <a:gd name="connsiteY28" fmla="*/ 720000 h 720000"/>
                <a:gd name="connsiteX29" fmla="*/ 120000 w 720000"/>
                <a:gd name="connsiteY29" fmla="*/ 720000 h 720000"/>
                <a:gd name="connsiteX30" fmla="*/ 0 w 720000"/>
                <a:gd name="connsiteY30" fmla="*/ 600000 h 720000"/>
                <a:gd name="connsiteX31" fmla="*/ 0 w 720000"/>
                <a:gd name="connsiteY31" fmla="*/ 120000 h 720000"/>
                <a:gd name="connsiteX32" fmla="*/ 120000 w 720000"/>
                <a:gd name="connsiteY32" fmla="*/ 0 h 720000"/>
              </a:gdLst>
              <a:ahLst/>
              <a:cxnLst/>
              <a:rect l="l" t="t" r="r" b="b"/>
              <a:pathLst>
                <a:path w="720000" h="720000">
                  <a:moveTo>
                    <a:pt x="438553" y="189601"/>
                  </a:moveTo>
                  <a:cubicBezTo>
                    <a:pt x="413875" y="189601"/>
                    <a:pt x="390761" y="199073"/>
                    <a:pt x="373556" y="216451"/>
                  </a:cubicBezTo>
                  <a:lnTo>
                    <a:pt x="232180" y="357827"/>
                  </a:lnTo>
                  <a:cubicBezTo>
                    <a:pt x="212456" y="377465"/>
                    <a:pt x="197336" y="453584"/>
                    <a:pt x="191861" y="528226"/>
                  </a:cubicBezTo>
                  <a:cubicBezTo>
                    <a:pt x="266503" y="522665"/>
                    <a:pt x="342622" y="507545"/>
                    <a:pt x="362260" y="487907"/>
                  </a:cubicBezTo>
                  <a:lnTo>
                    <a:pt x="503636" y="346444"/>
                  </a:lnTo>
                  <a:cubicBezTo>
                    <a:pt x="539523" y="310557"/>
                    <a:pt x="539523" y="252252"/>
                    <a:pt x="503636" y="216365"/>
                  </a:cubicBezTo>
                  <a:cubicBezTo>
                    <a:pt x="486344" y="199073"/>
                    <a:pt x="463230" y="189601"/>
                    <a:pt x="438553" y="189601"/>
                  </a:cubicBezTo>
                  <a:close/>
                  <a:moveTo>
                    <a:pt x="438553" y="141636"/>
                  </a:moveTo>
                  <a:cubicBezTo>
                    <a:pt x="474440" y="141636"/>
                    <a:pt x="510327" y="155191"/>
                    <a:pt x="537524" y="182476"/>
                  </a:cubicBezTo>
                  <a:cubicBezTo>
                    <a:pt x="592007" y="236872"/>
                    <a:pt x="592007" y="325938"/>
                    <a:pt x="537524" y="380420"/>
                  </a:cubicBezTo>
                  <a:lnTo>
                    <a:pt x="396149" y="521796"/>
                  </a:lnTo>
                  <a:cubicBezTo>
                    <a:pt x="341753" y="576278"/>
                    <a:pt x="141637" y="578364"/>
                    <a:pt x="141637" y="578364"/>
                  </a:cubicBezTo>
                  <a:cubicBezTo>
                    <a:pt x="141637" y="578364"/>
                    <a:pt x="143723" y="378334"/>
                    <a:pt x="198205" y="323852"/>
                  </a:cubicBezTo>
                  <a:lnTo>
                    <a:pt x="339581" y="182476"/>
                  </a:lnTo>
                  <a:cubicBezTo>
                    <a:pt x="366778" y="155278"/>
                    <a:pt x="402666" y="141636"/>
                    <a:pt x="438553" y="141636"/>
                  </a:cubicBezTo>
                  <a:close/>
                  <a:moveTo>
                    <a:pt x="120000" y="47965"/>
                  </a:moveTo>
                  <a:cubicBezTo>
                    <a:pt x="80290" y="47965"/>
                    <a:pt x="47965" y="80290"/>
                    <a:pt x="47965" y="120000"/>
                  </a:cubicBezTo>
                  <a:lnTo>
                    <a:pt x="47965" y="600000"/>
                  </a:lnTo>
                  <a:cubicBezTo>
                    <a:pt x="47965" y="639711"/>
                    <a:pt x="80290" y="672035"/>
                    <a:pt x="120000" y="672035"/>
                  </a:cubicBezTo>
                  <a:lnTo>
                    <a:pt x="600000" y="672035"/>
                  </a:lnTo>
                  <a:cubicBezTo>
                    <a:pt x="639711" y="672035"/>
                    <a:pt x="672035" y="639711"/>
                    <a:pt x="672035" y="600000"/>
                  </a:cubicBezTo>
                  <a:lnTo>
                    <a:pt x="672035" y="120000"/>
                  </a:lnTo>
                  <a:cubicBezTo>
                    <a:pt x="672035" y="80290"/>
                    <a:pt x="639711" y="47965"/>
                    <a:pt x="600000" y="47965"/>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cs typeface="微软雅黑" panose="020B0503020204020204" pitchFamily="34" charset="-122"/>
              </a:endParaRPr>
            </a:p>
          </p:txBody>
        </p:sp>
        <p:pic>
          <p:nvPicPr>
            <p:cNvPr id="13" name="图片 12"/>
            <p:cNvPicPr>
              <a:picLocks noChangeAspect="1"/>
            </p:cNvPicPr>
            <p:nvPr/>
          </p:nvPicPr>
          <p:blipFill>
            <a:blip r:embed="rId1"/>
            <a:srcRect l="21875" r="21875"/>
            <a:stretch>
              <a:fillRect/>
            </a:stretch>
          </p:blipFill>
          <p:spPr>
            <a:xfrm>
              <a:off x="3885" y="4344"/>
              <a:ext cx="4677" cy="4677"/>
            </a:xfrm>
            <a:custGeom>
              <a:avLst/>
              <a:gdLst/>
              <a:ahLst/>
              <a:cxnLst/>
              <a:rect l="l" t="t" r="r" b="b"/>
              <a:pathLst>
                <a:path w="2970000" h="2970000">
                  <a:moveTo>
                    <a:pt x="1485000" y="0"/>
                  </a:moveTo>
                  <a:cubicBezTo>
                    <a:pt x="2305143" y="0"/>
                    <a:pt x="2970000" y="664857"/>
                    <a:pt x="2970000" y="1485000"/>
                  </a:cubicBezTo>
                  <a:cubicBezTo>
                    <a:pt x="2970000" y="2305143"/>
                    <a:pt x="2305143" y="2970000"/>
                    <a:pt x="1485000" y="2970000"/>
                  </a:cubicBezTo>
                  <a:cubicBezTo>
                    <a:pt x="664857" y="2970000"/>
                    <a:pt x="0" y="2305143"/>
                    <a:pt x="0" y="1485000"/>
                  </a:cubicBezTo>
                  <a:cubicBezTo>
                    <a:pt x="0" y="664857"/>
                    <a:pt x="664857" y="0"/>
                    <a:pt x="1485000" y="0"/>
                  </a:cubicBezTo>
                  <a:close/>
                </a:path>
              </a:pathLst>
            </a:custGeom>
            <a:noFill/>
            <a:ln>
              <a:noFill/>
            </a:ln>
          </p:spPr>
        </p:pic>
        <p:pic>
          <p:nvPicPr>
            <p:cNvPr id="14" name="图片 13"/>
            <p:cNvPicPr>
              <a:picLocks noChangeAspect="1"/>
            </p:cNvPicPr>
            <p:nvPr/>
          </p:nvPicPr>
          <p:blipFill>
            <a:blip r:embed="rId2"/>
            <a:srcRect t="12500" b="12500"/>
            <a:stretch>
              <a:fillRect/>
            </a:stretch>
          </p:blipFill>
          <p:spPr>
            <a:xfrm>
              <a:off x="2936" y="1468"/>
              <a:ext cx="2840" cy="2840"/>
            </a:xfrm>
            <a:custGeom>
              <a:avLst/>
              <a:gdLst/>
              <a:ahLst/>
              <a:cxnLst/>
              <a:rect l="l" t="t" r="r" b="b"/>
              <a:pathLst>
                <a:path w="1803600" h="1803600">
                  <a:moveTo>
                    <a:pt x="901800" y="0"/>
                  </a:moveTo>
                  <a:cubicBezTo>
                    <a:pt x="1399850" y="0"/>
                    <a:pt x="1803600" y="403750"/>
                    <a:pt x="1803600" y="901800"/>
                  </a:cubicBezTo>
                  <a:cubicBezTo>
                    <a:pt x="1803600" y="1399850"/>
                    <a:pt x="1399850" y="1803600"/>
                    <a:pt x="901800" y="1803600"/>
                  </a:cubicBezTo>
                  <a:cubicBezTo>
                    <a:pt x="403750" y="1803600"/>
                    <a:pt x="0" y="1399850"/>
                    <a:pt x="0" y="901800"/>
                  </a:cubicBezTo>
                  <a:cubicBezTo>
                    <a:pt x="0" y="403750"/>
                    <a:pt x="403750" y="0"/>
                    <a:pt x="901800" y="0"/>
                  </a:cubicBezTo>
                  <a:close/>
                </a:path>
              </a:pathLst>
            </a:custGeom>
            <a:noFill/>
            <a:ln>
              <a:noFill/>
            </a:ln>
          </p:spPr>
        </p:pic>
        <p:pic>
          <p:nvPicPr>
            <p:cNvPr id="15" name="图片 14"/>
            <p:cNvPicPr>
              <a:picLocks noChangeAspect="1"/>
            </p:cNvPicPr>
            <p:nvPr/>
          </p:nvPicPr>
          <p:blipFill>
            <a:blip r:embed="rId3"/>
            <a:srcRect l="21875" r="21875"/>
            <a:stretch>
              <a:fillRect/>
            </a:stretch>
          </p:blipFill>
          <p:spPr>
            <a:xfrm>
              <a:off x="1919" y="7623"/>
              <a:ext cx="2013" cy="2013"/>
            </a:xfrm>
            <a:custGeom>
              <a:avLst/>
              <a:gdLst/>
              <a:ahLst/>
              <a:cxnLst/>
              <a:rect l="l" t="t" r="r" b="b"/>
              <a:pathLst>
                <a:path w="1278000" h="1278000">
                  <a:moveTo>
                    <a:pt x="639000" y="0"/>
                  </a:moveTo>
                  <a:cubicBezTo>
                    <a:pt x="991910" y="0"/>
                    <a:pt x="1278000" y="286090"/>
                    <a:pt x="1278000" y="639000"/>
                  </a:cubicBezTo>
                  <a:cubicBezTo>
                    <a:pt x="1278000" y="991910"/>
                    <a:pt x="991910" y="1278000"/>
                    <a:pt x="639000" y="1278000"/>
                  </a:cubicBezTo>
                  <a:cubicBezTo>
                    <a:pt x="286090" y="1278000"/>
                    <a:pt x="0" y="991910"/>
                    <a:pt x="0" y="639000"/>
                  </a:cubicBezTo>
                  <a:cubicBezTo>
                    <a:pt x="0" y="286090"/>
                    <a:pt x="286090" y="0"/>
                    <a:pt x="639000" y="0"/>
                  </a:cubicBezTo>
                  <a:close/>
                </a:path>
              </a:pathLst>
            </a:custGeom>
            <a:noFill/>
            <a:ln>
              <a:noFill/>
            </a:ln>
          </p:spPr>
        </p:pic>
      </p:grpSp>
      <p:sp>
        <p:nvSpPr>
          <p:cNvPr id="18"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9"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可再生能源金融的概念</a:t>
            </a:r>
            <a:endPar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标题 1"/>
          <p:cNvSpPr txBox="1"/>
          <p:nvPr/>
        </p:nvSpPr>
        <p:spPr>
          <a:xfrm>
            <a:off x="6228080" y="859790"/>
            <a:ext cx="5567680" cy="3992880"/>
          </a:xfrm>
          <a:prstGeom prst="rect">
            <a:avLst/>
          </a:prstGeom>
          <a:noFill/>
          <a:ln>
            <a:noFill/>
          </a:ln>
        </p:spPr>
        <p:txBody>
          <a:bodyPr vert="horz" wrap="square" lIns="0" tIns="0" rIns="0" bIns="0" rtlCol="0" anchor="t"/>
          <a:lstStyle/>
          <a:p>
            <a:pPr marL="285750" indent="-285750" algn="l">
              <a:lnSpc>
                <a:spcPct val="150000"/>
              </a:lnSpc>
              <a:buFont typeface="Wingdings" panose="05000000000000000000" charset="0"/>
              <a:buChar char="p"/>
            </a:pPr>
            <a:r>
              <a:rPr kumimoji="1" lang="zh-CN" altLang="en-US" sz="2000" b="1">
                <a:cs typeface="微软雅黑" panose="020B0503020204020204" pitchFamily="34" charset="-122"/>
              </a:rPr>
              <a:t>含义：</a:t>
            </a:r>
            <a:r>
              <a:rPr kumimoji="1" lang="zh-CN" altLang="en-US" sz="2000">
                <a:cs typeface="微软雅黑" panose="020B0503020204020204" pitchFamily="34" charset="-122"/>
              </a:rPr>
              <a:t>可再生能源金融的含义是金融业如何促进可再生能源发展，从而保证环保和经济社会的可持续发展。</a:t>
            </a:r>
            <a:endParaRPr kumimoji="1" lang="zh-CN" altLang="en-US" sz="2000">
              <a:cs typeface="微软雅黑" panose="020B0503020204020204" pitchFamily="34" charset="-122"/>
            </a:endParaRPr>
          </a:p>
          <a:p>
            <a:pPr marL="285750" indent="-285750" algn="l">
              <a:lnSpc>
                <a:spcPct val="150000"/>
              </a:lnSpc>
              <a:buFont typeface="Wingdings" panose="05000000000000000000" charset="0"/>
              <a:buChar char="p"/>
            </a:pPr>
            <a:endParaRPr kumimoji="1" lang="zh-CN" altLang="en-US" sz="2000">
              <a:cs typeface="微软雅黑" panose="020B0503020204020204" pitchFamily="34" charset="-122"/>
            </a:endParaRPr>
          </a:p>
          <a:p>
            <a:pPr marL="285750" indent="-285750" algn="l">
              <a:lnSpc>
                <a:spcPct val="150000"/>
              </a:lnSpc>
              <a:buFont typeface="Wingdings" panose="05000000000000000000" charset="0"/>
              <a:buChar char="p"/>
            </a:pPr>
            <a:r>
              <a:rPr kumimoji="1" lang="zh-CN" altLang="en-US" sz="2000" b="1">
                <a:cs typeface="微软雅黑" panose="020B0503020204020204" pitchFamily="34" charset="-122"/>
              </a:rPr>
              <a:t>作用</a:t>
            </a:r>
            <a:r>
              <a:rPr kumimoji="1" lang="zh-CN" altLang="en-US" sz="2000">
                <a:cs typeface="微软雅黑" panose="020B0503020204020204" pitchFamily="34" charset="-122"/>
              </a:rPr>
              <a:t>：引导资金流向节约资源技术开发和生态环境保护产业，引导企业生产注重绿色环保，引导消费者形成绿色消费理念。</a:t>
            </a:r>
            <a:r>
              <a:rPr kumimoji="1" lang="en-US" altLang="en-US" sz="2000">
                <a:ea typeface="微软雅黑" panose="020B0503020204020204" pitchFamily="34" charset="-122"/>
                <a:cs typeface="微软雅黑" panose="020B0503020204020204" pitchFamily="34" charset="-122"/>
              </a:rPr>
              <a:t> </a:t>
            </a:r>
            <a:endParaRPr kumimoji="1" lang="en-US" altLang="en-US" sz="2000">
              <a:ea typeface="微软雅黑" panose="020B0503020204020204" pitchFamily="34" charset="-122"/>
              <a:cs typeface="微软雅黑" panose="020B0503020204020204" pitchFamily="34" charset="-122"/>
            </a:endParaRPr>
          </a:p>
          <a:p>
            <a:pPr marL="285750" indent="-285750" algn="l">
              <a:lnSpc>
                <a:spcPct val="150000"/>
              </a:lnSpc>
              <a:buFont typeface="Wingdings" panose="05000000000000000000" charset="0"/>
              <a:buChar char="p"/>
            </a:pPr>
            <a:endParaRPr kumimoji="1" lang="en-US" altLang="en-US" sz="2000">
              <a:ea typeface="微软雅黑" panose="020B0503020204020204" pitchFamily="34" charset="-122"/>
              <a:cs typeface="微软雅黑" panose="020B0503020204020204" pitchFamily="34" charset="-122"/>
            </a:endParaRPr>
          </a:p>
          <a:p>
            <a:pPr marL="285750" indent="-285750" algn="l">
              <a:lnSpc>
                <a:spcPct val="150000"/>
              </a:lnSpc>
              <a:buFont typeface="Wingdings" panose="05000000000000000000" charset="0"/>
              <a:buChar char="p"/>
            </a:pPr>
            <a:r>
              <a:rPr kumimoji="1" lang="zh-CN" altLang="en-US" sz="2000" b="1">
                <a:cs typeface="微软雅黑" panose="020B0503020204020204" pitchFamily="34" charset="-122"/>
              </a:rPr>
              <a:t>特点：</a:t>
            </a:r>
            <a:r>
              <a:rPr kumimoji="1" lang="zh-CN" altLang="en-US" sz="2000">
                <a:cs typeface="微软雅黑" panose="020B0503020204020204" pitchFamily="34" charset="-122"/>
              </a:rPr>
              <a:t>与传统金融相比，可再生能源金融讲求金融活动与环境保护、生态平衡的协调发展，最终实现经济社会的可持续发展。</a:t>
            </a:r>
            <a:endParaRPr kumimoji="1" lang="zh-CN" altLang="en-US" sz="2000">
              <a:cs typeface="微软雅黑" panose="020B0503020204020204"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标题 1"/>
          <p:cNvSpPr txBox="1"/>
          <p:nvPr/>
        </p:nvSpPr>
        <p:spPr>
          <a:xfrm>
            <a:off x="1123950" y="1291667"/>
            <a:ext cx="10198100" cy="4105833"/>
          </a:xfrm>
          <a:prstGeom prst="rect">
            <a:avLst/>
          </a:prstGeom>
          <a:noFill/>
          <a:ln>
            <a:noFill/>
          </a:ln>
        </p:spPr>
        <p:txBody>
          <a:bodyPr vert="horz" wrap="square" lIns="0" tIns="0" rIns="0" bIns="0" rtlCol="0" anchor="t"/>
          <a:lstStyle/>
          <a:p>
            <a:pPr algn="l">
              <a:lnSpc>
                <a:spcPct val="150000"/>
              </a:lnSpc>
            </a:pPr>
            <a:endParaRPr kumimoji="1" lang="en-US" altLang="zh-CN" dirty="0">
              <a:solidFill>
                <a:srgbClr val="FF0000"/>
              </a:solidFill>
              <a:cs typeface="微软雅黑" panose="020B0503020204020204" pitchFamily="34" charset="-122"/>
            </a:endParaRPr>
          </a:p>
          <a:p>
            <a:pPr algn="l">
              <a:lnSpc>
                <a:spcPct val="150000"/>
              </a:lnSpc>
            </a:pPr>
            <a:r>
              <a:rPr kumimoji="1" lang="en-US" altLang="zh-CN" b="1" dirty="0">
                <a:solidFill>
                  <a:srgbClr val="FF0000"/>
                </a:solidFill>
                <a:cs typeface="微软雅黑" panose="020B0503020204020204" pitchFamily="34" charset="-122"/>
              </a:rPr>
              <a:t>1</a:t>
            </a:r>
            <a:r>
              <a:rPr kumimoji="1" lang="zh-CN" altLang="en-US" b="1" dirty="0">
                <a:solidFill>
                  <a:srgbClr val="FF0000"/>
                </a:solidFill>
                <a:cs typeface="微软雅黑" panose="020B0503020204020204" pitchFamily="34" charset="-122"/>
              </a:rPr>
              <a:t>）</a:t>
            </a:r>
            <a:r>
              <a:rPr kumimoji="1" lang="zh-CN" altLang="en-US" b="1" dirty="0">
                <a:cs typeface="微软雅黑" panose="020B0503020204020204" pitchFamily="34" charset="-122"/>
              </a:rPr>
              <a:t>第一阶段（</a:t>
            </a:r>
            <a:r>
              <a:rPr kumimoji="1" lang="en-US" altLang="zh-CN" b="1" dirty="0">
                <a:cs typeface="微软雅黑" panose="020B0503020204020204" pitchFamily="34" charset="-122"/>
              </a:rPr>
              <a:t>20 </a:t>
            </a:r>
            <a:r>
              <a:rPr kumimoji="1" lang="zh-CN" altLang="en-US" b="1" dirty="0">
                <a:cs typeface="微软雅黑" panose="020B0503020204020204" pitchFamily="34" charset="-122"/>
              </a:rPr>
              <a:t>世纪</a:t>
            </a:r>
            <a:r>
              <a:rPr kumimoji="1" lang="en-US" altLang="zh-CN" b="1" dirty="0">
                <a:cs typeface="微软雅黑" panose="020B0503020204020204" pitchFamily="34" charset="-122"/>
              </a:rPr>
              <a:t> 90 </a:t>
            </a:r>
            <a:r>
              <a:rPr kumimoji="1" lang="zh-CN" altLang="en-US" b="1" dirty="0">
                <a:cs typeface="微软雅黑" panose="020B0503020204020204" pitchFamily="34" charset="-122"/>
              </a:rPr>
              <a:t>年代之前）</a:t>
            </a:r>
            <a:endParaRPr kumimoji="1" lang="zh-CN" altLang="en-US" b="1" dirty="0">
              <a:cs typeface="微软雅黑" panose="020B0503020204020204" pitchFamily="34" charset="-122"/>
            </a:endParaRPr>
          </a:p>
          <a:p>
            <a:pPr algn="l">
              <a:lnSpc>
                <a:spcPct val="150000"/>
              </a:lnSpc>
            </a:pPr>
            <a:r>
              <a:rPr kumimoji="1" lang="zh-CN" altLang="en-US" dirty="0">
                <a:cs typeface="微软雅黑" panose="020B0503020204020204" pitchFamily="34" charset="-122"/>
              </a:rPr>
              <a:t>在这一阶段，</a:t>
            </a:r>
            <a:r>
              <a:rPr kumimoji="1" lang="en-US" altLang="zh-CN" dirty="0">
                <a:cs typeface="微软雅黑" panose="020B0503020204020204" pitchFamily="34" charset="-122"/>
              </a:rPr>
              <a:t> </a:t>
            </a:r>
            <a:r>
              <a:rPr kumimoji="1" lang="zh-CN" altLang="en-US" dirty="0">
                <a:cs typeface="微软雅黑" panose="020B0503020204020204" pitchFamily="34" charset="-122"/>
              </a:rPr>
              <a:t>世界面临的环境压力越来越大。许多有社会责任感的欧美投资者开始关注环境和社会问题，并将其纳入投资决策。许多公司也开始认识到，公司的长期价值与环境质量和地球的健康密不可分。这一阶段，可再生能源金融的发展主要是由市场驱动的，社会责任投资迅速普及。</a:t>
            </a:r>
            <a:endParaRPr kumimoji="1" lang="en-US" altLang="zh-CN" dirty="0">
              <a:cs typeface="微软雅黑" panose="020B0503020204020204" pitchFamily="34" charset="-122"/>
            </a:endParaRPr>
          </a:p>
          <a:p>
            <a:pPr algn="l">
              <a:lnSpc>
                <a:spcPct val="150000"/>
              </a:lnSpc>
            </a:pPr>
            <a:endParaRPr kumimoji="1" lang="en-US" altLang="zh-CN" dirty="0">
              <a:cs typeface="微软雅黑" panose="020B0503020204020204" pitchFamily="34" charset="-122"/>
            </a:endParaRPr>
          </a:p>
          <a:p>
            <a:pPr algn="l">
              <a:lnSpc>
                <a:spcPct val="150000"/>
              </a:lnSpc>
            </a:pPr>
            <a:r>
              <a:rPr kumimoji="1" lang="en-US" altLang="zh-CN" b="1" dirty="0">
                <a:solidFill>
                  <a:srgbClr val="FF0000"/>
                </a:solidFill>
                <a:cs typeface="微软雅黑" panose="020B0503020204020204" pitchFamily="34" charset="-122"/>
              </a:rPr>
              <a:t>2</a:t>
            </a:r>
            <a:r>
              <a:rPr kumimoji="1" lang="zh-CN" altLang="en-US" b="1" dirty="0">
                <a:solidFill>
                  <a:srgbClr val="FF0000"/>
                </a:solidFill>
                <a:cs typeface="微软雅黑" panose="020B0503020204020204" pitchFamily="34" charset="-122"/>
              </a:rPr>
              <a:t>）</a:t>
            </a:r>
            <a:r>
              <a:rPr kumimoji="1" lang="zh-CN" altLang="en-US" b="1" dirty="0">
                <a:cs typeface="微软雅黑" panose="020B0503020204020204" pitchFamily="34" charset="-122"/>
              </a:rPr>
              <a:t>第二阶段（从</a:t>
            </a:r>
            <a:r>
              <a:rPr kumimoji="1" lang="en-US" altLang="zh-CN" b="1" dirty="0">
                <a:cs typeface="微软雅黑" panose="020B0503020204020204" pitchFamily="34" charset="-122"/>
              </a:rPr>
              <a:t> 20 </a:t>
            </a:r>
            <a:r>
              <a:rPr kumimoji="1" lang="zh-CN" altLang="en-US" b="1" dirty="0">
                <a:cs typeface="微软雅黑" panose="020B0503020204020204" pitchFamily="34" charset="-122"/>
              </a:rPr>
              <a:t>世纪</a:t>
            </a:r>
            <a:r>
              <a:rPr kumimoji="1" lang="en-US" altLang="zh-CN" b="1" dirty="0">
                <a:cs typeface="微软雅黑" panose="020B0503020204020204" pitchFamily="34" charset="-122"/>
              </a:rPr>
              <a:t> 90 </a:t>
            </a:r>
            <a:r>
              <a:rPr kumimoji="1" lang="zh-CN" altLang="en-US" b="1" dirty="0">
                <a:cs typeface="微软雅黑" panose="020B0503020204020204" pitchFamily="34" charset="-122"/>
              </a:rPr>
              <a:t>年代初至</a:t>
            </a:r>
            <a:r>
              <a:rPr kumimoji="1" lang="en-US" altLang="zh-CN" b="1" dirty="0">
                <a:cs typeface="微软雅黑" panose="020B0503020204020204" pitchFamily="34" charset="-122"/>
              </a:rPr>
              <a:t> 2015 </a:t>
            </a:r>
            <a:r>
              <a:rPr kumimoji="1" lang="zh-CN" altLang="en-US" b="1" dirty="0">
                <a:cs typeface="微软雅黑" panose="020B0503020204020204" pitchFamily="34" charset="-122"/>
              </a:rPr>
              <a:t>年）</a:t>
            </a:r>
            <a:endParaRPr kumimoji="1" lang="zh-CN" altLang="en-US" b="1" dirty="0">
              <a:cs typeface="微软雅黑" panose="020B0503020204020204" pitchFamily="34" charset="-122"/>
            </a:endParaRPr>
          </a:p>
          <a:p>
            <a:pPr marL="0" marR="0" indent="304800" algn="just">
              <a:lnSpc>
                <a:spcPct val="150000"/>
              </a:lnSpc>
            </a:pP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在这一阶段，气候变化成为一个重要的全球问题，其标志是 </a:t>
            </a:r>
            <a:r>
              <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rPr>
              <a:t>1992 </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年里约地球峰会通过的</a:t>
            </a:r>
            <a:r>
              <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rPr>
              <a:t>《</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联合国气候变化框架公约</a:t>
            </a:r>
            <a:r>
              <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rPr>
              <a:t>》</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。在此期间，各国政府积极推动绿色金融发展，建立了若干多边融资机制。在 </a:t>
            </a:r>
            <a:r>
              <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rPr>
              <a:t>1992 </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年里约地球峰会前夕成立的全球环境基金（</a:t>
            </a:r>
            <a:r>
              <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rPr>
              <a:t>global environment facility</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a:t>
            </a:r>
            <a:r>
              <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rPr>
              <a:t>GEF</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）是第一个支持发展中国家，实现生物多样性、气候变化、化学品和荒漠化等国际环境公约和协定目标的重要多边融资机制。</a:t>
            </a:r>
            <a:endPar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endParaRPr>
          </a:p>
          <a:p>
            <a:pPr algn="l">
              <a:lnSpc>
                <a:spcPct val="150000"/>
              </a:lnSpc>
            </a:pPr>
            <a:endParaRPr kumimoji="1" lang="zh-CN" altLang="en-US" dirty="0">
              <a:cs typeface="微软雅黑" panose="020B0503020204020204" pitchFamily="34" charset="-122"/>
            </a:endParaRPr>
          </a:p>
        </p:txBody>
      </p:sp>
      <p:sp>
        <p:nvSpPr>
          <p:cNvPr id="18"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9"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国际可再生能源金融的发展阶段</a:t>
            </a:r>
            <a:endPar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p:cNvSpPr txBox="1"/>
          <p:nvPr/>
        </p:nvSpPr>
        <p:spPr>
          <a:xfrm>
            <a:off x="857250" y="1127760"/>
            <a:ext cx="11021060" cy="5494020"/>
          </a:xfrm>
          <a:prstGeom prst="rect">
            <a:avLst/>
          </a:prstGeom>
          <a:noFill/>
          <a:ln>
            <a:noFill/>
          </a:ln>
        </p:spPr>
        <p:txBody>
          <a:bodyPr vert="horz" wrap="square" lIns="0" tIns="0" rIns="0" bIns="0" rtlCol="0" anchor="t"/>
          <a:lstStyle/>
          <a:p>
            <a:pPr algn="l">
              <a:lnSpc>
                <a:spcPct val="150000"/>
              </a:lnSpc>
            </a:pPr>
            <a:r>
              <a:rPr kumimoji="1" lang="en-US" altLang="zh-CN" b="1" dirty="0">
                <a:solidFill>
                  <a:srgbClr val="FF0000"/>
                </a:solidFill>
                <a:cs typeface="微软雅黑" panose="020B0503020204020204" pitchFamily="34" charset="-122"/>
              </a:rPr>
              <a:t>2</a:t>
            </a:r>
            <a:r>
              <a:rPr kumimoji="1" lang="zh-CN" altLang="en-US" b="1" dirty="0">
                <a:solidFill>
                  <a:srgbClr val="FF0000"/>
                </a:solidFill>
                <a:cs typeface="微软雅黑" panose="020B0503020204020204" pitchFamily="34" charset="-122"/>
              </a:rPr>
              <a:t>）</a:t>
            </a:r>
            <a:r>
              <a:rPr kumimoji="1" lang="zh-CN" altLang="en-US" b="1" dirty="0">
                <a:cs typeface="微软雅黑" panose="020B0503020204020204" pitchFamily="34" charset="-122"/>
              </a:rPr>
              <a:t>第二阶段（从</a:t>
            </a:r>
            <a:r>
              <a:rPr kumimoji="1" lang="en-US" altLang="zh-CN" b="1" dirty="0">
                <a:cs typeface="微软雅黑" panose="020B0503020204020204" pitchFamily="34" charset="-122"/>
              </a:rPr>
              <a:t> 20 </a:t>
            </a:r>
            <a:r>
              <a:rPr kumimoji="1" lang="zh-CN" altLang="en-US" b="1" dirty="0">
                <a:cs typeface="微软雅黑" panose="020B0503020204020204" pitchFamily="34" charset="-122"/>
              </a:rPr>
              <a:t>世纪</a:t>
            </a:r>
            <a:r>
              <a:rPr kumimoji="1" lang="en-US" altLang="zh-CN" b="1" dirty="0">
                <a:cs typeface="微软雅黑" panose="020B0503020204020204" pitchFamily="34" charset="-122"/>
              </a:rPr>
              <a:t> 90 </a:t>
            </a:r>
            <a:r>
              <a:rPr kumimoji="1" lang="zh-CN" altLang="en-US" b="1" dirty="0">
                <a:cs typeface="微软雅黑" panose="020B0503020204020204" pitchFamily="34" charset="-122"/>
              </a:rPr>
              <a:t>年代初至</a:t>
            </a:r>
            <a:r>
              <a:rPr kumimoji="1" lang="en-US" altLang="zh-CN" b="1" dirty="0">
                <a:cs typeface="微软雅黑" panose="020B0503020204020204" pitchFamily="34" charset="-122"/>
              </a:rPr>
              <a:t> 2015 </a:t>
            </a:r>
            <a:r>
              <a:rPr kumimoji="1" lang="zh-CN" altLang="en-US" b="1" dirty="0">
                <a:cs typeface="微软雅黑" panose="020B0503020204020204" pitchFamily="34" charset="-122"/>
              </a:rPr>
              <a:t>年）</a:t>
            </a:r>
            <a:endParaRPr kumimoji="1" lang="en-US" altLang="zh-CN" b="1" dirty="0">
              <a:cs typeface="微软雅黑" panose="020B0503020204020204" pitchFamily="34" charset="-122"/>
            </a:endParaRPr>
          </a:p>
          <a:p>
            <a:pPr algn="l">
              <a:lnSpc>
                <a:spcPct val="150000"/>
              </a:lnSpc>
            </a:pPr>
            <a:endParaRPr kumimoji="1" lang="zh-CN" altLang="en-US" b="1" dirty="0">
              <a:cs typeface="微软雅黑" panose="020B0503020204020204" pitchFamily="34" charset="-122"/>
            </a:endParaRPr>
          </a:p>
          <a:p>
            <a:pPr marL="0" marR="0" indent="304800" algn="just">
              <a:lnSpc>
                <a:spcPct val="150000"/>
              </a:lnSpc>
              <a:buNone/>
            </a:pPr>
            <a:r>
              <a:rPr kumimoji="1" lang="en-US" altLang="zh-CN" b="1" dirty="0">
                <a:ln w="12700">
                  <a:noFill/>
                </a:ln>
                <a:solidFill>
                  <a:srgbClr val="262626">
                    <a:alpha val="100000"/>
                  </a:srgbClr>
                </a:solidFill>
                <a:latin typeface="微软雅黑" panose="020B0503020204020204" pitchFamily="34" charset="-122"/>
                <a:ea typeface="微软雅黑" panose="020B0503020204020204" pitchFamily="34" charset="-122"/>
              </a:rPr>
              <a:t>1997 </a:t>
            </a:r>
            <a:r>
              <a:rPr kumimoji="1" lang="zh-CN" altLang="en-US" b="1" dirty="0">
                <a:ln w="12700">
                  <a:noFill/>
                </a:ln>
                <a:solidFill>
                  <a:srgbClr val="262626">
                    <a:alpha val="100000"/>
                  </a:srgbClr>
                </a:solidFill>
                <a:latin typeface="微软雅黑" panose="020B0503020204020204" pitchFamily="34" charset="-122"/>
                <a:ea typeface="微软雅黑" panose="020B0503020204020204" pitchFamily="34" charset="-122"/>
              </a:rPr>
              <a:t>年，</a:t>
            </a:r>
            <a:r>
              <a:rPr kumimoji="1" lang="en-US" altLang="zh-CN" b="1" dirty="0">
                <a:ln w="12700">
                  <a:noFill/>
                </a:ln>
                <a:solidFill>
                  <a:srgbClr val="262626">
                    <a:alpha val="100000"/>
                  </a:srgbClr>
                </a:solidFill>
                <a:latin typeface="微软雅黑" panose="020B0503020204020204" pitchFamily="34" charset="-122"/>
                <a:ea typeface="微软雅黑" panose="020B0503020204020204" pitchFamily="34" charset="-122"/>
              </a:rPr>
              <a:t>《</a:t>
            </a:r>
            <a:r>
              <a:rPr kumimoji="1" lang="zh-CN" altLang="en-US" b="1" dirty="0">
                <a:ln w="12700">
                  <a:noFill/>
                </a:ln>
                <a:solidFill>
                  <a:srgbClr val="262626">
                    <a:alpha val="100000"/>
                  </a:srgbClr>
                </a:solidFill>
                <a:latin typeface="微软雅黑" panose="020B0503020204020204" pitchFamily="34" charset="-122"/>
                <a:ea typeface="微软雅黑" panose="020B0503020204020204" pitchFamily="34" charset="-122"/>
              </a:rPr>
              <a:t>联合国气候变化框架公约</a:t>
            </a:r>
            <a:r>
              <a:rPr kumimoji="1" lang="en-US" altLang="zh-CN" b="1" dirty="0">
                <a:ln w="12700">
                  <a:noFill/>
                </a:ln>
                <a:solidFill>
                  <a:srgbClr val="262626">
                    <a:alpha val="100000"/>
                  </a:srgbClr>
                </a:solidFill>
                <a:latin typeface="微软雅黑" panose="020B0503020204020204" pitchFamily="34" charset="-122"/>
                <a:ea typeface="微软雅黑" panose="020B0503020204020204" pitchFamily="34" charset="-122"/>
              </a:rPr>
              <a:t>》</a:t>
            </a:r>
            <a:r>
              <a:rPr kumimoji="1" lang="zh-CN" altLang="en-US" b="1" dirty="0">
                <a:ln w="12700">
                  <a:noFill/>
                </a:ln>
                <a:solidFill>
                  <a:srgbClr val="262626">
                    <a:alpha val="100000"/>
                  </a:srgbClr>
                </a:solidFill>
                <a:latin typeface="微软雅黑" panose="020B0503020204020204" pitchFamily="34" charset="-122"/>
                <a:ea typeface="微软雅黑" panose="020B0503020204020204" pitchFamily="34" charset="-122"/>
              </a:rPr>
              <a:t>第三次缔约方会议 </a:t>
            </a:r>
            <a:r>
              <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rPr>
              <a:t>(conference of parties</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a:t>
            </a:r>
            <a:r>
              <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rPr>
              <a:t>COP3) </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通过了</a:t>
            </a:r>
            <a:r>
              <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rPr>
              <a:t>《</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京都议定书</a:t>
            </a:r>
            <a:r>
              <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rPr>
              <a:t>》</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，于 </a:t>
            </a:r>
            <a:r>
              <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rPr>
              <a:t>2005 </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年生效。根据</a:t>
            </a:r>
            <a:r>
              <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rPr>
              <a:t>《</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京都议定书</a:t>
            </a:r>
            <a:r>
              <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rPr>
              <a:t>》</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的清洁发展机制，发达国家可以投资于发展中国家的减排项目并获取碳信用额，以此完成其温室气体减排义务，这为发展中国家减缓气候变化提供了另一个资金来源。</a:t>
            </a:r>
            <a:r>
              <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rPr>
              <a:t>2005 </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年，欧盟启动了碳排放交易，实施总排放量限额和排放权交易制度。</a:t>
            </a:r>
            <a:endPar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endParaRPr>
          </a:p>
          <a:p>
            <a:pPr marL="0" marR="0" indent="304800" algn="just">
              <a:lnSpc>
                <a:spcPct val="150000"/>
              </a:lnSpc>
              <a:buNone/>
            </a:pPr>
            <a:endPar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endParaRPr>
          </a:p>
          <a:p>
            <a:pPr marL="0" marR="0" indent="304800" algn="just">
              <a:lnSpc>
                <a:spcPct val="150000"/>
              </a:lnSpc>
              <a:buNone/>
            </a:pPr>
            <a:r>
              <a:rPr kumimoji="1" lang="en-US" altLang="zh-CN" b="1" dirty="0">
                <a:ln w="12700">
                  <a:noFill/>
                </a:ln>
                <a:solidFill>
                  <a:srgbClr val="262626">
                    <a:alpha val="100000"/>
                  </a:srgbClr>
                </a:solidFill>
                <a:latin typeface="微软雅黑" panose="020B0503020204020204" pitchFamily="34" charset="-122"/>
                <a:ea typeface="微软雅黑" panose="020B0503020204020204" pitchFamily="34" charset="-122"/>
              </a:rPr>
              <a:t>2010 </a:t>
            </a:r>
            <a:r>
              <a:rPr kumimoji="1" lang="zh-CN" altLang="en-US" b="1" dirty="0">
                <a:ln w="12700">
                  <a:noFill/>
                </a:ln>
                <a:solidFill>
                  <a:srgbClr val="262626">
                    <a:alpha val="100000"/>
                  </a:srgbClr>
                </a:solidFill>
                <a:latin typeface="微软雅黑" panose="020B0503020204020204" pitchFamily="34" charset="-122"/>
                <a:ea typeface="微软雅黑" panose="020B0503020204020204" pitchFamily="34" charset="-122"/>
              </a:rPr>
              <a:t>年，</a:t>
            </a:r>
            <a:r>
              <a:rPr kumimoji="1" lang="en-US" altLang="zh-CN" b="1" dirty="0">
                <a:ln w="12700">
                  <a:noFill/>
                </a:ln>
                <a:solidFill>
                  <a:srgbClr val="262626">
                    <a:alpha val="100000"/>
                  </a:srgbClr>
                </a:solidFill>
                <a:latin typeface="微软雅黑" panose="020B0503020204020204" pitchFamily="34" charset="-122"/>
                <a:ea typeface="微软雅黑" panose="020B0503020204020204" pitchFamily="34" charset="-122"/>
              </a:rPr>
              <a:t>《</a:t>
            </a:r>
            <a:r>
              <a:rPr kumimoji="1" lang="zh-CN" altLang="en-US" b="1" dirty="0">
                <a:ln w="12700">
                  <a:noFill/>
                </a:ln>
                <a:solidFill>
                  <a:srgbClr val="262626">
                    <a:alpha val="100000"/>
                  </a:srgbClr>
                </a:solidFill>
                <a:latin typeface="微软雅黑" panose="020B0503020204020204" pitchFamily="34" charset="-122"/>
                <a:ea typeface="微软雅黑" panose="020B0503020204020204" pitchFamily="34" charset="-122"/>
              </a:rPr>
              <a:t>联合国气候变化框架公约</a:t>
            </a:r>
            <a:r>
              <a:rPr kumimoji="1" lang="en-US" altLang="zh-CN" b="1" dirty="0">
                <a:ln w="12700">
                  <a:noFill/>
                </a:ln>
                <a:solidFill>
                  <a:srgbClr val="262626">
                    <a:alpha val="100000"/>
                  </a:srgbClr>
                </a:solidFill>
                <a:latin typeface="微软雅黑" panose="020B0503020204020204" pitchFamily="34" charset="-122"/>
                <a:ea typeface="微软雅黑" panose="020B0503020204020204" pitchFamily="34" charset="-122"/>
              </a:rPr>
              <a:t>》</a:t>
            </a:r>
            <a:r>
              <a:rPr kumimoji="1" lang="zh-CN" altLang="en-US" b="1" dirty="0">
                <a:ln w="12700">
                  <a:noFill/>
                </a:ln>
                <a:solidFill>
                  <a:srgbClr val="262626">
                    <a:alpha val="100000"/>
                  </a:srgbClr>
                </a:solidFill>
                <a:latin typeface="微软雅黑" panose="020B0503020204020204" pitchFamily="34" charset="-122"/>
                <a:ea typeface="微软雅黑" panose="020B0503020204020204" pitchFamily="34" charset="-122"/>
              </a:rPr>
              <a:t>第 </a:t>
            </a:r>
            <a:r>
              <a:rPr kumimoji="1" lang="en-US" altLang="zh-CN" b="1" dirty="0">
                <a:ln w="12700">
                  <a:noFill/>
                </a:ln>
                <a:solidFill>
                  <a:srgbClr val="262626">
                    <a:alpha val="100000"/>
                  </a:srgbClr>
                </a:solidFill>
                <a:latin typeface="微软雅黑" panose="020B0503020204020204" pitchFamily="34" charset="-122"/>
                <a:ea typeface="微软雅黑" panose="020B0503020204020204" pitchFamily="34" charset="-122"/>
              </a:rPr>
              <a:t>16 </a:t>
            </a:r>
            <a:r>
              <a:rPr kumimoji="1" lang="zh-CN" altLang="en-US" b="1" dirty="0">
                <a:ln w="12700">
                  <a:noFill/>
                </a:ln>
                <a:solidFill>
                  <a:srgbClr val="262626">
                    <a:alpha val="100000"/>
                  </a:srgbClr>
                </a:solidFill>
                <a:latin typeface="微软雅黑" panose="020B0503020204020204" pitchFamily="34" charset="-122"/>
                <a:ea typeface="微软雅黑" panose="020B0503020204020204" pitchFamily="34" charset="-122"/>
              </a:rPr>
              <a:t>次缔约方会议 </a:t>
            </a:r>
            <a:r>
              <a:rPr kumimoji="1" lang="en-US" altLang="zh-CN" b="1" dirty="0">
                <a:ln w="12700">
                  <a:noFill/>
                </a:ln>
                <a:solidFill>
                  <a:srgbClr val="262626">
                    <a:alpha val="100000"/>
                  </a:srgbClr>
                </a:solidFill>
                <a:latin typeface="微软雅黑" panose="020B0503020204020204" pitchFamily="34" charset="-122"/>
                <a:ea typeface="微软雅黑" panose="020B0503020204020204" pitchFamily="34" charset="-122"/>
              </a:rPr>
              <a:t>(conference of parties</a:t>
            </a:r>
            <a:r>
              <a:rPr kumimoji="1" lang="zh-CN" altLang="en-US" b="1" dirty="0">
                <a:ln w="12700">
                  <a:noFill/>
                </a:ln>
                <a:solidFill>
                  <a:srgbClr val="262626">
                    <a:alpha val="100000"/>
                  </a:srgbClr>
                </a:solidFill>
                <a:latin typeface="微软雅黑" panose="020B0503020204020204" pitchFamily="34" charset="-122"/>
                <a:ea typeface="微软雅黑" panose="020B0503020204020204" pitchFamily="34" charset="-122"/>
              </a:rPr>
              <a:t>，</a:t>
            </a:r>
            <a:r>
              <a:rPr kumimoji="1" lang="en-US" altLang="zh-CN" b="1" dirty="0">
                <a:ln w="12700">
                  <a:noFill/>
                </a:ln>
                <a:solidFill>
                  <a:srgbClr val="262626">
                    <a:alpha val="100000"/>
                  </a:srgbClr>
                </a:solidFill>
                <a:latin typeface="微软雅黑" panose="020B0503020204020204" pitchFamily="34" charset="-122"/>
                <a:ea typeface="微软雅黑" panose="020B0503020204020204" pitchFamily="34" charset="-122"/>
              </a:rPr>
              <a:t>COP16) </a:t>
            </a:r>
            <a:r>
              <a:rPr kumimoji="1" lang="zh-CN" altLang="en-US" b="1" dirty="0">
                <a:ln w="12700">
                  <a:noFill/>
                </a:ln>
                <a:solidFill>
                  <a:srgbClr val="262626">
                    <a:alpha val="100000"/>
                  </a:srgbClr>
                </a:solidFill>
                <a:latin typeface="微软雅黑" panose="020B0503020204020204" pitchFamily="34" charset="-122"/>
                <a:ea typeface="微软雅黑" panose="020B0503020204020204" pitchFamily="34" charset="-122"/>
              </a:rPr>
              <a:t>设立了绿色气候基金</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a:t>
            </a:r>
            <a:r>
              <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rPr>
              <a:t>green climate fund</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a:t>
            </a:r>
            <a:r>
              <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rPr>
              <a:t>GCF</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），其任务是帮助发展中国家限制或减少温室气体排放。 绿色气候基金于 </a:t>
            </a:r>
            <a:r>
              <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rPr>
              <a:t>2015 </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年开始运作，是目前世界上最大的气候基金。 </a:t>
            </a:r>
            <a:endPar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endParaRPr>
          </a:p>
          <a:p>
            <a:pPr algn="l">
              <a:lnSpc>
                <a:spcPct val="150000"/>
              </a:lnSpc>
            </a:pPr>
            <a:endParaRPr kumimoji="1" lang="zh-CN" altLang="en-US" dirty="0">
              <a:cs typeface="微软雅黑" panose="020B0503020204020204" pitchFamily="34" charset="-122"/>
            </a:endParaRPr>
          </a:p>
        </p:txBody>
      </p:sp>
      <p:sp>
        <p:nvSpPr>
          <p:cNvPr id="18"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9"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国际可再生能源金融的发展阶段</a:t>
            </a:r>
            <a:endPar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p:cNvSpPr txBox="1"/>
          <p:nvPr/>
        </p:nvSpPr>
        <p:spPr>
          <a:xfrm>
            <a:off x="1019810" y="1127760"/>
            <a:ext cx="10858500" cy="5494020"/>
          </a:xfrm>
          <a:prstGeom prst="rect">
            <a:avLst/>
          </a:prstGeom>
          <a:noFill/>
          <a:ln>
            <a:noFill/>
          </a:ln>
        </p:spPr>
        <p:txBody>
          <a:bodyPr vert="horz" wrap="square" lIns="0" tIns="0" rIns="0" bIns="0" rtlCol="0" anchor="t"/>
          <a:lstStyle/>
          <a:p>
            <a:pPr algn="l">
              <a:lnSpc>
                <a:spcPct val="150000"/>
              </a:lnSpc>
            </a:pPr>
            <a:r>
              <a:rPr kumimoji="1" lang="en-US" altLang="zh-CN" b="1" dirty="0">
                <a:solidFill>
                  <a:srgbClr val="FF0000"/>
                </a:solidFill>
                <a:cs typeface="微软雅黑" panose="020B0503020204020204" pitchFamily="34" charset="-122"/>
              </a:rPr>
              <a:t>2</a:t>
            </a:r>
            <a:r>
              <a:rPr kumimoji="1" lang="zh-CN" altLang="en-US" b="1" dirty="0">
                <a:solidFill>
                  <a:srgbClr val="FF0000"/>
                </a:solidFill>
                <a:cs typeface="微软雅黑" panose="020B0503020204020204" pitchFamily="34" charset="-122"/>
              </a:rPr>
              <a:t>）</a:t>
            </a:r>
            <a:r>
              <a:rPr kumimoji="1" lang="zh-CN" altLang="en-US" b="1" dirty="0">
                <a:cs typeface="微软雅黑" panose="020B0503020204020204" pitchFamily="34" charset="-122"/>
              </a:rPr>
              <a:t>第二阶段（从</a:t>
            </a:r>
            <a:r>
              <a:rPr kumimoji="1" lang="en-US" altLang="zh-CN" b="1" dirty="0">
                <a:cs typeface="微软雅黑" panose="020B0503020204020204" pitchFamily="34" charset="-122"/>
              </a:rPr>
              <a:t> 20 </a:t>
            </a:r>
            <a:r>
              <a:rPr kumimoji="1" lang="zh-CN" altLang="en-US" b="1" dirty="0">
                <a:cs typeface="微软雅黑" panose="020B0503020204020204" pitchFamily="34" charset="-122"/>
              </a:rPr>
              <a:t>世纪</a:t>
            </a:r>
            <a:r>
              <a:rPr kumimoji="1" lang="en-US" altLang="zh-CN" b="1" dirty="0">
                <a:cs typeface="微软雅黑" panose="020B0503020204020204" pitchFamily="34" charset="-122"/>
              </a:rPr>
              <a:t> 90 </a:t>
            </a:r>
            <a:r>
              <a:rPr kumimoji="1" lang="zh-CN" altLang="en-US" b="1" dirty="0">
                <a:cs typeface="微软雅黑" panose="020B0503020204020204" pitchFamily="34" charset="-122"/>
              </a:rPr>
              <a:t>年代初至</a:t>
            </a:r>
            <a:r>
              <a:rPr kumimoji="1" lang="en-US" altLang="zh-CN" b="1" dirty="0">
                <a:cs typeface="微软雅黑" panose="020B0503020204020204" pitchFamily="34" charset="-122"/>
              </a:rPr>
              <a:t> 2015 </a:t>
            </a:r>
            <a:r>
              <a:rPr kumimoji="1" lang="zh-CN" altLang="en-US" b="1" dirty="0">
                <a:cs typeface="微软雅黑" panose="020B0503020204020204" pitchFamily="34" charset="-122"/>
              </a:rPr>
              <a:t>年）</a:t>
            </a:r>
            <a:endParaRPr kumimoji="1" lang="zh-CN" altLang="en-US" b="1" dirty="0">
              <a:cs typeface="微软雅黑" panose="020B0503020204020204" pitchFamily="34" charset="-122"/>
            </a:endParaRPr>
          </a:p>
          <a:p>
            <a:pPr marL="0" marR="0" indent="304800" algn="just">
              <a:lnSpc>
                <a:spcPct val="150000"/>
              </a:lnSpc>
              <a:buNone/>
            </a:pPr>
            <a:endParaRPr kumimoji="1" lang="en-US" altLang="zh-CN" b="1" dirty="0">
              <a:ln w="12700">
                <a:noFill/>
              </a:ln>
              <a:solidFill>
                <a:srgbClr val="262626">
                  <a:alpha val="100000"/>
                </a:srgbClr>
              </a:solidFill>
              <a:latin typeface="微软雅黑" panose="020B0503020204020204" pitchFamily="34" charset="-122"/>
              <a:ea typeface="微软雅黑" panose="020B0503020204020204" pitchFamily="34" charset="-122"/>
            </a:endParaRPr>
          </a:p>
          <a:p>
            <a:pPr marL="0" marR="0" indent="304800" algn="just">
              <a:lnSpc>
                <a:spcPct val="150000"/>
              </a:lnSpc>
              <a:buNone/>
            </a:pP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还出现了市场化自发的绿色和可持续金融倡议。其中包括 </a:t>
            </a:r>
            <a:r>
              <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rPr>
              <a:t>1992 </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年发起的联合国环境规划署金融倡议；</a:t>
            </a:r>
            <a:r>
              <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rPr>
              <a:t>2003 </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年通过的赤道原则；</a:t>
            </a:r>
            <a:r>
              <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rPr>
              <a:t>2006 </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年通过的责任投资原则；</a:t>
            </a:r>
            <a:r>
              <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rPr>
              <a:t>2009 </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年成立的全球价值银行联盟；</a:t>
            </a:r>
            <a:r>
              <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rPr>
              <a:t>2012 </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年启动的可持续银行网络；</a:t>
            </a:r>
            <a:r>
              <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rPr>
              <a:t>2015 </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年成立的气候相关财务信息披露工作组；以及</a:t>
            </a:r>
            <a:r>
              <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rPr>
              <a:t>2018</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年发布的</a:t>
            </a:r>
            <a:r>
              <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rPr>
              <a:t>《“</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一带一路”绿色投资原则</a:t>
            </a:r>
            <a:r>
              <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rPr>
              <a:t>》</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 </a:t>
            </a:r>
            <a:endPar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endParaRPr>
          </a:p>
          <a:p>
            <a:pPr marL="0" marR="0" indent="304800" algn="just">
              <a:lnSpc>
                <a:spcPct val="150000"/>
              </a:lnSpc>
              <a:buNone/>
            </a:pPr>
            <a:endPar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endParaRPr>
          </a:p>
          <a:p>
            <a:pPr marL="0" marR="0" indent="304800" algn="just">
              <a:lnSpc>
                <a:spcPct val="150000"/>
              </a:lnSpc>
              <a:buNone/>
            </a:pPr>
            <a:endPar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endParaRPr>
          </a:p>
          <a:p>
            <a:pPr marL="0" marR="0" indent="304800" algn="just">
              <a:lnSpc>
                <a:spcPct val="150000"/>
              </a:lnSpc>
              <a:buNone/>
            </a:pP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绿色金融的市场创新也是这一阶段的重要特征。</a:t>
            </a:r>
            <a:r>
              <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rPr>
              <a:t>2007 </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年，欧洲投资银行在卢森堡证券交易所发行了世界上第一只“气候意识”债券。</a:t>
            </a:r>
            <a:r>
              <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rPr>
              <a:t>2008 </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年，世界银行发行了第一批绿色债券。 从此，绿色债券的发行激增，国际标准也日益规范。 </a:t>
            </a:r>
            <a:r>
              <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rPr>
              <a:t>2013 </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年，瑞典房地产公司 </a:t>
            </a:r>
            <a:r>
              <a:rPr kumimoji="1" lang="en-US" altLang="zh-CN" dirty="0" err="1">
                <a:ln w="12700">
                  <a:noFill/>
                </a:ln>
                <a:solidFill>
                  <a:srgbClr val="262626">
                    <a:alpha val="100000"/>
                  </a:srgbClr>
                </a:solidFill>
                <a:latin typeface="微软雅黑" panose="020B0503020204020204" pitchFamily="34" charset="-122"/>
                <a:ea typeface="微软雅黑" panose="020B0503020204020204" pitchFamily="34" charset="-122"/>
              </a:rPr>
              <a:t>Vasakronan</a:t>
            </a:r>
            <a:r>
              <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rPr>
              <a:t> </a:t>
            </a:r>
            <a:r>
              <a:rPr kumimoji="1" lang="zh-CN" altLang="en-US" dirty="0">
                <a:ln w="12700">
                  <a:noFill/>
                </a:ln>
                <a:solidFill>
                  <a:srgbClr val="262626">
                    <a:alpha val="100000"/>
                  </a:srgbClr>
                </a:solidFill>
                <a:latin typeface="微软雅黑" panose="020B0503020204020204" pitchFamily="34" charset="-122"/>
                <a:ea typeface="微软雅黑" panose="020B0503020204020204" pitchFamily="34" charset="-122"/>
              </a:rPr>
              <a:t>发行了第一只绿色企业债券，同年，美国马萨诸塞州发行了第一只绿色债券。</a:t>
            </a:r>
            <a:endParaRPr kumimoji="1" lang="en-US" altLang="zh-CN" dirty="0">
              <a:ln w="12700">
                <a:noFill/>
              </a:ln>
              <a:solidFill>
                <a:srgbClr val="262626">
                  <a:alpha val="100000"/>
                </a:srgbClr>
              </a:solidFill>
              <a:latin typeface="微软雅黑" panose="020B0503020204020204" pitchFamily="34" charset="-122"/>
              <a:ea typeface="微软雅黑" panose="020B0503020204020204" pitchFamily="34" charset="-122"/>
            </a:endParaRPr>
          </a:p>
          <a:p>
            <a:pPr algn="l">
              <a:lnSpc>
                <a:spcPct val="150000"/>
              </a:lnSpc>
            </a:pPr>
            <a:endParaRPr kumimoji="1" lang="zh-CN" altLang="en-US" dirty="0">
              <a:cs typeface="微软雅黑" panose="020B0503020204020204" pitchFamily="34" charset="-122"/>
            </a:endParaRPr>
          </a:p>
        </p:txBody>
      </p:sp>
      <p:sp>
        <p:nvSpPr>
          <p:cNvPr id="18" name="标题 1"/>
          <p:cNvSpPr txBox="1"/>
          <p:nvPr/>
        </p:nvSpPr>
        <p:spPr>
          <a:xfrm>
            <a:off x="512956" y="751717"/>
            <a:ext cx="5040000" cy="215900"/>
          </a:xfrm>
          <a:prstGeom prst="parallelogram">
            <a:avLst/>
          </a:prstGeom>
          <a:gradFill>
            <a:gsLst>
              <a:gs pos="10000">
                <a:schemeClr val="accent1">
                  <a:lumMod val="20000"/>
                  <a:lumOff val="80000"/>
                </a:schemeClr>
              </a:gs>
              <a:gs pos="95000">
                <a:schemeClr val="bg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cs typeface="微软雅黑" panose="020B0503020204020204" pitchFamily="34" charset="-122"/>
            </a:endParaRPr>
          </a:p>
        </p:txBody>
      </p:sp>
      <p:sp>
        <p:nvSpPr>
          <p:cNvPr id="19" name="标题 1"/>
          <p:cNvSpPr txBox="1"/>
          <p:nvPr/>
        </p:nvSpPr>
        <p:spPr>
          <a:xfrm>
            <a:off x="660400" y="427667"/>
            <a:ext cx="10858500" cy="432000"/>
          </a:xfrm>
          <a:prstGeom prst="rect">
            <a:avLst/>
          </a:prstGeom>
          <a:noFill/>
          <a:ln>
            <a:noFill/>
          </a:ln>
        </p:spPr>
        <p:txBody>
          <a:bodyPr vert="horz" wrap="square" lIns="0" tIns="0" rIns="0" bIns="0" rtlCol="0" anchor="ctr"/>
          <a:lstStyle/>
          <a:p>
            <a:pPr algn="l">
              <a:lnSpc>
                <a:spcPct val="110000"/>
              </a:lnSpc>
            </a:pPr>
            <a:r>
              <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国际可再生能源金融的发展阶段</a:t>
            </a:r>
            <a:endParaRPr kumimoji="1" lang="zh-CN" altLang="en-US" sz="3200" b="1">
              <a:ln w="12700">
                <a:noFill/>
              </a:ln>
              <a:solidFill>
                <a:srgbClr val="262626">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tags/tag1.xml><?xml version="1.0" encoding="utf-8"?>
<p:tagLst xmlns:p="http://schemas.openxmlformats.org/presentationml/2006/main">
  <p:tag name="KSO_WM_DIAGRAM_VIRTUALLY_FRAME" val="{&quot;height&quot;:268.39390271986696,&quot;left&quot;:38.55,&quot;top&quot;:231.85444373682594,&quot;width&quot;:907.8497637795275}"/>
</p:tagLst>
</file>

<file path=ppt/tags/tag10.xml><?xml version="1.0" encoding="utf-8"?>
<p:tagLst xmlns:p="http://schemas.openxmlformats.org/presentationml/2006/main">
  <p:tag name="KSO_WM_DIAGRAM_VIRTUALLY_FRAME" val="{&quot;height&quot;:402.7983172480157,&quot;left&quot;:36.553808736236206,&quot;top&quot;:84.60648590159053,&quot;width&quot;:869.4498920511654}"/>
</p:tagLst>
</file>

<file path=ppt/tags/tag11.xml><?xml version="1.0" encoding="utf-8"?>
<p:tagLst xmlns:p="http://schemas.openxmlformats.org/presentationml/2006/main">
  <p:tag name="KSO_WM_DIAGRAM_VIRTUALLY_FRAME" val="{&quot;height&quot;:402.7983172480157,&quot;left&quot;:36.553808736236206,&quot;top&quot;:84.60648590159053,&quot;width&quot;:869.4498920511654}"/>
</p:tagLst>
</file>

<file path=ppt/tags/tag12.xml><?xml version="1.0" encoding="utf-8"?>
<p:tagLst xmlns:p="http://schemas.openxmlformats.org/presentationml/2006/main">
  <p:tag name="KSO_WM_DIAGRAM_VIRTUALLY_FRAME" val="{&quot;height&quot;:402.7983172480157,&quot;left&quot;:36.553808736236206,&quot;top&quot;:84.60648590159053,&quot;width&quot;:869.4498920511654}"/>
</p:tagLst>
</file>

<file path=ppt/tags/tag13.xml><?xml version="1.0" encoding="utf-8"?>
<p:tagLst xmlns:p="http://schemas.openxmlformats.org/presentationml/2006/main">
  <p:tag name="KSO_WM_DIAGRAM_VIRTUALLY_FRAME" val="{&quot;height&quot;:402.7983172480157,&quot;left&quot;:36.553808736236206,&quot;top&quot;:84.60648590159053,&quot;width&quot;:869.4498920511654}"/>
</p:tagLst>
</file>

<file path=ppt/tags/tag14.xml><?xml version="1.0" encoding="utf-8"?>
<p:tagLst xmlns:p="http://schemas.openxmlformats.org/presentationml/2006/main">
  <p:tag name="KSO_WM_DIAGRAM_VIRTUALLY_FRAME" val="{&quot;height&quot;:402.7983172480157,&quot;left&quot;:36.553808736236206,&quot;top&quot;:84.60648590159053,&quot;width&quot;:869.4498920511654}"/>
</p:tagLst>
</file>

<file path=ppt/tags/tag15.xml><?xml version="1.0" encoding="utf-8"?>
<p:tagLst xmlns:p="http://schemas.openxmlformats.org/presentationml/2006/main">
  <p:tag name="KSO_WM_DIAGRAM_VIRTUALLY_FRAME" val="{&quot;height&quot;:402.7983172480157,&quot;left&quot;:36.553808736236206,&quot;top&quot;:84.60648590159053,&quot;width&quot;:869.4498920511654}"/>
</p:tagLst>
</file>

<file path=ppt/tags/tag16.xml><?xml version="1.0" encoding="utf-8"?>
<p:tagLst xmlns:p="http://schemas.openxmlformats.org/presentationml/2006/main">
  <p:tag name="KSO_WM_DIAGRAM_VIRTUALLY_FRAME" val="{&quot;height&quot;:402.7983172480157,&quot;left&quot;:36.553808736236206,&quot;top&quot;:84.60648590159053,&quot;width&quot;:869.4498920511654}"/>
</p:tagLst>
</file>

<file path=ppt/tags/tag17.xml><?xml version="1.0" encoding="utf-8"?>
<p:tagLst xmlns:p="http://schemas.openxmlformats.org/presentationml/2006/main">
  <p:tag name="KSO_WM_DIAGRAM_VIRTUALLY_FRAME" val="{&quot;height&quot;:402.7983172480157,&quot;left&quot;:36.553808736236206,&quot;top&quot;:84.60648590159053,&quot;width&quot;:881.9961912637639}"/>
</p:tagLst>
</file>

<file path=ppt/tags/tag18.xml><?xml version="1.0" encoding="utf-8"?>
<p:tagLst xmlns:p="http://schemas.openxmlformats.org/presentationml/2006/main">
  <p:tag name="KSO_WM_DIAGRAM_VIRTUALLY_FRAME" val="{&quot;height&quot;:402.7983172480157,&quot;left&quot;:36.553808736236206,&quot;top&quot;:84.60648590159053,&quot;width&quot;:881.9961912637639}"/>
</p:tagLst>
</file>

<file path=ppt/tags/tag19.xml><?xml version="1.0" encoding="utf-8"?>
<p:tagLst xmlns:p="http://schemas.openxmlformats.org/presentationml/2006/main">
  <p:tag name="KSO_WM_DIAGRAM_VIRTUALLY_FRAME" val="{&quot;height&quot;:402.7983172480157,&quot;left&quot;:36.553808736236206,&quot;top&quot;:84.60648590159053,&quot;width&quot;:881.9961912637639}"/>
</p:tagLst>
</file>

<file path=ppt/tags/tag2.xml><?xml version="1.0" encoding="utf-8"?>
<p:tagLst xmlns:p="http://schemas.openxmlformats.org/presentationml/2006/main">
  <p:tag name="KSO_WM_DIAGRAM_VIRTUALLY_FRAME" val="{&quot;height&quot;:268.39390271986696,&quot;left&quot;:38.55,&quot;top&quot;:231.85444373682594,&quot;width&quot;:907.8497637795275}"/>
</p:tagLst>
</file>

<file path=ppt/tags/tag20.xml><?xml version="1.0" encoding="utf-8"?>
<p:tagLst xmlns:p="http://schemas.openxmlformats.org/presentationml/2006/main">
  <p:tag name="KSO_WM_DIAGRAM_VIRTUALLY_FRAME" val="{&quot;height&quot;:402.7983172480157,&quot;left&quot;:36.553808736236206,&quot;top&quot;:84.60648590159053,&quot;width&quot;:881.9961912637639}"/>
</p:tagLst>
</file>

<file path=ppt/tags/tag21.xml><?xml version="1.0" encoding="utf-8"?>
<p:tagLst xmlns:p="http://schemas.openxmlformats.org/presentationml/2006/main">
  <p:tag name="KSO_WM_DIAGRAM_VIRTUALLY_FRAME" val="{&quot;height&quot;:402.7983172480157,&quot;left&quot;:36.553808736236206,&quot;top&quot;:84.60648590159053,&quot;width&quot;:881.9961912637639}"/>
</p:tagLst>
</file>

<file path=ppt/tags/tag22.xml><?xml version="1.0" encoding="utf-8"?>
<p:tagLst xmlns:p="http://schemas.openxmlformats.org/presentationml/2006/main">
  <p:tag name="KSO_WM_DIAGRAM_VIRTUALLY_FRAME" val="{&quot;height&quot;:402.7983172480157,&quot;left&quot;:36.553808736236206,&quot;top&quot;:84.60648590159053,&quot;width&quot;:881.9961912637639}"/>
</p:tagLst>
</file>

<file path=ppt/tags/tag23.xml><?xml version="1.0" encoding="utf-8"?>
<p:tagLst xmlns:p="http://schemas.openxmlformats.org/presentationml/2006/main">
  <p:tag name="KSO_WM_DIAGRAM_VIRTUALLY_FRAME" val="{&quot;height&quot;:402.7983172480157,&quot;left&quot;:36.553808736236206,&quot;top&quot;:84.60648590159053,&quot;width&quot;:881.9961912637639}"/>
</p:tagLst>
</file>

<file path=ppt/tags/tag24.xml><?xml version="1.0" encoding="utf-8"?>
<p:tagLst xmlns:p="http://schemas.openxmlformats.org/presentationml/2006/main">
  <p:tag name="KSO_WM_DIAGRAM_VIRTUALLY_FRAME" val="{&quot;height&quot;:402.7983172480157,&quot;left&quot;:36.553808736236206,&quot;top&quot;:84.60648590159053,&quot;width&quot;:881.9961912637639}"/>
</p:tagLst>
</file>

<file path=ppt/tags/tag25.xml><?xml version="1.0" encoding="utf-8"?>
<p:tagLst xmlns:p="http://schemas.openxmlformats.org/presentationml/2006/main">
  <p:tag name="TABLE_ENDDRAG_ORIGIN_RECT" val="912*349"/>
  <p:tag name="TABLE_ENDDRAG_RECT" val="25*140*912*349"/>
</p:tagLst>
</file>

<file path=ppt/tags/tag26.xml><?xml version="1.0" encoding="utf-8"?>
<p:tagLst xmlns:p="http://schemas.openxmlformats.org/presentationml/2006/main">
  <p:tag name="KSO_WM_DIAGRAM_VIRTUALLY_FRAME" val="{&quot;height&quot;:357.28440944881885,&quot;left&quot;:57.87944881889764,&quot;top&quot;:130.69078740157482,&quot;width&quot;:851.8705511811024}"/>
</p:tagLst>
</file>

<file path=ppt/tags/tag27.xml><?xml version="1.0" encoding="utf-8"?>
<p:tagLst xmlns:p="http://schemas.openxmlformats.org/presentationml/2006/main">
  <p:tag name="KSO_WM_DIAGRAM_VIRTUALLY_FRAME" val="{&quot;height&quot;:357.28440944881885,&quot;left&quot;:57.87944881889764,&quot;top&quot;:130.69078740157482,&quot;width&quot;:851.8705511811024}"/>
</p:tagLst>
</file>

<file path=ppt/tags/tag28.xml><?xml version="1.0" encoding="utf-8"?>
<p:tagLst xmlns:p="http://schemas.openxmlformats.org/presentationml/2006/main">
  <p:tag name="KSO_WM_DIAGRAM_VIRTUALLY_FRAME" val="{&quot;height&quot;:357.28440944881885,&quot;left&quot;:57.87944881889764,&quot;top&quot;:130.69078740157482,&quot;width&quot;:851.8705511811024}"/>
</p:tagLst>
</file>

<file path=ppt/tags/tag29.xml><?xml version="1.0" encoding="utf-8"?>
<p:tagLst xmlns:p="http://schemas.openxmlformats.org/presentationml/2006/main">
  <p:tag name="KSO_WM_DIAGRAM_VIRTUALLY_FRAME" val="{&quot;height&quot;:357.28440944881885,&quot;left&quot;:57.87944881889764,&quot;top&quot;:130.69078740157482,&quot;width&quot;:851.8705511811024}"/>
</p:tagLst>
</file>

<file path=ppt/tags/tag3.xml><?xml version="1.0" encoding="utf-8"?>
<p:tagLst xmlns:p="http://schemas.openxmlformats.org/presentationml/2006/main">
  <p:tag name="KSO_WM_DIAGRAM_VIRTUALLY_FRAME" val="{&quot;height&quot;:268.39390271986696,&quot;left&quot;:38.55,&quot;top&quot;:231.85444373682594,&quot;width&quot;:907.8497637795275}"/>
</p:tagLst>
</file>

<file path=ppt/tags/tag30.xml><?xml version="1.0" encoding="utf-8"?>
<p:tagLst xmlns:p="http://schemas.openxmlformats.org/presentationml/2006/main">
  <p:tag name="KSO_WM_DIAGRAM_VIRTUALLY_FRAME" val="{&quot;height&quot;:357.28440944881885,&quot;left&quot;:57.87944881889764,&quot;top&quot;:130.69078740157482,&quot;width&quot;:851.8705511811024}"/>
</p:tagLst>
</file>

<file path=ppt/tags/tag31.xml><?xml version="1.0" encoding="utf-8"?>
<p:tagLst xmlns:p="http://schemas.openxmlformats.org/presentationml/2006/main">
  <p:tag name="KSO_WM_DIAGRAM_VIRTUALLY_FRAME" val="{&quot;height&quot;:357.28440944881885,&quot;left&quot;:57.87944881889764,&quot;top&quot;:130.69078740157482,&quot;width&quot;:851.8705511811024}"/>
</p:tagLst>
</file>

<file path=ppt/tags/tag32.xml><?xml version="1.0" encoding="utf-8"?>
<p:tagLst xmlns:p="http://schemas.openxmlformats.org/presentationml/2006/main">
  <p:tag name="KSO_WM_DIAGRAM_VIRTUALLY_FRAME" val="{&quot;height&quot;:357.28440944881885,&quot;left&quot;:57.87944881889764,&quot;top&quot;:130.69078740157482,&quot;width&quot;:851.8705511811024}"/>
</p:tagLst>
</file>

<file path=ppt/tags/tag33.xml><?xml version="1.0" encoding="utf-8"?>
<p:tagLst xmlns:p="http://schemas.openxmlformats.org/presentationml/2006/main">
  <p:tag name="KSO_WM_DIAGRAM_VIRTUALLY_FRAME" val="{&quot;height&quot;:426.05,&quot;left&quot;:26.95,&quot;top&quot;:96.85,&quot;width&quot;:917.05}"/>
</p:tagLst>
</file>

<file path=ppt/tags/tag34.xml><?xml version="1.0" encoding="utf-8"?>
<p:tagLst xmlns:p="http://schemas.openxmlformats.org/presentationml/2006/main">
  <p:tag name="KSO_WM_DIAGRAM_VIRTUALLY_FRAME" val="{&quot;height&quot;:426.05,&quot;left&quot;:26.95,&quot;top&quot;:96.85,&quot;width&quot;:917.05}"/>
</p:tagLst>
</file>

<file path=ppt/tags/tag35.xml><?xml version="1.0" encoding="utf-8"?>
<p:tagLst xmlns:p="http://schemas.openxmlformats.org/presentationml/2006/main">
  <p:tag name="KSO_WM_DIAGRAM_VIRTUALLY_FRAME" val="{&quot;height&quot;:426.05,&quot;left&quot;:26.95,&quot;top&quot;:96.85,&quot;width&quot;:917.05}"/>
</p:tagLst>
</file>

<file path=ppt/tags/tag36.xml><?xml version="1.0" encoding="utf-8"?>
<p:tagLst xmlns:p="http://schemas.openxmlformats.org/presentationml/2006/main">
  <p:tag name="KSO_WM_DIAGRAM_VIRTUALLY_FRAME" val="{&quot;height&quot;:426.05,&quot;left&quot;:26.95,&quot;top&quot;:96.85,&quot;width&quot;:917.05}"/>
</p:tagLst>
</file>

<file path=ppt/tags/tag37.xml><?xml version="1.0" encoding="utf-8"?>
<p:tagLst xmlns:p="http://schemas.openxmlformats.org/presentationml/2006/main">
  <p:tag name="KSO_WM_DIAGRAM_VIRTUALLY_FRAME" val="{&quot;height&quot;:426.05,&quot;left&quot;:26.95,&quot;top&quot;:96.85,&quot;width&quot;:917.05}"/>
</p:tagLst>
</file>

<file path=ppt/tags/tag38.xml><?xml version="1.0" encoding="utf-8"?>
<p:tagLst xmlns:p="http://schemas.openxmlformats.org/presentationml/2006/main">
  <p:tag name="KSO_WM_DIAGRAM_VIRTUALLY_FRAME" val="{&quot;height&quot;:426.05,&quot;left&quot;:26.95,&quot;top&quot;:96.85,&quot;width&quot;:917.05}"/>
</p:tagLst>
</file>

<file path=ppt/tags/tag39.xml><?xml version="1.0" encoding="utf-8"?>
<p:tagLst xmlns:p="http://schemas.openxmlformats.org/presentationml/2006/main">
  <p:tag name="KSO_WM_DIAGRAM_VIRTUALLY_FRAME" val="{&quot;height&quot;:426.05,&quot;left&quot;:26.95,&quot;top&quot;:96.85,&quot;width&quot;:917.05}"/>
</p:tagLst>
</file>

<file path=ppt/tags/tag4.xml><?xml version="1.0" encoding="utf-8"?>
<p:tagLst xmlns:p="http://schemas.openxmlformats.org/presentationml/2006/main">
  <p:tag name="KSO_WM_DIAGRAM_VIRTUALLY_FRAME" val="{&quot;height&quot;:268.39390271986696,&quot;left&quot;:38.55,&quot;top&quot;:231.85444373682594,&quot;width&quot;:907.8497637795275}"/>
</p:tagLst>
</file>

<file path=ppt/tags/tag40.xml><?xml version="1.0" encoding="utf-8"?>
<p:tagLst xmlns:p="http://schemas.openxmlformats.org/presentationml/2006/main">
  <p:tag name="KSO_WM_DIAGRAM_VIRTUALLY_FRAME" val="{&quot;height&quot;:426.05,&quot;left&quot;:26.95,&quot;top&quot;:96.85,&quot;width&quot;:917.05}"/>
</p:tagLst>
</file>

<file path=ppt/tags/tag41.xml><?xml version="1.0" encoding="utf-8"?>
<p:tagLst xmlns:p="http://schemas.openxmlformats.org/presentationml/2006/main">
  <p:tag name="KSO_WM_DIAGRAM_VIRTUALLY_FRAME" val="{&quot;height&quot;:426.05,&quot;left&quot;:26.95,&quot;top&quot;:96.85,&quot;width&quot;:917.05}"/>
</p:tagLst>
</file>

<file path=ppt/tags/tag42.xml><?xml version="1.0" encoding="utf-8"?>
<p:tagLst xmlns:p="http://schemas.openxmlformats.org/presentationml/2006/main">
  <p:tag name="KSO_WM_DIAGRAM_VIRTUALLY_FRAME" val="{&quot;height&quot;:426.05,&quot;left&quot;:26.95,&quot;top&quot;:96.85,&quot;width&quot;:917.05}"/>
</p:tagLst>
</file>

<file path=ppt/tags/tag43.xml><?xml version="1.0" encoding="utf-8"?>
<p:tagLst xmlns:p="http://schemas.openxmlformats.org/presentationml/2006/main">
  <p:tag name="KSO_WM_DIAGRAM_VIRTUALLY_FRAME" val="{&quot;height&quot;:426.05,&quot;left&quot;:26.95,&quot;top&quot;:96.85,&quot;width&quot;:917.05}"/>
</p:tagLst>
</file>

<file path=ppt/tags/tag44.xml><?xml version="1.0" encoding="utf-8"?>
<p:tagLst xmlns:p="http://schemas.openxmlformats.org/presentationml/2006/main">
  <p:tag name="KSO_WM_DIAGRAM_VIRTUALLY_FRAME" val="{&quot;height&quot;:426.05,&quot;left&quot;:26.95,&quot;top&quot;:96.85,&quot;width&quot;:917.05}"/>
</p:tagLst>
</file>

<file path=ppt/tags/tag45.xml><?xml version="1.0" encoding="utf-8"?>
<p:tagLst xmlns:p="http://schemas.openxmlformats.org/presentationml/2006/main">
  <p:tag name="TABLE_ENDDRAG_ORIGIN_RECT" val="472*426"/>
  <p:tag name="TABLE_ENDDRAG_RECT" val="67*76*472*426"/>
</p:tagLst>
</file>

<file path=ppt/tags/tag46.xml><?xml version="1.0" encoding="utf-8"?>
<p:tagLst xmlns:p="http://schemas.openxmlformats.org/presentationml/2006/main">
  <p:tag name="KSO_WM_DIAGRAM_VIRTUALLY_FRAME" val="{&quot;height&quot;:357.28440944881885,&quot;left&quot;:57.87944881889764,&quot;top&quot;:130.69078740157482,&quot;width&quot;:851.8705511811024}"/>
</p:tagLst>
</file>

<file path=ppt/tags/tag47.xml><?xml version="1.0" encoding="utf-8"?>
<p:tagLst xmlns:p="http://schemas.openxmlformats.org/presentationml/2006/main">
  <p:tag name="KSO_WM_DIAGRAM_VIRTUALLY_FRAME" val="{&quot;height&quot;:357.28440944881885,&quot;left&quot;:57.87944881889764,&quot;top&quot;:130.69078740157482,&quot;width&quot;:851.8705511811024}"/>
</p:tagLst>
</file>

<file path=ppt/tags/tag48.xml><?xml version="1.0" encoding="utf-8"?>
<p:tagLst xmlns:p="http://schemas.openxmlformats.org/presentationml/2006/main">
  <p:tag name="KSO_WM_DIAGRAM_VIRTUALLY_FRAME" val="{&quot;height&quot;:357.28440944881885,&quot;left&quot;:57.87944881889764,&quot;top&quot;:130.69078740157482,&quot;width&quot;:851.8705511811024}"/>
</p:tagLst>
</file>

<file path=ppt/tags/tag49.xml><?xml version="1.0" encoding="utf-8"?>
<p:tagLst xmlns:p="http://schemas.openxmlformats.org/presentationml/2006/main">
  <p:tag name="KSO_WM_DIAGRAM_VIRTUALLY_FRAME" val="{&quot;height&quot;:357.28440944881885,&quot;left&quot;:57.87944881889764,&quot;top&quot;:130.69078740157482,&quot;width&quot;:851.8705511811024}"/>
</p:tagLst>
</file>

<file path=ppt/tags/tag5.xml><?xml version="1.0" encoding="utf-8"?>
<p:tagLst xmlns:p="http://schemas.openxmlformats.org/presentationml/2006/main">
  <p:tag name="KSO_WM_DIAGRAM_VIRTUALLY_FRAME" val="{&quot;height&quot;:268.39390271986696,&quot;left&quot;:38.55,&quot;top&quot;:231.85444373682594,&quot;width&quot;:907.8497637795275}"/>
</p:tagLst>
</file>

<file path=ppt/tags/tag50.xml><?xml version="1.0" encoding="utf-8"?>
<p:tagLst xmlns:p="http://schemas.openxmlformats.org/presentationml/2006/main">
  <p:tag name="KSO_WM_DIAGRAM_VIRTUALLY_FRAME" val="{&quot;height&quot;:357.28440944881885,&quot;left&quot;:57.87944881889764,&quot;top&quot;:130.69078740157482,&quot;width&quot;:851.8705511811024}"/>
</p:tagLst>
</file>

<file path=ppt/tags/tag51.xml><?xml version="1.0" encoding="utf-8"?>
<p:tagLst xmlns:p="http://schemas.openxmlformats.org/presentationml/2006/main">
  <p:tag name="KSO_WM_DIAGRAM_VIRTUALLY_FRAME" val="{&quot;height&quot;:357.28440944881885,&quot;left&quot;:57.87944881889764,&quot;top&quot;:130.69078740157482,&quot;width&quot;:851.8705511811024}"/>
</p:tagLst>
</file>

<file path=ppt/tags/tag52.xml><?xml version="1.0" encoding="utf-8"?>
<p:tagLst xmlns:p="http://schemas.openxmlformats.org/presentationml/2006/main">
  <p:tag name="KSO_WM_DIAGRAM_VIRTUALLY_FRAME" val="{&quot;height&quot;:357.28440944881885,&quot;left&quot;:57.87944881889764,&quot;top&quot;:130.69078740157482,&quot;width&quot;:851.8705511811024}"/>
</p:tagLst>
</file>

<file path=ppt/tags/tag6.xml><?xml version="1.0" encoding="utf-8"?>
<p:tagLst xmlns:p="http://schemas.openxmlformats.org/presentationml/2006/main">
  <p:tag name="KSO_WM_DIAGRAM_VIRTUALLY_FRAME" val="{&quot;height&quot;:268.39390271986696,&quot;left&quot;:38.55,&quot;top&quot;:231.85444373682594,&quot;width&quot;:907.8497637795275}"/>
</p:tagLst>
</file>

<file path=ppt/tags/tag7.xml><?xml version="1.0" encoding="utf-8"?>
<p:tagLst xmlns:p="http://schemas.openxmlformats.org/presentationml/2006/main">
  <p:tag name="KSO_WM_DIAGRAM_VIRTUALLY_FRAME" val="{&quot;height&quot;:268.39390271986696,&quot;left&quot;:38.55,&quot;top&quot;:231.85444373682594,&quot;width&quot;:907.8497637795275}"/>
</p:tagLst>
</file>

<file path=ppt/tags/tag8.xml><?xml version="1.0" encoding="utf-8"?>
<p:tagLst xmlns:p="http://schemas.openxmlformats.org/presentationml/2006/main">
  <p:tag name="KSO_WM_DIAGRAM_VIRTUALLY_FRAME" val="{&quot;height&quot;:268.39390271986696,&quot;left&quot;:38.55,&quot;top&quot;:231.85444373682594,&quot;width&quot;:907.8497637795275}"/>
</p:tagLst>
</file>

<file path=ppt/tags/tag9.xml><?xml version="1.0" encoding="utf-8"?>
<p:tagLst xmlns:p="http://schemas.openxmlformats.org/presentationml/2006/main">
  <p:tag name="KSO_WM_DIAGRAM_VIRTUALLY_FRAME" val="{&quot;height&quot;:402.7983172480157,&quot;left&quot;:36.553808736236206,&quot;top&quot;:84.60648590159053,&quot;width&quot;:869.4498920511654}"/>
</p:tagLst>
</file>

<file path=ppt/theme/theme1.xml><?xml version="1.0" encoding="utf-8"?>
<a:theme xmlns:a="http://schemas.openxmlformats.org/drawingml/2006/main" name="Office 主题​​">
  <a:themeElements>
    <a:clrScheme name="Office">
      <a:dk1>
        <a:srgbClr val="000000"/>
      </a:dk1>
      <a:lt1>
        <a:srgbClr val="FFFFFF"/>
      </a:lt1>
      <a:dk2>
        <a:srgbClr val="0E2841"/>
      </a:dk2>
      <a:lt2>
        <a:srgbClr val="E8E8E8"/>
      </a:lt2>
      <a:accent1>
        <a:srgbClr val="D30711"/>
      </a:accent1>
      <a:accent2>
        <a:srgbClr val="910000"/>
      </a:accent2>
      <a:accent3>
        <a:srgbClr val="3F3F3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5_Office 主题​​">
  <a:themeElements>
    <a:clrScheme name="Office">
      <a:dk1>
        <a:srgbClr val="000000"/>
      </a:dk1>
      <a:lt1>
        <a:srgbClr val="FFFFFF"/>
      </a:lt1>
      <a:dk2>
        <a:srgbClr val="0E2841"/>
      </a:dk2>
      <a:lt2>
        <a:srgbClr val="E8E8E8"/>
      </a:lt2>
      <a:accent1>
        <a:srgbClr val="D30711"/>
      </a:accent1>
      <a:accent2>
        <a:srgbClr val="910000"/>
      </a:accent2>
      <a:accent3>
        <a:srgbClr val="3F3F3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6_Office 主题​​">
  <a:themeElements>
    <a:clrScheme name="Office">
      <a:dk1>
        <a:srgbClr val="000000"/>
      </a:dk1>
      <a:lt1>
        <a:srgbClr val="FFFFFF"/>
      </a:lt1>
      <a:dk2>
        <a:srgbClr val="0E2841"/>
      </a:dk2>
      <a:lt2>
        <a:srgbClr val="E8E8E8"/>
      </a:lt2>
      <a:accent1>
        <a:srgbClr val="D30711"/>
      </a:accent1>
      <a:accent2>
        <a:srgbClr val="910000"/>
      </a:accent2>
      <a:accent3>
        <a:srgbClr val="3F3F3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7_Office 主题​​">
  <a:themeElements>
    <a:clrScheme name="Office">
      <a:dk1>
        <a:srgbClr val="000000"/>
      </a:dk1>
      <a:lt1>
        <a:srgbClr val="FFFFFF"/>
      </a:lt1>
      <a:dk2>
        <a:srgbClr val="0E2841"/>
      </a:dk2>
      <a:lt2>
        <a:srgbClr val="E8E8E8"/>
      </a:lt2>
      <a:accent1>
        <a:srgbClr val="D30711"/>
      </a:accent1>
      <a:accent2>
        <a:srgbClr val="910000"/>
      </a:accent2>
      <a:accent3>
        <a:srgbClr val="3F3F3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8_Office 主题​​">
  <a:themeElements>
    <a:clrScheme name="Office">
      <a:dk1>
        <a:srgbClr val="000000"/>
      </a:dk1>
      <a:lt1>
        <a:srgbClr val="FFFFFF"/>
      </a:lt1>
      <a:dk2>
        <a:srgbClr val="0E2841"/>
      </a:dk2>
      <a:lt2>
        <a:srgbClr val="E8E8E8"/>
      </a:lt2>
      <a:accent1>
        <a:srgbClr val="D30711"/>
      </a:accent1>
      <a:accent2>
        <a:srgbClr val="910000"/>
      </a:accent2>
      <a:accent3>
        <a:srgbClr val="3F3F3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9_Office 主题​​">
  <a:themeElements>
    <a:clrScheme name="Office">
      <a:dk1>
        <a:srgbClr val="000000"/>
      </a:dk1>
      <a:lt1>
        <a:srgbClr val="FFFFFF"/>
      </a:lt1>
      <a:dk2>
        <a:srgbClr val="0E2841"/>
      </a:dk2>
      <a:lt2>
        <a:srgbClr val="E8E8E8"/>
      </a:lt2>
      <a:accent1>
        <a:srgbClr val="D30711"/>
      </a:accent1>
      <a:accent2>
        <a:srgbClr val="910000"/>
      </a:accent2>
      <a:accent3>
        <a:srgbClr val="3F3F3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0_Office 主题​​">
  <a:themeElements>
    <a:clrScheme name="Office">
      <a:dk1>
        <a:srgbClr val="000000"/>
      </a:dk1>
      <a:lt1>
        <a:srgbClr val="FFFFFF"/>
      </a:lt1>
      <a:dk2>
        <a:srgbClr val="0E2841"/>
      </a:dk2>
      <a:lt2>
        <a:srgbClr val="E8E8E8"/>
      </a:lt2>
      <a:accent1>
        <a:srgbClr val="D30711"/>
      </a:accent1>
      <a:accent2>
        <a:srgbClr val="910000"/>
      </a:accent2>
      <a:accent3>
        <a:srgbClr val="3F3F3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1_Office 主题​​">
  <a:themeElements>
    <a:clrScheme name="Office">
      <a:dk1>
        <a:srgbClr val="000000"/>
      </a:dk1>
      <a:lt1>
        <a:srgbClr val="FFFFFF"/>
      </a:lt1>
      <a:dk2>
        <a:srgbClr val="0E2841"/>
      </a:dk2>
      <a:lt2>
        <a:srgbClr val="E8E8E8"/>
      </a:lt2>
      <a:accent1>
        <a:srgbClr val="D30711"/>
      </a:accent1>
      <a:accent2>
        <a:srgbClr val="910000"/>
      </a:accent2>
      <a:accent3>
        <a:srgbClr val="3F3F3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4_Office 主题​​">
  <a:themeElements>
    <a:clrScheme name="Office">
      <a:dk1>
        <a:srgbClr val="000000"/>
      </a:dk1>
      <a:lt1>
        <a:srgbClr val="FFFFFF"/>
      </a:lt1>
      <a:dk2>
        <a:srgbClr val="0E2841"/>
      </a:dk2>
      <a:lt2>
        <a:srgbClr val="E8E8E8"/>
      </a:lt2>
      <a:accent1>
        <a:srgbClr val="D30711"/>
      </a:accent1>
      <a:accent2>
        <a:srgbClr val="910000"/>
      </a:accent2>
      <a:accent3>
        <a:srgbClr val="3F3F3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2_Office 主题​​">
  <a:themeElements>
    <a:clrScheme name="Office">
      <a:dk1>
        <a:srgbClr val="000000"/>
      </a:dk1>
      <a:lt1>
        <a:srgbClr val="FFFFFF"/>
      </a:lt1>
      <a:dk2>
        <a:srgbClr val="0E2841"/>
      </a:dk2>
      <a:lt2>
        <a:srgbClr val="E8E8E8"/>
      </a:lt2>
      <a:accent1>
        <a:srgbClr val="D30711"/>
      </a:accent1>
      <a:accent2>
        <a:srgbClr val="910000"/>
      </a:accent2>
      <a:accent3>
        <a:srgbClr val="3F3F3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3_Office 主题​​">
  <a:themeElements>
    <a:clrScheme name="Office">
      <a:dk1>
        <a:srgbClr val="000000"/>
      </a:dk1>
      <a:lt1>
        <a:srgbClr val="FFFFFF"/>
      </a:lt1>
      <a:dk2>
        <a:srgbClr val="0E2841"/>
      </a:dk2>
      <a:lt2>
        <a:srgbClr val="E8E8E8"/>
      </a:lt2>
      <a:accent1>
        <a:srgbClr val="D30711"/>
      </a:accent1>
      <a:accent2>
        <a:srgbClr val="910000"/>
      </a:accent2>
      <a:accent3>
        <a:srgbClr val="3F3F3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0E2841"/>
      </a:dk2>
      <a:lt2>
        <a:srgbClr val="E8E8E8"/>
      </a:lt2>
      <a:accent1>
        <a:srgbClr val="D30711"/>
      </a:accent1>
      <a:accent2>
        <a:srgbClr val="910000"/>
      </a:accent2>
      <a:accent3>
        <a:srgbClr val="3F3F3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4_Office 主题​​">
  <a:themeElements>
    <a:clrScheme name="Office">
      <a:dk1>
        <a:srgbClr val="000000"/>
      </a:dk1>
      <a:lt1>
        <a:srgbClr val="FFFFFF"/>
      </a:lt1>
      <a:dk2>
        <a:srgbClr val="0E2841"/>
      </a:dk2>
      <a:lt2>
        <a:srgbClr val="E8E8E8"/>
      </a:lt2>
      <a:accent1>
        <a:srgbClr val="D30711"/>
      </a:accent1>
      <a:accent2>
        <a:srgbClr val="910000"/>
      </a:accent2>
      <a:accent3>
        <a:srgbClr val="3F3F3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5_Office 主题​​">
  <a:themeElements>
    <a:clrScheme name="Office">
      <a:dk1>
        <a:srgbClr val="000000"/>
      </a:dk1>
      <a:lt1>
        <a:srgbClr val="FFFFFF"/>
      </a:lt1>
      <a:dk2>
        <a:srgbClr val="0E2841"/>
      </a:dk2>
      <a:lt2>
        <a:srgbClr val="E8E8E8"/>
      </a:lt2>
      <a:accent1>
        <a:srgbClr val="D30711"/>
      </a:accent1>
      <a:accent2>
        <a:srgbClr val="910000"/>
      </a:accent2>
      <a:accent3>
        <a:srgbClr val="3F3F3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rgbClr val="000000"/>
      </a:dk1>
      <a:lt1>
        <a:srgbClr val="FFFFFF"/>
      </a:lt1>
      <a:dk2>
        <a:srgbClr val="0E2841"/>
      </a:dk2>
      <a:lt2>
        <a:srgbClr val="E8E8E8"/>
      </a:lt2>
      <a:accent1>
        <a:srgbClr val="D30711"/>
      </a:accent1>
      <a:accent2>
        <a:srgbClr val="910000"/>
      </a:accent2>
      <a:accent3>
        <a:srgbClr val="3F3F3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rgbClr val="000000"/>
      </a:dk1>
      <a:lt1>
        <a:srgbClr val="FFFFFF"/>
      </a:lt1>
      <a:dk2>
        <a:srgbClr val="0E2841"/>
      </a:dk2>
      <a:lt2>
        <a:srgbClr val="E8E8E8"/>
      </a:lt2>
      <a:accent1>
        <a:srgbClr val="D30711"/>
      </a:accent1>
      <a:accent2>
        <a:srgbClr val="910000"/>
      </a:accent2>
      <a:accent3>
        <a:srgbClr val="3F3F3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主题​​">
  <a:themeElements>
    <a:clrScheme name="Office">
      <a:dk1>
        <a:srgbClr val="000000"/>
      </a:dk1>
      <a:lt1>
        <a:srgbClr val="FFFFFF"/>
      </a:lt1>
      <a:dk2>
        <a:srgbClr val="0E2841"/>
      </a:dk2>
      <a:lt2>
        <a:srgbClr val="E8E8E8"/>
      </a:lt2>
      <a:accent1>
        <a:srgbClr val="D30711"/>
      </a:accent1>
      <a:accent2>
        <a:srgbClr val="910000"/>
      </a:accent2>
      <a:accent3>
        <a:srgbClr val="3F3F3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rgbClr val="000000"/>
      </a:dk1>
      <a:lt1>
        <a:srgbClr val="FFFFFF"/>
      </a:lt1>
      <a:dk2>
        <a:srgbClr val="0E2841"/>
      </a:dk2>
      <a:lt2>
        <a:srgbClr val="E8E8E8"/>
      </a:lt2>
      <a:accent1>
        <a:srgbClr val="D30711"/>
      </a:accent1>
      <a:accent2>
        <a:srgbClr val="910000"/>
      </a:accent2>
      <a:accent3>
        <a:srgbClr val="3F3F3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2_Office 主题​​">
  <a:themeElements>
    <a:clrScheme name="Office">
      <a:dk1>
        <a:srgbClr val="000000"/>
      </a:dk1>
      <a:lt1>
        <a:srgbClr val="FFFFFF"/>
      </a:lt1>
      <a:dk2>
        <a:srgbClr val="0E2841"/>
      </a:dk2>
      <a:lt2>
        <a:srgbClr val="E8E8E8"/>
      </a:lt2>
      <a:accent1>
        <a:srgbClr val="D30711"/>
      </a:accent1>
      <a:accent2>
        <a:srgbClr val="910000"/>
      </a:accent2>
      <a:accent3>
        <a:srgbClr val="3F3F3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3_Office 主题​​">
  <a:themeElements>
    <a:clrScheme name="Office">
      <a:dk1>
        <a:srgbClr val="000000"/>
      </a:dk1>
      <a:lt1>
        <a:srgbClr val="FFFFFF"/>
      </a:lt1>
      <a:dk2>
        <a:srgbClr val="0E2841"/>
      </a:dk2>
      <a:lt2>
        <a:srgbClr val="E8E8E8"/>
      </a:lt2>
      <a:accent1>
        <a:srgbClr val="D30711"/>
      </a:accent1>
      <a:accent2>
        <a:srgbClr val="910000"/>
      </a:accent2>
      <a:accent3>
        <a:srgbClr val="3F3F3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4_Office 主题​​">
  <a:themeElements>
    <a:clrScheme name="Office">
      <a:dk1>
        <a:srgbClr val="000000"/>
      </a:dk1>
      <a:lt1>
        <a:srgbClr val="FFFFFF"/>
      </a:lt1>
      <a:dk2>
        <a:srgbClr val="0E2841"/>
      </a:dk2>
      <a:lt2>
        <a:srgbClr val="E8E8E8"/>
      </a:lt2>
      <a:accent1>
        <a:srgbClr val="D30711"/>
      </a:accent1>
      <a:accent2>
        <a:srgbClr val="910000"/>
      </a:accent2>
      <a:accent3>
        <a:srgbClr val="3F3F3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11592</Words>
  <Application>WPS 演示</Application>
  <PresentationFormat>宽屏</PresentationFormat>
  <Paragraphs>570</Paragraphs>
  <Slides>43</Slides>
  <Notes>1</Notes>
  <HiddenSlides>0</HiddenSlides>
  <MMClips>0</MMClips>
  <ScaleCrop>false</ScaleCrop>
  <HeadingPairs>
    <vt:vector size="6" baseType="variant">
      <vt:variant>
        <vt:lpstr>已用的字体</vt:lpstr>
      </vt:variant>
      <vt:variant>
        <vt:i4>13</vt:i4>
      </vt:variant>
      <vt:variant>
        <vt:lpstr>主题</vt:lpstr>
      </vt:variant>
      <vt:variant>
        <vt:i4>21</vt:i4>
      </vt:variant>
      <vt:variant>
        <vt:lpstr>幻灯片标题</vt:lpstr>
      </vt:variant>
      <vt:variant>
        <vt:i4>43</vt:i4>
      </vt:variant>
    </vt:vector>
  </HeadingPairs>
  <TitlesOfParts>
    <vt:vector size="77" baseType="lpstr">
      <vt:lpstr>Arial</vt:lpstr>
      <vt:lpstr>宋体</vt:lpstr>
      <vt:lpstr>Wingdings</vt:lpstr>
      <vt:lpstr>微软雅黑</vt:lpstr>
      <vt:lpstr>OPPOSans H</vt:lpstr>
      <vt:lpstr>OPPOSans B</vt:lpstr>
      <vt:lpstr>Wingdings</vt:lpstr>
      <vt:lpstr>Times New Roman</vt:lpstr>
      <vt:lpstr>Times New Roman</vt:lpstr>
      <vt:lpstr>Wingdings</vt:lpstr>
      <vt:lpstr>等线</vt:lpstr>
      <vt:lpstr>Arial Unicode MS</vt:lpstr>
      <vt:lpstr>Calibri</vt:lpstr>
      <vt:lpstr>Office 主题​​</vt:lpstr>
      <vt:lpstr>1_Office 主题​​</vt:lpstr>
      <vt:lpstr>2_Office 主题​​</vt:lpstr>
      <vt:lpstr>5_Office 主题​​</vt:lpstr>
      <vt:lpstr>6_Office 主题​​</vt:lpstr>
      <vt:lpstr>3_Office 主题​​</vt:lpstr>
      <vt:lpstr>12_Office 主题​​</vt:lpstr>
      <vt:lpstr>13_Office 主题​​</vt:lpstr>
      <vt:lpstr>14_Office 主题​​</vt:lpstr>
      <vt:lpstr>15_Office 主题​​</vt:lpstr>
      <vt:lpstr>16_Office 主题​​</vt:lpstr>
      <vt:lpstr>17_Office 主题​​</vt:lpstr>
      <vt:lpstr>18_Office 主题​​</vt:lpstr>
      <vt:lpstr>19_Office 主题​​</vt:lpstr>
      <vt:lpstr>20_Office 主题​​</vt:lpstr>
      <vt:lpstr>21_Office 主题​​</vt:lpstr>
      <vt:lpstr>4_Office 主题​​</vt:lpstr>
      <vt:lpstr>22_Office 主题​​</vt:lpstr>
      <vt:lpstr>23_Office 主题​​</vt:lpstr>
      <vt:lpstr>24_Office 主题​​</vt:lpstr>
      <vt:lpstr>25_Office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殷小爭</cp:lastModifiedBy>
  <cp:revision>48</cp:revision>
  <dcterms:created xsi:type="dcterms:W3CDTF">2025-05-08T15:47:00Z</dcterms:created>
  <dcterms:modified xsi:type="dcterms:W3CDTF">2025-05-31T15:03:45Z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088927652E454D69BACF73A0350F36F9_12</vt:lpwstr>
  </property>
  <property fmtid="{D5CDD505-2E9C-101B-9397-08002B2CF9AE}" pid="3" name="KSOProductBuildVer">
    <vt:lpwstr>2052-12.1.0.21171</vt:lpwstr>
  </property>
</Properties>
</file>